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5" r:id="rId1"/>
    <p:sldMasterId id="2147483667" r:id="rId2"/>
  </p:sldMasterIdLst>
  <p:notesMasterIdLst>
    <p:notesMasterId r:id="rId84"/>
  </p:notesMasterIdLst>
  <p:sldIdLst>
    <p:sldId id="256" r:id="rId3"/>
    <p:sldId id="566" r:id="rId4"/>
    <p:sldId id="609" r:id="rId5"/>
    <p:sldId id="514" r:id="rId6"/>
    <p:sldId id="454" r:id="rId7"/>
    <p:sldId id="265" r:id="rId8"/>
    <p:sldId id="266" r:id="rId9"/>
    <p:sldId id="605" r:id="rId10"/>
    <p:sldId id="606" r:id="rId11"/>
    <p:sldId id="610" r:id="rId12"/>
    <p:sldId id="531" r:id="rId13"/>
    <p:sldId id="484" r:id="rId14"/>
    <p:sldId id="516" r:id="rId15"/>
    <p:sldId id="505" r:id="rId16"/>
    <p:sldId id="314" r:id="rId17"/>
    <p:sldId id="509" r:id="rId18"/>
    <p:sldId id="530" r:id="rId19"/>
    <p:sldId id="517" r:id="rId20"/>
    <p:sldId id="467" r:id="rId21"/>
    <p:sldId id="607" r:id="rId22"/>
    <p:sldId id="608" r:id="rId23"/>
    <p:sldId id="611" r:id="rId24"/>
    <p:sldId id="539" r:id="rId25"/>
    <p:sldId id="569" r:id="rId26"/>
    <p:sldId id="270" r:id="rId27"/>
    <p:sldId id="549" r:id="rId28"/>
    <p:sldId id="597" r:id="rId29"/>
    <p:sldId id="598" r:id="rId30"/>
    <p:sldId id="567" r:id="rId31"/>
    <p:sldId id="563" r:id="rId32"/>
    <p:sldId id="564" r:id="rId33"/>
    <p:sldId id="548" r:id="rId34"/>
    <p:sldId id="543" r:id="rId35"/>
    <p:sldId id="545" r:id="rId36"/>
    <p:sldId id="553" r:id="rId37"/>
    <p:sldId id="546" r:id="rId38"/>
    <p:sldId id="552" r:id="rId39"/>
    <p:sldId id="577" r:id="rId40"/>
    <p:sldId id="570" r:id="rId41"/>
    <p:sldId id="568" r:id="rId42"/>
    <p:sldId id="561" r:id="rId43"/>
    <p:sldId id="557" r:id="rId44"/>
    <p:sldId id="573" r:id="rId45"/>
    <p:sldId id="571" r:id="rId46"/>
    <p:sldId id="558" r:id="rId47"/>
    <p:sldId id="559" r:id="rId48"/>
    <p:sldId id="560" r:id="rId49"/>
    <p:sldId id="555" r:id="rId50"/>
    <p:sldId id="556" r:id="rId51"/>
    <p:sldId id="554" r:id="rId52"/>
    <p:sldId id="565" r:id="rId53"/>
    <p:sldId id="562" r:id="rId54"/>
    <p:sldId id="604" r:id="rId55"/>
    <p:sldId id="575" r:id="rId56"/>
    <p:sldId id="576" r:id="rId57"/>
    <p:sldId id="572" r:id="rId58"/>
    <p:sldId id="574" r:id="rId59"/>
    <p:sldId id="584" r:id="rId60"/>
    <p:sldId id="580" r:id="rId61"/>
    <p:sldId id="581" r:id="rId62"/>
    <p:sldId id="582" r:id="rId63"/>
    <p:sldId id="583" r:id="rId64"/>
    <p:sldId id="596" r:id="rId65"/>
    <p:sldId id="586" r:id="rId66"/>
    <p:sldId id="599" r:id="rId67"/>
    <p:sldId id="600" r:id="rId68"/>
    <p:sldId id="601" r:id="rId69"/>
    <p:sldId id="602" r:id="rId70"/>
    <p:sldId id="603" r:id="rId71"/>
    <p:sldId id="587" r:id="rId72"/>
    <p:sldId id="588" r:id="rId73"/>
    <p:sldId id="589" r:id="rId74"/>
    <p:sldId id="590" r:id="rId75"/>
    <p:sldId id="591" r:id="rId76"/>
    <p:sldId id="592" r:id="rId77"/>
    <p:sldId id="593" r:id="rId78"/>
    <p:sldId id="594" r:id="rId79"/>
    <p:sldId id="595" r:id="rId80"/>
    <p:sldId id="613" r:id="rId81"/>
    <p:sldId id="612" r:id="rId82"/>
    <p:sldId id="311" r:id="rId8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65D40-CBFD-413E-9561-79AF5CBDE9DD}">
  <a:tblStyle styleId="{98A65D40-CBFD-413E-9561-79AF5CBDE9D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68"/>
    <p:restoredTop sz="94218"/>
  </p:normalViewPr>
  <p:slideViewPr>
    <p:cSldViewPr snapToGrid="0">
      <p:cViewPr varScale="1">
        <p:scale>
          <a:sx n="64" d="100"/>
          <a:sy n="64" d="100"/>
        </p:scale>
        <p:origin x="45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Data\fy%2020\3leg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220913974538E-2"/>
          <c:y val="0"/>
          <c:w val="0.89587690961706701"/>
          <c:h val="0.86328598251928401"/>
        </c:manualLayout>
      </c:layout>
      <c:barChart>
        <c:barDir val="bar"/>
        <c:grouping val="clustered"/>
        <c:varyColors val="0"/>
        <c:ser>
          <c:idx val="0"/>
          <c:order val="0"/>
          <c:tx>
            <c:strRef>
              <c:f>Sheet1!$O$83</c:f>
              <c:strCache>
                <c:ptCount val="1"/>
                <c:pt idx="0">
                  <c:v>Prop/Veh</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Sheet1!$P$82:$T$82</c:f>
              <c:strCache>
                <c:ptCount val="5"/>
                <c:pt idx="0">
                  <c:v>FY 2019</c:v>
                </c:pt>
                <c:pt idx="1">
                  <c:v>FY 2017</c:v>
                </c:pt>
                <c:pt idx="2">
                  <c:v>FY 2012</c:v>
                </c:pt>
                <c:pt idx="3">
                  <c:v>FY 1998</c:v>
                </c:pt>
                <c:pt idx="4">
                  <c:v>FY 1992</c:v>
                </c:pt>
              </c:strCache>
            </c:strRef>
          </c:cat>
          <c:val>
            <c:numRef>
              <c:f>Sheet1!$P$83:$T$83</c:f>
              <c:numCache>
                <c:formatCode>0.0%</c:formatCode>
                <c:ptCount val="5"/>
                <c:pt idx="0">
                  <c:v>0.34289999999999998</c:v>
                </c:pt>
                <c:pt idx="1">
                  <c:v>0.37080000000000002</c:v>
                </c:pt>
                <c:pt idx="2">
                  <c:v>0.34039999999999998</c:v>
                </c:pt>
                <c:pt idx="3">
                  <c:v>0.30890000000000001</c:v>
                </c:pt>
                <c:pt idx="4">
                  <c:v>0.38729999999999998</c:v>
                </c:pt>
              </c:numCache>
            </c:numRef>
          </c:val>
          <c:extLst>
            <c:ext xmlns:c16="http://schemas.microsoft.com/office/drawing/2014/chart" uri="{C3380CC4-5D6E-409C-BE32-E72D297353CC}">
              <c16:uniqueId val="{00000000-F8E8-4844-99F6-7F5E585AA079}"/>
            </c:ext>
          </c:extLst>
        </c:ser>
        <c:ser>
          <c:idx val="1"/>
          <c:order val="1"/>
          <c:tx>
            <c:strRef>
              <c:f>Sheet1!$O$84</c:f>
              <c:strCache>
                <c:ptCount val="1"/>
                <c:pt idx="0">
                  <c:v>Sales/Use</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Sheet1!$P$82:$T$82</c:f>
              <c:strCache>
                <c:ptCount val="5"/>
                <c:pt idx="0">
                  <c:v>FY 2019</c:v>
                </c:pt>
                <c:pt idx="1">
                  <c:v>FY 2017</c:v>
                </c:pt>
                <c:pt idx="2">
                  <c:v>FY 2012</c:v>
                </c:pt>
                <c:pt idx="3">
                  <c:v>FY 1998</c:v>
                </c:pt>
                <c:pt idx="4">
                  <c:v>FY 1992</c:v>
                </c:pt>
              </c:strCache>
            </c:strRef>
          </c:cat>
          <c:val>
            <c:numRef>
              <c:f>Sheet1!$P$84:$T$84</c:f>
              <c:numCache>
                <c:formatCode>0.0%</c:formatCode>
                <c:ptCount val="5"/>
                <c:pt idx="0">
                  <c:v>0.28000000000000003</c:v>
                </c:pt>
                <c:pt idx="1">
                  <c:v>0.31169999999999998</c:v>
                </c:pt>
                <c:pt idx="2">
                  <c:v>0.28349999999999997</c:v>
                </c:pt>
                <c:pt idx="3">
                  <c:v>0.28070000000000001</c:v>
                </c:pt>
                <c:pt idx="4">
                  <c:v>0.22800000000000001</c:v>
                </c:pt>
              </c:numCache>
            </c:numRef>
          </c:val>
          <c:extLst>
            <c:ext xmlns:c16="http://schemas.microsoft.com/office/drawing/2014/chart" uri="{C3380CC4-5D6E-409C-BE32-E72D297353CC}">
              <c16:uniqueId val="{00000001-F8E8-4844-99F6-7F5E585AA079}"/>
            </c:ext>
          </c:extLst>
        </c:ser>
        <c:ser>
          <c:idx val="2"/>
          <c:order val="2"/>
          <c:tx>
            <c:strRef>
              <c:f>Sheet1!$O$85</c:f>
              <c:strCache>
                <c:ptCount val="1"/>
                <c:pt idx="0">
                  <c:v>Inc/Priv</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Sheet1!$P$82:$T$82</c:f>
              <c:strCache>
                <c:ptCount val="5"/>
                <c:pt idx="0">
                  <c:v>FY 2019</c:v>
                </c:pt>
                <c:pt idx="1">
                  <c:v>FY 2017</c:v>
                </c:pt>
                <c:pt idx="2">
                  <c:v>FY 2012</c:v>
                </c:pt>
                <c:pt idx="3">
                  <c:v>FY 1998</c:v>
                </c:pt>
                <c:pt idx="4">
                  <c:v>FY 1992</c:v>
                </c:pt>
              </c:strCache>
            </c:strRef>
          </c:cat>
          <c:val>
            <c:numRef>
              <c:f>Sheet1!$P$85:$T$85</c:f>
              <c:numCache>
                <c:formatCode>0.0%</c:formatCode>
                <c:ptCount val="5"/>
                <c:pt idx="0">
                  <c:v>0.26450000000000001</c:v>
                </c:pt>
                <c:pt idx="1">
                  <c:v>0.1943</c:v>
                </c:pt>
                <c:pt idx="2">
                  <c:v>0.24640000000000001</c:v>
                </c:pt>
                <c:pt idx="3">
                  <c:v>0.2797</c:v>
                </c:pt>
                <c:pt idx="4">
                  <c:v>0.21129999999999999</c:v>
                </c:pt>
              </c:numCache>
            </c:numRef>
          </c:val>
          <c:extLst>
            <c:ext xmlns:c16="http://schemas.microsoft.com/office/drawing/2014/chart" uri="{C3380CC4-5D6E-409C-BE32-E72D297353CC}">
              <c16:uniqueId val="{00000002-F8E8-4844-99F6-7F5E585AA079}"/>
            </c:ext>
          </c:extLst>
        </c:ser>
        <c:dLbls>
          <c:dLblPos val="inEnd"/>
          <c:showLegendKey val="0"/>
          <c:showVal val="1"/>
          <c:showCatName val="0"/>
          <c:showSerName val="0"/>
          <c:showPercent val="0"/>
          <c:showBubbleSize val="0"/>
        </c:dLbls>
        <c:gapWidth val="115"/>
        <c:overlap val="-20"/>
        <c:axId val="-2114349688"/>
        <c:axId val="-2114346088"/>
      </c:barChart>
      <c:catAx>
        <c:axId val="-211434968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14346088"/>
        <c:crosses val="autoZero"/>
        <c:auto val="1"/>
        <c:lblAlgn val="ctr"/>
        <c:lblOffset val="100"/>
        <c:noMultiLvlLbl val="0"/>
      </c:catAx>
      <c:valAx>
        <c:axId val="-2114346088"/>
        <c:scaling>
          <c:orientation val="minMax"/>
        </c:scaling>
        <c:delete val="0"/>
        <c:axPos val="b"/>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14349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5.jpg"/></Relationships>
</file>

<file path=ppt/drawings/drawing1.xml><?xml version="1.0" encoding="utf-8"?>
<c:userShapes xmlns:c="http://schemas.openxmlformats.org/drawingml/2006/chart">
  <cdr:relSizeAnchor xmlns:cdr="http://schemas.openxmlformats.org/drawingml/2006/chartDrawing">
    <cdr:from>
      <cdr:x>0.75962</cdr:x>
      <cdr:y>0.16176</cdr:y>
    </cdr:from>
    <cdr:to>
      <cdr:x>1</cdr:x>
      <cdr:y>0.59446</cdr:y>
    </cdr:to>
    <cdr:pic>
      <cdr:nvPicPr>
        <cdr:cNvPr id="2" name="Picture 1">
          <a:extLst xmlns:a="http://schemas.openxmlformats.org/drawingml/2006/main">
            <a:ext uri="{FF2B5EF4-FFF2-40B4-BE49-F238E27FC236}">
              <a16:creationId xmlns:a16="http://schemas.microsoft.com/office/drawing/2014/main" id="{67942B53-D579-4151-9A10-72182EA816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830158" y="838200"/>
          <a:ext cx="2161442" cy="2242039"/>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3129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a:p>
        </p:txBody>
      </p:sp>
      <p:sp>
        <p:nvSpPr>
          <p:cNvPr id="141" name="Google Shape;1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614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05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27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6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75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76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404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060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777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991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4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175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5372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373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42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42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2530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0410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420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89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6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550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41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82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537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697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3"/>
        <p:cNvGrpSpPr/>
        <p:nvPr/>
      </p:nvGrpSpPr>
      <p:grpSpPr>
        <a:xfrm>
          <a:off x="0" y="0"/>
          <a:ext cx="0" cy="0"/>
          <a:chOff x="0" y="0"/>
          <a:chExt cx="0" cy="0"/>
        </a:xfrm>
      </p:grpSpPr>
      <p:sp>
        <p:nvSpPr>
          <p:cNvPr id="44" name="Google Shape;44;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D8E2F3"/>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2F5496"/>
              </a:buClr>
              <a:buSzPts val="2000"/>
              <a:buNone/>
              <a:defRPr sz="2000"/>
            </a:lvl2pPr>
            <a:lvl3pPr lvl="2" algn="ctr">
              <a:lnSpc>
                <a:spcPct val="90000"/>
              </a:lnSpc>
              <a:spcBef>
                <a:spcPts val="500"/>
              </a:spcBef>
              <a:spcAft>
                <a:spcPts val="0"/>
              </a:spcAft>
              <a:buClr>
                <a:srgbClr val="C00000"/>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2F549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2F549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503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65313" y="354784"/>
            <a:ext cx="10776923" cy="67326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907774" y="1411769"/>
            <a:ext cx="10515600" cy="481489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6"/>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a:t>
            </a:fld>
            <a:r>
              <a:rPr lang="en-US" sz="1200">
                <a:solidFill>
                  <a:srgbClr val="2F5496"/>
                </a:solidFill>
                <a:latin typeface="Arial"/>
                <a:ea typeface="Arial"/>
                <a:cs typeface="Arial"/>
                <a:sym typeface="Arial"/>
              </a:rPr>
              <a:t>     </a:t>
            </a:r>
            <a:r>
              <a:rPr lang="en-US" sz="1200">
                <a:solidFill>
                  <a:schemeClr val="dk1"/>
                </a:solidFill>
                <a:latin typeface="Calibri"/>
                <a:ea typeface="Calibri"/>
                <a:cs typeface="Calibri"/>
                <a:sym typeface="Calibri"/>
              </a:rPr>
              <a:t> </a:t>
            </a:r>
            <a:r>
              <a:rPr lang="en-US" sz="1200">
                <a:solidFill>
                  <a:srgbClr val="2F5496"/>
                </a:solidFill>
                <a:latin typeface="Arial"/>
                <a:ea typeface="Arial"/>
                <a:cs typeface="Arial"/>
                <a:sym typeface="Arial"/>
              </a:rPr>
              <a:t>Donna K. Ginther, PhD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239971" y="414895"/>
            <a:ext cx="10320580" cy="67326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365137" y="385161"/>
            <a:ext cx="11313354" cy="67326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
          <p:cNvSpPr txBox="1">
            <a:spLocks noGrp="1"/>
          </p:cNvSpPr>
          <p:nvPr>
            <p:ph type="ftr" idx="11"/>
          </p:nvPr>
        </p:nvSpPr>
        <p:spPr>
          <a:xfrm>
            <a:off x="935710" y="6384114"/>
            <a:ext cx="409349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F5496"/>
              </a:buClr>
              <a:buSzPts val="2000"/>
              <a:buNone/>
              <a:defRPr sz="2000" b="1"/>
            </a:lvl2pPr>
            <a:lvl3pPr marL="1371600" lvl="2" indent="-228600" algn="l">
              <a:lnSpc>
                <a:spcPct val="90000"/>
              </a:lnSpc>
              <a:spcBef>
                <a:spcPts val="500"/>
              </a:spcBef>
              <a:spcAft>
                <a:spcPts val="0"/>
              </a:spcAft>
              <a:buClr>
                <a:srgbClr val="C00000"/>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2F549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F5496"/>
              </a:buClr>
              <a:buSzPts val="2000"/>
              <a:buNone/>
              <a:defRPr sz="2000" b="1"/>
            </a:lvl2pPr>
            <a:lvl3pPr marL="1371600" lvl="2" indent="-228600" algn="l">
              <a:lnSpc>
                <a:spcPct val="90000"/>
              </a:lnSpc>
              <a:spcBef>
                <a:spcPts val="500"/>
              </a:spcBef>
              <a:spcAft>
                <a:spcPts val="0"/>
              </a:spcAft>
              <a:buClr>
                <a:srgbClr val="C00000"/>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2F549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65137" y="385161"/>
            <a:ext cx="11313354" cy="67326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D8E2F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2F5496"/>
              </a:buClr>
              <a:buSzPts val="2800"/>
              <a:buChar char="•"/>
              <a:defRPr sz="2800"/>
            </a:lvl2pPr>
            <a:lvl3pPr marL="1371600" lvl="2" indent="-381000" algn="l">
              <a:lnSpc>
                <a:spcPct val="90000"/>
              </a:lnSpc>
              <a:spcBef>
                <a:spcPts val="500"/>
              </a:spcBef>
              <a:spcAft>
                <a:spcPts val="0"/>
              </a:spcAft>
              <a:buClr>
                <a:srgbClr val="C00000"/>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rgbClr val="2F549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2F5496"/>
              </a:buClr>
              <a:buSzPts val="1400"/>
              <a:buNone/>
              <a:defRPr sz="1400"/>
            </a:lvl2pPr>
            <a:lvl3pPr marL="1371600" lvl="2" indent="-228600" algn="l">
              <a:lnSpc>
                <a:spcPct val="90000"/>
              </a:lnSpc>
              <a:spcBef>
                <a:spcPts val="500"/>
              </a:spcBef>
              <a:spcAft>
                <a:spcPts val="0"/>
              </a:spcAft>
              <a:buClr>
                <a:srgbClr val="C00000"/>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2F549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D8E2F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rgbClr val="2F5496"/>
              </a:buClr>
              <a:buSzPts val="2800"/>
              <a:buFont typeface="Arial"/>
              <a:buNone/>
              <a:defRPr sz="2800" b="0" i="0" u="none" strike="noStrike" cap="none">
                <a:solidFill>
                  <a:srgbClr val="2F5496"/>
                </a:solidFill>
                <a:latin typeface="Arial"/>
                <a:ea typeface="Arial"/>
                <a:cs typeface="Arial"/>
                <a:sym typeface="Arial"/>
              </a:defRPr>
            </a:lvl2pPr>
            <a:lvl3pPr marR="0" lvl="2" algn="l" rtl="0">
              <a:lnSpc>
                <a:spcPct val="90000"/>
              </a:lnSpc>
              <a:spcBef>
                <a:spcPts val="500"/>
              </a:spcBef>
              <a:spcAft>
                <a:spcPts val="0"/>
              </a:spcAft>
              <a:buClr>
                <a:srgbClr val="C00000"/>
              </a:buClr>
              <a:buSzPts val="2400"/>
              <a:buFont typeface="Arial"/>
              <a:buNone/>
              <a:defRPr sz="2400" b="0" i="0" u="none" strike="noStrike" cap="none">
                <a:solidFill>
                  <a:srgbClr val="C00000"/>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2F5496"/>
              </a:buClr>
              <a:buSzPts val="2000"/>
              <a:buFont typeface="Arial"/>
              <a:buNone/>
              <a:defRPr sz="2000" b="0" i="0" u="none" strike="noStrike" cap="none">
                <a:solidFill>
                  <a:srgbClr val="2F5496"/>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2F5496"/>
              </a:buClr>
              <a:buSzPts val="1400"/>
              <a:buNone/>
              <a:defRPr sz="1400"/>
            </a:lvl2pPr>
            <a:lvl3pPr marL="1371600" lvl="2" indent="-228600" algn="l">
              <a:lnSpc>
                <a:spcPct val="90000"/>
              </a:lnSpc>
              <a:spcBef>
                <a:spcPts val="500"/>
              </a:spcBef>
              <a:spcAft>
                <a:spcPts val="0"/>
              </a:spcAft>
              <a:buClr>
                <a:srgbClr val="C00000"/>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2F549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1843088" y="-29206"/>
            <a:ext cx="10348912" cy="6900654"/>
          </a:xfrm>
          <a:prstGeom prst="rect">
            <a:avLst/>
          </a:prstGeom>
          <a:noFill/>
          <a:ln>
            <a:noFill/>
          </a:ln>
        </p:spPr>
      </p:pic>
      <p:sp>
        <p:nvSpPr>
          <p:cNvPr id="11" name="Google Shape;11;p1"/>
          <p:cNvSpPr/>
          <p:nvPr/>
        </p:nvSpPr>
        <p:spPr>
          <a:xfrm>
            <a:off x="-195072" y="-81107"/>
            <a:ext cx="5478274" cy="7033662"/>
          </a:xfrm>
          <a:custGeom>
            <a:avLst/>
            <a:gdLst/>
            <a:ahLst/>
            <a:cxnLst/>
            <a:rect l="l" t="t" r="r" b="b"/>
            <a:pathLst>
              <a:path w="5351929" h="6871447" extrusionOk="0">
                <a:moveTo>
                  <a:pt x="0" y="0"/>
                </a:moveTo>
                <a:lnTo>
                  <a:pt x="5351929" y="0"/>
                </a:lnTo>
                <a:lnTo>
                  <a:pt x="3482788" y="6871447"/>
                </a:lnTo>
                <a:lnTo>
                  <a:pt x="0" y="6858000"/>
                </a:lnTo>
                <a:lnTo>
                  <a:pt x="0" y="0"/>
                </a:lnTo>
                <a:close/>
              </a:path>
            </a:pathLst>
          </a:custGeom>
          <a:solidFill>
            <a:srgbClr val="E021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p:nvPr/>
        </p:nvSpPr>
        <p:spPr>
          <a:xfrm>
            <a:off x="1358590" y="-516404"/>
            <a:ext cx="1003609" cy="1817649"/>
          </a:xfrm>
          <a:prstGeom prst="parallelogram">
            <a:avLst>
              <a:gd name="adj" fmla="val 48770"/>
            </a:avLst>
          </a:prstGeom>
          <a:solidFill>
            <a:srgbClr val="042D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a:p>
        </p:txBody>
      </p:sp>
      <p:pic>
        <p:nvPicPr>
          <p:cNvPr id="13" name="Google Shape;13;p1"/>
          <p:cNvPicPr preferRelativeResize="0"/>
          <p:nvPr/>
        </p:nvPicPr>
        <p:blipFill rotWithShape="1">
          <a:blip r:embed="rId4">
            <a:alphaModFix/>
          </a:blip>
          <a:srcRect/>
          <a:stretch/>
        </p:blipFill>
        <p:spPr>
          <a:xfrm>
            <a:off x="6096000" y="5774930"/>
            <a:ext cx="1828800" cy="1828800"/>
          </a:xfrm>
          <a:prstGeom prst="rect">
            <a:avLst/>
          </a:prstGeom>
          <a:noFill/>
          <a:ln>
            <a:noFill/>
          </a:ln>
        </p:spPr>
      </p:pic>
      <p:pic>
        <p:nvPicPr>
          <p:cNvPr id="14" name="Google Shape;14;p1"/>
          <p:cNvPicPr preferRelativeResize="0"/>
          <p:nvPr/>
        </p:nvPicPr>
        <p:blipFill rotWithShape="1">
          <a:blip r:embed="rId5">
            <a:alphaModFix/>
          </a:blip>
          <a:srcRect/>
          <a:stretch/>
        </p:blipFill>
        <p:spPr>
          <a:xfrm>
            <a:off x="8699966" y="5659423"/>
            <a:ext cx="3076264" cy="8764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838200" y="1665911"/>
            <a:ext cx="10515600" cy="4511051"/>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rgbClr val="2F5496"/>
              </a:buClr>
              <a:buSzPts val="2800"/>
              <a:buFont typeface="Arial"/>
              <a:buChar char="•"/>
              <a:defRPr sz="2800" b="0" i="0" u="none" strike="noStrike" cap="none">
                <a:solidFill>
                  <a:srgbClr val="2F5496"/>
                </a:solidFill>
                <a:latin typeface="Arial"/>
                <a:ea typeface="Arial"/>
                <a:cs typeface="Arial"/>
                <a:sym typeface="Arial"/>
              </a:defRPr>
            </a:lvl2pPr>
            <a:lvl3pPr marL="1371600" marR="0" lvl="2" indent="-381000" algn="l" rtl="0">
              <a:lnSpc>
                <a:spcPct val="90000"/>
              </a:lnSpc>
              <a:spcBef>
                <a:spcPts val="500"/>
              </a:spcBef>
              <a:spcAft>
                <a:spcPts val="0"/>
              </a:spcAft>
              <a:buClr>
                <a:srgbClr val="C00000"/>
              </a:buClr>
              <a:buSzPts val="2400"/>
              <a:buFont typeface="Arial"/>
              <a:buChar char="•"/>
              <a:defRPr sz="2400" b="0" i="0" u="none" strike="noStrike" cap="none">
                <a:solidFill>
                  <a:srgbClr val="C00000"/>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rgbClr val="2F5496"/>
              </a:buClr>
              <a:buSzPts val="2000"/>
              <a:buFont typeface="Arial"/>
              <a:buChar char="•"/>
              <a:defRPr sz="2000" b="0" i="0" u="none" strike="noStrike" cap="none">
                <a:solidFill>
                  <a:srgbClr val="2F549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5"/>
          <p:cNvSpPr/>
          <p:nvPr/>
        </p:nvSpPr>
        <p:spPr>
          <a:xfrm>
            <a:off x="513509" y="0"/>
            <a:ext cx="649381" cy="1817649"/>
          </a:xfrm>
          <a:custGeom>
            <a:avLst/>
            <a:gdLst/>
            <a:ahLst/>
            <a:cxnLst/>
            <a:rect l="l" t="t" r="r" b="b"/>
            <a:pathLst>
              <a:path w="649381" h="1817649" extrusionOk="0">
                <a:moveTo>
                  <a:pt x="0" y="1809411"/>
                </a:moveTo>
                <a:lnTo>
                  <a:pt x="486797" y="2663"/>
                </a:lnTo>
                <a:lnTo>
                  <a:pt x="649381" y="0"/>
                </a:lnTo>
                <a:lnTo>
                  <a:pt x="159921" y="1817649"/>
                </a:lnTo>
                <a:lnTo>
                  <a:pt x="0" y="1809411"/>
                </a:lnTo>
                <a:close/>
              </a:path>
            </a:pathLst>
          </a:custGeom>
          <a:solidFill>
            <a:srgbClr val="E021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25" name="Google Shape;25;p5"/>
          <p:cNvSpPr/>
          <p:nvPr/>
        </p:nvSpPr>
        <p:spPr>
          <a:xfrm>
            <a:off x="2598" y="208616"/>
            <a:ext cx="11964257" cy="982720"/>
          </a:xfrm>
          <a:custGeom>
            <a:avLst/>
            <a:gdLst/>
            <a:ahLst/>
            <a:cxnLst/>
            <a:rect l="l" t="t" r="r" b="b"/>
            <a:pathLst>
              <a:path w="7912660" h="495647" extrusionOk="0">
                <a:moveTo>
                  <a:pt x="0" y="0"/>
                </a:moveTo>
                <a:lnTo>
                  <a:pt x="7912660" y="0"/>
                </a:lnTo>
                <a:lnTo>
                  <a:pt x="7772617" y="495647"/>
                </a:lnTo>
                <a:lnTo>
                  <a:pt x="0" y="495647"/>
                </a:lnTo>
                <a:lnTo>
                  <a:pt x="0" y="0"/>
                </a:lnTo>
                <a:close/>
              </a:path>
            </a:pathLst>
          </a:custGeom>
          <a:solidFill>
            <a:srgbClr val="0F4B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5"/>
          <p:cNvSpPr txBox="1">
            <a:spLocks noGrp="1"/>
          </p:cNvSpPr>
          <p:nvPr>
            <p:ph type="title"/>
          </p:nvPr>
        </p:nvSpPr>
        <p:spPr>
          <a:xfrm>
            <a:off x="365137" y="385161"/>
            <a:ext cx="11313354" cy="67326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D8E2F3"/>
              </a:buClr>
              <a:buSzPts val="3600"/>
              <a:buFont typeface="Arial"/>
              <a:buNone/>
              <a:defRPr sz="3600" b="0" i="0" u="none" strike="noStrike" cap="none">
                <a:solidFill>
                  <a:srgbClr val="D8E2F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7" name="Google Shape;27;p5"/>
          <p:cNvPicPr preferRelativeResize="0"/>
          <p:nvPr/>
        </p:nvPicPr>
        <p:blipFill rotWithShape="1">
          <a:blip r:embed="rId11">
            <a:alphaModFix/>
          </a:blip>
          <a:srcRect/>
          <a:stretch/>
        </p:blipFill>
        <p:spPr>
          <a:xfrm>
            <a:off x="6479583" y="5624510"/>
            <a:ext cx="1828800" cy="1828800"/>
          </a:xfrm>
          <a:prstGeom prst="rect">
            <a:avLst/>
          </a:prstGeom>
          <a:noFill/>
          <a:ln>
            <a:noFill/>
          </a:ln>
        </p:spPr>
      </p:pic>
      <p:sp>
        <p:nvSpPr>
          <p:cNvPr id="28" name="Google Shape;28;p5"/>
          <p:cNvSpPr txBox="1">
            <a:spLocks noGrp="1"/>
          </p:cNvSpPr>
          <p:nvPr>
            <p:ph type="ftr" idx="11"/>
          </p:nvPr>
        </p:nvSpPr>
        <p:spPr>
          <a:xfrm>
            <a:off x="935710" y="6384114"/>
            <a:ext cx="409349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a:solidFill>
                  <a:srgbClr val="2F549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5" descr="A close up of a logo&#10;&#10;Description automatically generated"/>
          <p:cNvPicPr preferRelativeResize="0"/>
          <p:nvPr/>
        </p:nvPicPr>
        <p:blipFill rotWithShape="1">
          <a:blip r:embed="rId12">
            <a:alphaModFix/>
          </a:blip>
          <a:srcRect/>
          <a:stretch/>
        </p:blipFill>
        <p:spPr>
          <a:xfrm>
            <a:off x="8802007" y="5828506"/>
            <a:ext cx="3035300" cy="876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fred.stlouisfed.org/graph/?g=xREc"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fred.stlouisfed.org/graph/?g=xSqm"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hyperlink" Target="https://www.nytimes.com/2020/10/07"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p:nvPr/>
        </p:nvSpPr>
        <p:spPr>
          <a:xfrm>
            <a:off x="655443" y="5766970"/>
            <a:ext cx="617123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Arial"/>
                <a:ea typeface="Arial"/>
                <a:cs typeface="Arial"/>
                <a:sym typeface="Arial"/>
              </a:rPr>
              <a:t>November 19, 2020 </a:t>
            </a:r>
            <a:endParaRPr sz="3600" b="1" dirty="0">
              <a:solidFill>
                <a:schemeClr val="lt1"/>
              </a:solidFill>
              <a:latin typeface="Arial"/>
              <a:ea typeface="Arial"/>
              <a:cs typeface="Arial"/>
              <a:sym typeface="Arial"/>
            </a:endParaRPr>
          </a:p>
        </p:txBody>
      </p:sp>
      <p:sp>
        <p:nvSpPr>
          <p:cNvPr id="144" name="Google Shape;144;p27"/>
          <p:cNvSpPr txBox="1"/>
          <p:nvPr/>
        </p:nvSpPr>
        <p:spPr>
          <a:xfrm>
            <a:off x="-172995" y="1270000"/>
            <a:ext cx="12364995" cy="3947234"/>
          </a:xfrm>
          <a:prstGeom prst="rect">
            <a:avLst/>
          </a:prstGeom>
          <a:noFill/>
          <a:ln>
            <a:noFill/>
          </a:ln>
        </p:spPr>
        <p:txBody>
          <a:bodyPr spcFirstLastPara="1" wrap="square" lIns="91425" tIns="45700" rIns="91425" bIns="45700" anchor="t" anchorCtr="0">
            <a:noAutofit/>
          </a:bodyPr>
          <a:lstStyle/>
          <a:p>
            <a:pPr marL="0" marR="0" lvl="0" indent="0" algn="ctr" rtl="0">
              <a:lnSpc>
                <a:spcPct val="85227"/>
              </a:lnSpc>
              <a:spcBef>
                <a:spcPts val="0"/>
              </a:spcBef>
              <a:spcAft>
                <a:spcPts val="0"/>
              </a:spcAft>
              <a:buNone/>
            </a:pPr>
            <a:r>
              <a:rPr lang="en-US" sz="8800" i="1" dirty="0">
                <a:solidFill>
                  <a:srgbClr val="FFFFFF"/>
                </a:solidFill>
                <a:latin typeface="Times"/>
                <a:ea typeface="Times"/>
                <a:cs typeface="Times"/>
                <a:sym typeface="Times"/>
              </a:rPr>
              <a:t>Economic Update </a:t>
            </a:r>
          </a:p>
          <a:p>
            <a:pPr marL="0" marR="0" lvl="0" indent="0" algn="ctr" rtl="0">
              <a:lnSpc>
                <a:spcPct val="85227"/>
              </a:lnSpc>
              <a:spcBef>
                <a:spcPts val="0"/>
              </a:spcBef>
              <a:spcAft>
                <a:spcPts val="0"/>
              </a:spcAft>
              <a:buNone/>
            </a:pPr>
            <a:r>
              <a:rPr lang="en-US" sz="8800" i="1" dirty="0">
                <a:solidFill>
                  <a:srgbClr val="FFFFFF"/>
                </a:solidFill>
                <a:latin typeface="Times"/>
                <a:ea typeface="Times"/>
                <a:cs typeface="Times"/>
                <a:sym typeface="Times"/>
              </a:rPr>
              <a:t>&amp; Sales Taxes</a:t>
            </a:r>
            <a:endParaRPr sz="7200" i="1" dirty="0">
              <a:solidFill>
                <a:srgbClr val="FFFFFF"/>
              </a:solidFill>
              <a:latin typeface="Times"/>
              <a:ea typeface="Times"/>
              <a:cs typeface="Times"/>
              <a:sym typeface="Times"/>
            </a:endParaRPr>
          </a:p>
          <a:p>
            <a:pPr marL="0" marR="0" lvl="0" indent="0" algn="ctr" rtl="0">
              <a:spcBef>
                <a:spcPts val="0"/>
              </a:spcBef>
              <a:spcAft>
                <a:spcPts val="0"/>
              </a:spcAft>
              <a:buNone/>
            </a:pPr>
            <a:endParaRPr sz="2000" dirty="0">
              <a:solidFill>
                <a:srgbClr val="FFFFFF"/>
              </a:solidFill>
              <a:latin typeface="Times"/>
              <a:ea typeface="Times"/>
              <a:cs typeface="Times"/>
              <a:sym typeface="Times"/>
            </a:endParaRPr>
          </a:p>
          <a:p>
            <a:pPr marL="0" marR="0" lvl="0" indent="0" algn="ctr" rtl="0">
              <a:spcBef>
                <a:spcPts val="0"/>
              </a:spcBef>
              <a:spcAft>
                <a:spcPts val="0"/>
              </a:spcAft>
              <a:buNone/>
            </a:pPr>
            <a:r>
              <a:rPr lang="en-US" sz="2000" dirty="0">
                <a:solidFill>
                  <a:srgbClr val="FFFFFF"/>
                </a:solidFill>
                <a:latin typeface="Times"/>
                <a:ea typeface="Times"/>
                <a:cs typeface="Times"/>
                <a:sym typeface="Times"/>
              </a:rPr>
              <a:t>Donna K. Ginther</a:t>
            </a:r>
            <a:endParaRPr dirty="0"/>
          </a:p>
          <a:p>
            <a:pPr marL="0" marR="0" lvl="0" indent="0" algn="ctr" rtl="0">
              <a:spcBef>
                <a:spcPts val="0"/>
              </a:spcBef>
              <a:spcAft>
                <a:spcPts val="0"/>
              </a:spcAft>
              <a:buNone/>
            </a:pPr>
            <a:r>
              <a:rPr lang="en-US" sz="2000" dirty="0">
                <a:solidFill>
                  <a:srgbClr val="FFFFFF"/>
                </a:solidFill>
                <a:latin typeface="Times"/>
                <a:ea typeface="Times"/>
                <a:cs typeface="Times"/>
                <a:sym typeface="Times"/>
              </a:rPr>
              <a:t>Roy A. Roberts Distinguished Professor of Economics</a:t>
            </a:r>
            <a:endParaRPr dirty="0"/>
          </a:p>
          <a:p>
            <a:pPr marL="0" marR="0" lvl="0" indent="0" algn="ctr" rtl="0">
              <a:spcBef>
                <a:spcPts val="0"/>
              </a:spcBef>
              <a:spcAft>
                <a:spcPts val="0"/>
              </a:spcAft>
              <a:buNone/>
            </a:pPr>
            <a:r>
              <a:rPr lang="en-US" sz="2000" dirty="0">
                <a:solidFill>
                  <a:srgbClr val="FFFFFF"/>
                </a:solidFill>
                <a:latin typeface="Times"/>
                <a:ea typeface="Times"/>
                <a:cs typeface="Times"/>
                <a:sym typeface="Times"/>
              </a:rPr>
              <a:t>Director, Institute for Policy &amp; Social Research, University of Kansas</a:t>
            </a:r>
            <a:endParaRPr dirty="0"/>
          </a:p>
          <a:p>
            <a:pPr marL="0" marR="0" lvl="0" indent="0" algn="ctr" rtl="0">
              <a:spcBef>
                <a:spcPts val="0"/>
              </a:spcBef>
              <a:spcAft>
                <a:spcPts val="0"/>
              </a:spcAft>
              <a:buNone/>
            </a:pPr>
            <a:r>
              <a:rPr lang="en-US" sz="2000" dirty="0">
                <a:solidFill>
                  <a:srgbClr val="FFFFFF"/>
                </a:solidFill>
                <a:latin typeface="Times"/>
                <a:ea typeface="Times"/>
                <a:cs typeface="Times"/>
                <a:sym typeface="Times"/>
              </a:rPr>
              <a:t>Research Associate, National Bureau of Economic Research</a:t>
            </a:r>
            <a:endParaRPr dirty="0"/>
          </a:p>
        </p:txBody>
      </p:sp>
      <p:sp>
        <p:nvSpPr>
          <p:cNvPr id="145" name="Google Shape;145;p27"/>
          <p:cNvSpPr/>
          <p:nvPr/>
        </p:nvSpPr>
        <p:spPr>
          <a:xfrm>
            <a:off x="1270000" y="1270000"/>
            <a:ext cx="63500" cy="76200"/>
          </a:xfrm>
          <a:prstGeom prst="rect">
            <a:avLst/>
          </a:prstGeom>
          <a:noFill/>
          <a:ln>
            <a:noFill/>
          </a:ln>
        </p:spPr>
      </p:sp>
      <p:sp>
        <p:nvSpPr>
          <p:cNvPr id="146" name="Google Shape;146;p27"/>
          <p:cNvSpPr/>
          <p:nvPr/>
        </p:nvSpPr>
        <p:spPr>
          <a:xfrm>
            <a:off x="1270000" y="1270000"/>
            <a:ext cx="63500" cy="76200"/>
          </a:xfrm>
          <a:prstGeom prst="rect">
            <a:avLst/>
          </a:prstGeom>
          <a:noFill/>
          <a:ln>
            <a:noFill/>
          </a:ln>
        </p:spPr>
      </p:sp>
      <p:sp>
        <p:nvSpPr>
          <p:cNvPr id="147" name="Google Shape;147;p27"/>
          <p:cNvSpPr/>
          <p:nvPr/>
        </p:nvSpPr>
        <p:spPr>
          <a:xfrm>
            <a:off x="1270000" y="1270000"/>
            <a:ext cx="63500" cy="76200"/>
          </a:xfrm>
          <a:prstGeom prst="rect">
            <a:avLst/>
          </a:prstGeom>
          <a:noFill/>
          <a:ln>
            <a:noFill/>
          </a:ln>
        </p:spPr>
      </p:sp>
      <p:sp>
        <p:nvSpPr>
          <p:cNvPr id="148" name="Google Shape;148;p27"/>
          <p:cNvSpPr/>
          <p:nvPr/>
        </p:nvSpPr>
        <p:spPr>
          <a:xfrm>
            <a:off x="1270000" y="1270000"/>
            <a:ext cx="63500" cy="76200"/>
          </a:xfrm>
          <a:prstGeom prst="rect">
            <a:avLst/>
          </a:prstGeom>
          <a:noFill/>
          <a:ln>
            <a:noFill/>
          </a:ln>
        </p:spPr>
      </p:sp>
      <p:sp>
        <p:nvSpPr>
          <p:cNvPr id="149" name="Google Shape;149;p27"/>
          <p:cNvSpPr/>
          <p:nvPr/>
        </p:nvSpPr>
        <p:spPr>
          <a:xfrm>
            <a:off x="1270000" y="1270000"/>
            <a:ext cx="63500" cy="76200"/>
          </a:xfrm>
          <a:prstGeom prst="rect">
            <a:avLst/>
          </a:prstGeom>
          <a:noFill/>
          <a:ln>
            <a:noFill/>
          </a:ln>
        </p:spPr>
      </p:sp>
      <p:sp>
        <p:nvSpPr>
          <p:cNvPr id="150" name="Google Shape;150;p27"/>
          <p:cNvSpPr/>
          <p:nvPr/>
        </p:nvSpPr>
        <p:spPr>
          <a:xfrm>
            <a:off x="1270000" y="1270000"/>
            <a:ext cx="63500" cy="76200"/>
          </a:xfrm>
          <a:prstGeom prst="rect">
            <a:avLst/>
          </a:prstGeom>
          <a:noFill/>
          <a:ln>
            <a:noFill/>
          </a:ln>
        </p:spPr>
      </p:sp>
      <p:sp>
        <p:nvSpPr>
          <p:cNvPr id="151" name="Google Shape;151;p27"/>
          <p:cNvSpPr/>
          <p:nvPr/>
        </p:nvSpPr>
        <p:spPr>
          <a:xfrm>
            <a:off x="1270000" y="1270000"/>
            <a:ext cx="63500" cy="76200"/>
          </a:xfrm>
          <a:prstGeom prst="rect">
            <a:avLst/>
          </a:prstGeom>
          <a:noFill/>
          <a:ln>
            <a:noFill/>
          </a:ln>
        </p:spPr>
      </p:sp>
      <p:sp>
        <p:nvSpPr>
          <p:cNvPr id="152" name="Google Shape;152;p27"/>
          <p:cNvSpPr/>
          <p:nvPr/>
        </p:nvSpPr>
        <p:spPr>
          <a:xfrm>
            <a:off x="1270000" y="1270000"/>
            <a:ext cx="63500" cy="76200"/>
          </a:xfrm>
          <a:prstGeom prst="rect">
            <a:avLst/>
          </a:prstGeom>
          <a:noFill/>
          <a:ln>
            <a:noFill/>
          </a:ln>
        </p:spPr>
      </p:sp>
      <p:sp>
        <p:nvSpPr>
          <p:cNvPr id="153" name="Google Shape;153;p27"/>
          <p:cNvSpPr/>
          <p:nvPr/>
        </p:nvSpPr>
        <p:spPr>
          <a:xfrm>
            <a:off x="1270000" y="1270000"/>
            <a:ext cx="63500" cy="76200"/>
          </a:xfrm>
          <a:prstGeom prst="rect">
            <a:avLst/>
          </a:prstGeom>
          <a:noFill/>
          <a:ln>
            <a:noFill/>
          </a:ln>
        </p:spPr>
      </p:sp>
      <p:sp>
        <p:nvSpPr>
          <p:cNvPr id="154" name="Google Shape;154;p27"/>
          <p:cNvSpPr/>
          <p:nvPr/>
        </p:nvSpPr>
        <p:spPr>
          <a:xfrm>
            <a:off x="1270000" y="1270000"/>
            <a:ext cx="63500" cy="76200"/>
          </a:xfrm>
          <a:prstGeom prst="rect">
            <a:avLst/>
          </a:prstGeom>
          <a:noFill/>
          <a:ln>
            <a:noFill/>
          </a:ln>
        </p:spPr>
      </p:sp>
      <p:sp>
        <p:nvSpPr>
          <p:cNvPr id="155" name="Google Shape;155;p27"/>
          <p:cNvSpPr/>
          <p:nvPr/>
        </p:nvSpPr>
        <p:spPr>
          <a:xfrm>
            <a:off x="1270000" y="1270000"/>
            <a:ext cx="63500" cy="76200"/>
          </a:xfrm>
          <a:prstGeom prst="rect">
            <a:avLst/>
          </a:prstGeom>
          <a:noFill/>
          <a:ln>
            <a:noFill/>
          </a:ln>
        </p:spPr>
      </p:sp>
      <p:sp>
        <p:nvSpPr>
          <p:cNvPr id="156" name="Google Shape;156;p27"/>
          <p:cNvSpPr/>
          <p:nvPr/>
        </p:nvSpPr>
        <p:spPr>
          <a:xfrm>
            <a:off x="1270000" y="1270000"/>
            <a:ext cx="63500" cy="76200"/>
          </a:xfrm>
          <a:prstGeom prst="rect">
            <a:avLst/>
          </a:prstGeom>
          <a:noFill/>
          <a:ln>
            <a:noFill/>
          </a:ln>
        </p:spPr>
      </p:sp>
      <p:sp>
        <p:nvSpPr>
          <p:cNvPr id="157" name="Google Shape;157;p27"/>
          <p:cNvSpPr/>
          <p:nvPr/>
        </p:nvSpPr>
        <p:spPr>
          <a:xfrm>
            <a:off x="1270000" y="1270000"/>
            <a:ext cx="63500" cy="76200"/>
          </a:xfrm>
          <a:prstGeom prst="rect">
            <a:avLst/>
          </a:prstGeom>
          <a:noFill/>
          <a:ln>
            <a:noFill/>
          </a:ln>
        </p:spPr>
      </p:sp>
      <p:sp>
        <p:nvSpPr>
          <p:cNvPr id="158" name="Google Shape;158;p27"/>
          <p:cNvSpPr/>
          <p:nvPr/>
        </p:nvSpPr>
        <p:spPr>
          <a:xfrm>
            <a:off x="1270000" y="1270000"/>
            <a:ext cx="63500" cy="76200"/>
          </a:xfrm>
          <a:prstGeom prst="rect">
            <a:avLst/>
          </a:prstGeom>
          <a:noFill/>
          <a:ln>
            <a:noFill/>
          </a:ln>
        </p:spPr>
      </p:sp>
      <p:sp>
        <p:nvSpPr>
          <p:cNvPr id="159" name="Google Shape;159;p27"/>
          <p:cNvSpPr/>
          <p:nvPr/>
        </p:nvSpPr>
        <p:spPr>
          <a:xfrm>
            <a:off x="1270000" y="1270000"/>
            <a:ext cx="63500" cy="76200"/>
          </a:xfrm>
          <a:prstGeom prst="rect">
            <a:avLst/>
          </a:prstGeom>
          <a:noFill/>
          <a:ln>
            <a:noFill/>
          </a:ln>
        </p:spPr>
      </p:sp>
      <p:sp>
        <p:nvSpPr>
          <p:cNvPr id="160" name="Google Shape;160;p27"/>
          <p:cNvSpPr/>
          <p:nvPr/>
        </p:nvSpPr>
        <p:spPr>
          <a:xfrm>
            <a:off x="1270000" y="1270000"/>
            <a:ext cx="63500" cy="76200"/>
          </a:xfrm>
          <a:prstGeom prst="rect">
            <a:avLst/>
          </a:prstGeom>
          <a:noFill/>
          <a:ln>
            <a:noFill/>
          </a:ln>
        </p:spPr>
      </p:sp>
      <p:sp>
        <p:nvSpPr>
          <p:cNvPr id="161" name="Google Shape;161;p27"/>
          <p:cNvSpPr/>
          <p:nvPr/>
        </p:nvSpPr>
        <p:spPr>
          <a:xfrm>
            <a:off x="1270000" y="1270000"/>
            <a:ext cx="63500" cy="76200"/>
          </a:xfrm>
          <a:prstGeom prst="rect">
            <a:avLst/>
          </a:prstGeom>
          <a:noFill/>
          <a:ln>
            <a:noFill/>
          </a:ln>
        </p:spPr>
      </p:sp>
      <p:sp>
        <p:nvSpPr>
          <p:cNvPr id="162" name="Google Shape;162;p27"/>
          <p:cNvSpPr/>
          <p:nvPr/>
        </p:nvSpPr>
        <p:spPr>
          <a:xfrm>
            <a:off x="1270000" y="1270000"/>
            <a:ext cx="63500" cy="76200"/>
          </a:xfrm>
          <a:prstGeom prst="rect">
            <a:avLst/>
          </a:prstGeom>
          <a:noFill/>
          <a:ln>
            <a:noFill/>
          </a:ln>
        </p:spPr>
      </p:sp>
      <p:pic>
        <p:nvPicPr>
          <p:cNvPr id="3" name="Picture 2">
            <a:extLst>
              <a:ext uri="{FF2B5EF4-FFF2-40B4-BE49-F238E27FC236}">
                <a16:creationId xmlns:a16="http://schemas.microsoft.com/office/drawing/2014/main" id="{30DD8F1E-0657-BB40-98FA-C9BE3C4B8E9B}"/>
              </a:ext>
            </a:extLst>
          </p:cNvPr>
          <p:cNvPicPr>
            <a:picLocks noChangeAspect="1"/>
          </p:cNvPicPr>
          <p:nvPr/>
        </p:nvPicPr>
        <p:blipFill>
          <a:blip r:link="rId3"/>
          <a:stretch>
            <a:fillRect/>
          </a:stretch>
        </p:blipFill>
        <p:spPr>
          <a:xfrm>
            <a:off x="1270000" y="1270000"/>
            <a:ext cx="63500" cy="76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The Economic Recovery Has Stalled</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p:txBody>
      </p:sp>
    </p:spTree>
    <p:extLst>
      <p:ext uri="{BB962C8B-B14F-4D97-AF65-F5344CB8AC3E}">
        <p14:creationId xmlns:p14="http://schemas.microsoft.com/office/powerpoint/2010/main" val="3449746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Employment in Kansas and the US</a:t>
            </a:r>
          </a:p>
        </p:txBody>
      </p:sp>
      <p:sp>
        <p:nvSpPr>
          <p:cNvPr id="4" name="Text Placeholder 3"/>
          <p:cNvSpPr>
            <a:spLocks noGrp="1"/>
          </p:cNvSpPr>
          <p:nvPr>
            <p:ph type="body" idx="2"/>
          </p:nvPr>
        </p:nvSpPr>
        <p:spPr>
          <a:xfrm>
            <a:off x="7018823" y="1257662"/>
            <a:ext cx="5129561" cy="4346503"/>
          </a:xfrm>
        </p:spPr>
        <p:txBody>
          <a:bodyPr/>
          <a:lstStyle/>
          <a:p>
            <a:r>
              <a:rPr lang="en-US" dirty="0"/>
              <a:t>Kansas Employment was down 4.4% from a year ago in September.</a:t>
            </a:r>
          </a:p>
          <a:p>
            <a:r>
              <a:rPr lang="en-US" dirty="0"/>
              <a:t>US Employment down 6% compared to a year ago in October.</a:t>
            </a:r>
          </a:p>
          <a:p>
            <a:r>
              <a:rPr lang="en-US" dirty="0"/>
              <a:t>Employment recovery has stalled.</a:t>
            </a:r>
          </a:p>
        </p:txBody>
      </p:sp>
      <p:pic>
        <p:nvPicPr>
          <p:cNvPr id="5" name="FRED Graph Chart" descr="FRED Graph">
            <a:hlinkClick r:id="rId2" tooltip="View this chart in your browser. "/>
          </p:cNvPr>
          <p:cNvPicPr>
            <a:picLocks noChangeAspect="1"/>
          </p:cNvPicPr>
          <p:nvPr/>
        </p:nvPicPr>
        <p:blipFill>
          <a:blip r:embed="rId3"/>
          <a:stretch>
            <a:fillRect/>
          </a:stretch>
        </p:blipFill>
        <p:spPr>
          <a:xfrm>
            <a:off x="0" y="1199088"/>
            <a:ext cx="7119028" cy="4801205"/>
          </a:xfrm>
          <a:prstGeom prst="rect">
            <a:avLst/>
          </a:prstGeom>
        </p:spPr>
      </p:pic>
    </p:spTree>
    <p:extLst>
      <p:ext uri="{BB962C8B-B14F-4D97-AF65-F5344CB8AC3E}">
        <p14:creationId xmlns:p14="http://schemas.microsoft.com/office/powerpoint/2010/main" val="413416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a:spLocks noGrp="1"/>
          </p:cNvSpPr>
          <p:nvPr>
            <p:ph type="title"/>
          </p:nvPr>
        </p:nvSpPr>
        <p:spPr>
          <a:xfrm>
            <a:off x="239971" y="414895"/>
            <a:ext cx="11477896"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a:t>Unemployment Claims in Kansas and Missouri</a:t>
            </a:r>
            <a:endParaRPr/>
          </a:p>
        </p:txBody>
      </p:sp>
      <p:sp>
        <p:nvSpPr>
          <p:cNvPr id="335" name="Google Shape;335;p51"/>
          <p:cNvSpPr txBox="1">
            <a:spLocks noGrp="1"/>
          </p:cNvSpPr>
          <p:nvPr>
            <p:ph type="body" idx="2"/>
          </p:nvPr>
        </p:nvSpPr>
        <p:spPr>
          <a:xfrm>
            <a:off x="6770429" y="1267667"/>
            <a:ext cx="5181600" cy="4351338"/>
          </a:xfrm>
          <a:prstGeom prst="rect">
            <a:avLst/>
          </a:prstGeom>
          <a:noFill/>
          <a:ln>
            <a:noFill/>
          </a:ln>
        </p:spPr>
        <p:txBody>
          <a:bodyPr spcFirstLastPara="1" wrap="square" lIns="91425" tIns="45700" rIns="91425" bIns="45700" anchor="t" anchorCtr="0">
            <a:noAutofit/>
          </a:bodyPr>
          <a:lstStyle/>
          <a:p>
            <a:pPr marL="228600" indent="-228600">
              <a:spcBef>
                <a:spcPts val="0"/>
              </a:spcBef>
              <a:buSzPts val="2700"/>
            </a:pPr>
            <a:r>
              <a:rPr lang="en-US" sz="2700" dirty="0"/>
              <a:t>15,009</a:t>
            </a:r>
            <a:r>
              <a:rPr lang="en-US" sz="2700" dirty="0">
                <a:latin typeface="Arial"/>
                <a:ea typeface="Arial"/>
                <a:cs typeface="Arial"/>
                <a:sym typeface="Arial"/>
              </a:rPr>
              <a:t> people filed an initial claim in Kansas the </a:t>
            </a:r>
            <a:r>
              <a:rPr lang="en-US" sz="2700" dirty="0"/>
              <a:t>week of November 7</a:t>
            </a:r>
            <a:r>
              <a:rPr lang="en-US" sz="2700" baseline="30000" dirty="0"/>
              <a:t>th</a:t>
            </a:r>
            <a:endParaRPr lang="en-US" sz="2700" dirty="0">
              <a:latin typeface="Arial"/>
              <a:ea typeface="Arial"/>
              <a:cs typeface="Arial"/>
            </a:endParaRPr>
          </a:p>
          <a:p>
            <a:pPr marL="228600" indent="-228600">
              <a:spcBef>
                <a:spcPts val="0"/>
              </a:spcBef>
              <a:buSzPts val="2700"/>
            </a:pPr>
            <a:r>
              <a:rPr lang="en-US" sz="2700" dirty="0">
                <a:latin typeface="Arial"/>
                <a:ea typeface="Arial"/>
                <a:cs typeface="Arial"/>
                <a:sym typeface="Arial"/>
              </a:rPr>
              <a:t>Since March 14</a:t>
            </a:r>
            <a:r>
              <a:rPr lang="en-US" sz="2700" baseline="30000" dirty="0">
                <a:latin typeface="Arial"/>
                <a:ea typeface="Arial"/>
                <a:cs typeface="Arial"/>
                <a:sym typeface="Arial"/>
              </a:rPr>
              <a:t>th</a:t>
            </a:r>
            <a:r>
              <a:rPr lang="en-US" sz="2700" dirty="0">
                <a:latin typeface="Arial"/>
                <a:ea typeface="Arial"/>
                <a:cs typeface="Arial"/>
                <a:sym typeface="Arial"/>
              </a:rPr>
              <a:t> a total of</a:t>
            </a:r>
            <a:r>
              <a:rPr lang="en-US" sz="2700" dirty="0"/>
              <a:t> 555,046 </a:t>
            </a:r>
            <a:r>
              <a:rPr lang="en-US" sz="2700" dirty="0">
                <a:latin typeface="Arial"/>
                <a:ea typeface="Arial"/>
                <a:cs typeface="Arial"/>
                <a:sym typeface="Arial"/>
              </a:rPr>
              <a:t>workers have filed initial unemployment claims in Kansas.</a:t>
            </a:r>
            <a:endParaRPr sz="23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2700"/>
              <a:buChar char="•"/>
            </a:pPr>
            <a:r>
              <a:rPr lang="en-US" sz="2700" dirty="0"/>
              <a:t>Initial claims remain stubbornly high.</a:t>
            </a:r>
            <a:endParaRPr dirty="0"/>
          </a:p>
          <a:p>
            <a:pPr marL="685800" lvl="1" indent="-228600" algn="l" rtl="0">
              <a:lnSpc>
                <a:spcPct val="90000"/>
              </a:lnSpc>
              <a:spcBef>
                <a:spcPts val="500"/>
              </a:spcBef>
              <a:spcAft>
                <a:spcPts val="0"/>
              </a:spcAft>
              <a:buClr>
                <a:srgbClr val="2F5496"/>
              </a:buClr>
              <a:buSzPts val="2300"/>
              <a:buChar char="•"/>
            </a:pPr>
            <a:r>
              <a:rPr lang="en-US" sz="2300" dirty="0">
                <a:latin typeface="Arial"/>
                <a:ea typeface="Arial"/>
                <a:cs typeface="Arial"/>
                <a:sym typeface="Arial"/>
              </a:rPr>
              <a:t>Data from March 14</a:t>
            </a:r>
            <a:r>
              <a:rPr lang="en-US" sz="2300" baseline="30000" dirty="0">
                <a:latin typeface="Arial"/>
                <a:ea typeface="Arial"/>
                <a:cs typeface="Arial"/>
                <a:sym typeface="Arial"/>
              </a:rPr>
              <a:t>th</a:t>
            </a:r>
            <a:r>
              <a:rPr lang="en-US" sz="2300" dirty="0">
                <a:latin typeface="Arial"/>
                <a:ea typeface="Arial"/>
                <a:cs typeface="Arial"/>
                <a:sym typeface="Arial"/>
              </a:rPr>
              <a:t> – </a:t>
            </a:r>
            <a:r>
              <a:rPr lang="en-US" sz="2300" dirty="0"/>
              <a:t>November 7</a:t>
            </a:r>
            <a:r>
              <a:rPr lang="en-US" sz="2300" baseline="30000" dirty="0"/>
              <a:t>th</a:t>
            </a:r>
            <a:endParaRPr lang="en-US" sz="2300" dirty="0"/>
          </a:p>
          <a:p>
            <a:pPr marL="685800" lvl="1" indent="-228600" algn="l" rtl="0">
              <a:lnSpc>
                <a:spcPct val="90000"/>
              </a:lnSpc>
              <a:spcBef>
                <a:spcPts val="500"/>
              </a:spcBef>
              <a:spcAft>
                <a:spcPts val="0"/>
              </a:spcAft>
              <a:buClr>
                <a:srgbClr val="2F5496"/>
              </a:buClr>
              <a:buSzPts val="2300"/>
              <a:buChar char="•"/>
            </a:pPr>
            <a:endParaRPr sz="2300" dirty="0"/>
          </a:p>
          <a:p>
            <a:pPr marL="457200" lvl="1" indent="0" algn="l" rtl="0">
              <a:lnSpc>
                <a:spcPct val="90000"/>
              </a:lnSpc>
              <a:spcBef>
                <a:spcPts val="500"/>
              </a:spcBef>
              <a:spcAft>
                <a:spcPts val="0"/>
              </a:spcAft>
              <a:buClr>
                <a:srgbClr val="2F5496"/>
              </a:buClr>
              <a:buSzPts val="2300"/>
              <a:buNone/>
            </a:pPr>
            <a:endParaRPr sz="2300" dirty="0"/>
          </a:p>
          <a:p>
            <a:pPr marL="457200" lvl="1" indent="0" algn="l" rtl="0">
              <a:lnSpc>
                <a:spcPct val="90000"/>
              </a:lnSpc>
              <a:spcBef>
                <a:spcPts val="500"/>
              </a:spcBef>
              <a:spcAft>
                <a:spcPts val="0"/>
              </a:spcAft>
              <a:buClr>
                <a:srgbClr val="2F5496"/>
              </a:buClr>
              <a:buSzPts val="2300"/>
              <a:buNone/>
            </a:pPr>
            <a:endParaRPr sz="2300" dirty="0"/>
          </a:p>
          <a:p>
            <a:pPr marL="228600" lvl="0" indent="-57150" algn="l" rtl="0">
              <a:lnSpc>
                <a:spcPct val="90000"/>
              </a:lnSpc>
              <a:spcBef>
                <a:spcPts val="1000"/>
              </a:spcBef>
              <a:spcAft>
                <a:spcPts val="0"/>
              </a:spcAft>
              <a:buClr>
                <a:schemeClr val="dk1"/>
              </a:buClr>
              <a:buSzPts val="2700"/>
              <a:buNone/>
            </a:pPr>
            <a:endParaRPr sz="2700" dirty="0"/>
          </a:p>
        </p:txBody>
      </p:sp>
      <p:sp>
        <p:nvSpPr>
          <p:cNvPr id="336" name="Google Shape;336;p51"/>
          <p:cNvSpPr txBox="1"/>
          <p:nvPr/>
        </p:nvSpPr>
        <p:spPr>
          <a:xfrm>
            <a:off x="239971" y="6258439"/>
            <a:ext cx="627428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Calculations using KS and MO Department of Labor Data</a:t>
            </a:r>
            <a:endParaRPr/>
          </a:p>
        </p:txBody>
      </p:sp>
      <p:pic>
        <p:nvPicPr>
          <p:cNvPr id="2" name="Picture 1"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2541"/>
            <a:ext cx="6831647" cy="4641887"/>
          </a:xfrm>
          <a:prstGeom prst="rect">
            <a:avLst/>
          </a:prstGeom>
        </p:spPr>
      </p:pic>
    </p:spTree>
    <p:extLst>
      <p:ext uri="{BB962C8B-B14F-4D97-AF65-F5344CB8AC3E}">
        <p14:creationId xmlns:p14="http://schemas.microsoft.com/office/powerpoint/2010/main" val="655149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a:spLocks noGrp="1"/>
          </p:cNvSpPr>
          <p:nvPr>
            <p:ph type="title"/>
          </p:nvPr>
        </p:nvSpPr>
        <p:spPr>
          <a:xfrm>
            <a:off x="239971" y="414895"/>
            <a:ext cx="11477896"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a:t>Cumulative Initial Unemployment Claims by Industry</a:t>
            </a:r>
            <a:endParaRPr/>
          </a:p>
        </p:txBody>
      </p:sp>
      <p:sp>
        <p:nvSpPr>
          <p:cNvPr id="351" name="Google Shape;351;p53"/>
          <p:cNvSpPr txBox="1">
            <a:spLocks noGrp="1"/>
          </p:cNvSpPr>
          <p:nvPr>
            <p:ph type="body" idx="2"/>
          </p:nvPr>
        </p:nvSpPr>
        <p:spPr>
          <a:xfrm>
            <a:off x="6770429" y="1267667"/>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dirty="0"/>
              <a:t>Industries hardest hit include:</a:t>
            </a:r>
            <a:endParaRPr dirty="0"/>
          </a:p>
          <a:p>
            <a:pPr marL="685800" lvl="1" indent="-228600">
              <a:buSzPts val="2400"/>
            </a:pPr>
            <a:r>
              <a:rPr lang="en-US" sz="2400" dirty="0">
                <a:latin typeface="Arial"/>
                <a:ea typeface="Arial"/>
                <a:cs typeface="Arial"/>
                <a:sym typeface="Arial"/>
              </a:rPr>
              <a:t>Manufacturing: </a:t>
            </a:r>
            <a:r>
              <a:rPr lang="en-US" sz="2400" dirty="0"/>
              <a:t> </a:t>
            </a:r>
            <a:r>
              <a:rPr lang="is-IS" sz="2400" dirty="0"/>
              <a:t> 116,977 </a:t>
            </a:r>
          </a:p>
          <a:p>
            <a:pPr marL="685800" lvl="1" indent="-228600">
              <a:buSzPts val="2400"/>
            </a:pPr>
            <a:r>
              <a:rPr lang="en-US" sz="2400" dirty="0">
                <a:latin typeface="Arial"/>
                <a:ea typeface="Arial"/>
                <a:cs typeface="Arial"/>
                <a:sym typeface="Arial"/>
              </a:rPr>
              <a:t>Accommodation &amp; Food Services: </a:t>
            </a:r>
            <a:r>
              <a:rPr lang="en-US" sz="2400" dirty="0"/>
              <a:t> </a:t>
            </a:r>
            <a:r>
              <a:rPr lang="fi-FI" sz="2400" dirty="0"/>
              <a:t> 70,170</a:t>
            </a:r>
          </a:p>
          <a:p>
            <a:pPr marL="685800" lvl="1" indent="-228600">
              <a:buSzPts val="2400"/>
            </a:pPr>
            <a:r>
              <a:rPr lang="en-US" sz="2400" dirty="0">
                <a:latin typeface="Arial"/>
                <a:ea typeface="Arial"/>
                <a:cs typeface="Arial"/>
                <a:sym typeface="Arial"/>
              </a:rPr>
              <a:t>Health care &amp; Social assistance: </a:t>
            </a:r>
            <a:r>
              <a:rPr lang="en-US" sz="2400" dirty="0"/>
              <a:t> </a:t>
            </a:r>
            <a:r>
              <a:rPr lang="fi-FI" sz="2400" dirty="0"/>
              <a:t> 53,498</a:t>
            </a:r>
          </a:p>
          <a:p>
            <a:pPr marL="685800" lvl="1" indent="-228600">
              <a:buSzPts val="2400"/>
            </a:pPr>
            <a:r>
              <a:rPr lang="en-US" sz="2400" dirty="0"/>
              <a:t>Retail Trade: </a:t>
            </a:r>
            <a:r>
              <a:rPr lang="is-IS" sz="2400" dirty="0"/>
              <a:t> </a:t>
            </a:r>
            <a:r>
              <a:rPr lang="en-US" sz="2400" dirty="0"/>
              <a:t>56,449</a:t>
            </a:r>
            <a:endParaRPr sz="2400" dirty="0"/>
          </a:p>
          <a:p>
            <a:pPr marL="685800" lvl="1" indent="-228600">
              <a:buSzPts val="2400"/>
            </a:pPr>
            <a:r>
              <a:rPr lang="en-US" sz="2400" dirty="0">
                <a:latin typeface="Arial"/>
                <a:ea typeface="Arial"/>
                <a:cs typeface="Arial"/>
                <a:sym typeface="Arial"/>
              </a:rPr>
              <a:t>Other Services:</a:t>
            </a:r>
            <a:r>
              <a:rPr lang="en-US" sz="2400" dirty="0"/>
              <a:t> </a:t>
            </a:r>
            <a:r>
              <a:rPr lang="fi-FI" sz="2400" dirty="0"/>
              <a:t> </a:t>
            </a:r>
            <a:r>
              <a:rPr lang="en-US" sz="2400" dirty="0"/>
              <a:t>37,675</a:t>
            </a:r>
            <a:endParaRPr sz="2400" dirty="0"/>
          </a:p>
          <a:p>
            <a:pPr marL="228600" lvl="0" indent="-228600" algn="l" rtl="0">
              <a:lnSpc>
                <a:spcPct val="90000"/>
              </a:lnSpc>
              <a:spcBef>
                <a:spcPts val="1000"/>
              </a:spcBef>
              <a:spcAft>
                <a:spcPts val="0"/>
              </a:spcAft>
              <a:buClr>
                <a:schemeClr val="dk1"/>
              </a:buClr>
              <a:buSzPts val="2800"/>
              <a:buChar char="•"/>
            </a:pPr>
            <a:r>
              <a:rPr lang="en-US" sz="2800" dirty="0"/>
              <a:t>These five industries account for 60% of people who have lost their jobs.</a:t>
            </a:r>
            <a:endParaRPr dirty="0"/>
          </a:p>
          <a:p>
            <a:pPr marL="457200" lvl="1" indent="0" algn="l" rtl="0">
              <a:lnSpc>
                <a:spcPct val="90000"/>
              </a:lnSpc>
              <a:spcBef>
                <a:spcPts val="500"/>
              </a:spcBef>
              <a:spcAft>
                <a:spcPts val="0"/>
              </a:spcAft>
              <a:buClr>
                <a:srgbClr val="2F5496"/>
              </a:buClr>
              <a:buSzPts val="2300"/>
              <a:buNone/>
            </a:pPr>
            <a:endParaRPr sz="2300" dirty="0"/>
          </a:p>
          <a:p>
            <a:pPr marL="228600" lvl="0" indent="-57150" algn="l" rtl="0">
              <a:lnSpc>
                <a:spcPct val="90000"/>
              </a:lnSpc>
              <a:spcBef>
                <a:spcPts val="1000"/>
              </a:spcBef>
              <a:spcAft>
                <a:spcPts val="0"/>
              </a:spcAft>
              <a:buClr>
                <a:schemeClr val="dk1"/>
              </a:buClr>
              <a:buSzPts val="2700"/>
              <a:buNone/>
            </a:pPr>
            <a:endParaRPr sz="2700" dirty="0"/>
          </a:p>
        </p:txBody>
      </p:sp>
      <p:sp>
        <p:nvSpPr>
          <p:cNvPr id="352" name="Google Shape;352;p53"/>
          <p:cNvSpPr txBox="1"/>
          <p:nvPr/>
        </p:nvSpPr>
        <p:spPr>
          <a:xfrm>
            <a:off x="239971" y="6258439"/>
            <a:ext cx="627428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Calculations using KS and MO Department of Labor Data</a:t>
            </a:r>
            <a:endParaRPr/>
          </a:p>
        </p:txBody>
      </p:sp>
      <p:pic>
        <p:nvPicPr>
          <p:cNvPr id="3" name="Picture 2"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7139"/>
            <a:ext cx="6847392" cy="4985382"/>
          </a:xfrm>
          <a:prstGeom prst="rect">
            <a:avLst/>
          </a:prstGeom>
        </p:spPr>
      </p:pic>
    </p:spTree>
    <p:extLst>
      <p:ext uri="{BB962C8B-B14F-4D97-AF65-F5344CB8AC3E}">
        <p14:creationId xmlns:p14="http://schemas.microsoft.com/office/powerpoint/2010/main" val="1735594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6"/>
          <p:cNvSpPr txBox="1">
            <a:spLocks noGrp="1"/>
          </p:cNvSpPr>
          <p:nvPr>
            <p:ph type="title"/>
          </p:nvPr>
        </p:nvSpPr>
        <p:spPr>
          <a:xfrm>
            <a:off x="239971" y="414895"/>
            <a:ext cx="11477896"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September Kansas Unemployment Rate 5.9%</a:t>
            </a:r>
            <a:endParaRPr dirty="0"/>
          </a:p>
        </p:txBody>
      </p:sp>
      <p:sp>
        <p:nvSpPr>
          <p:cNvPr id="375" name="Google Shape;375;p56"/>
          <p:cNvSpPr txBox="1">
            <a:spLocks noGrp="1"/>
          </p:cNvSpPr>
          <p:nvPr>
            <p:ph type="body" idx="2"/>
          </p:nvPr>
        </p:nvSpPr>
        <p:spPr>
          <a:xfrm>
            <a:off x="7752521" y="1546960"/>
            <a:ext cx="4234069" cy="37640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Uneven impact across the state:</a:t>
            </a:r>
          </a:p>
          <a:p>
            <a:pPr marL="685800" lvl="1" indent="-228600">
              <a:spcBef>
                <a:spcPts val="0"/>
              </a:spcBef>
              <a:buClr>
                <a:schemeClr val="dk1"/>
              </a:buClr>
              <a:buSzPts val="2700"/>
            </a:pPr>
            <a:r>
              <a:rPr lang="en-US" sz="2300" dirty="0"/>
              <a:t>Sedgwick County 8.5%</a:t>
            </a:r>
          </a:p>
          <a:p>
            <a:pPr marL="685800" lvl="1" indent="-228600">
              <a:spcBef>
                <a:spcPts val="0"/>
              </a:spcBef>
              <a:buClr>
                <a:schemeClr val="dk1"/>
              </a:buClr>
              <a:buSzPts val="2700"/>
            </a:pPr>
            <a:r>
              <a:rPr lang="en-US" sz="2300" dirty="0"/>
              <a:t>Douglas 5.5%</a:t>
            </a:r>
          </a:p>
          <a:p>
            <a:pPr marL="685800" lvl="1" indent="-228600">
              <a:spcBef>
                <a:spcPts val="0"/>
              </a:spcBef>
              <a:buClr>
                <a:schemeClr val="dk1"/>
              </a:buClr>
              <a:buSzPts val="2700"/>
            </a:pPr>
            <a:r>
              <a:rPr lang="en-US" sz="2300" dirty="0"/>
              <a:t>Johnson 4.7%</a:t>
            </a:r>
          </a:p>
          <a:p>
            <a:pPr marL="685800" lvl="1" indent="-228600">
              <a:spcBef>
                <a:spcPts val="0"/>
              </a:spcBef>
              <a:buClr>
                <a:schemeClr val="dk1"/>
              </a:buClr>
              <a:buSzPts val="2700"/>
            </a:pPr>
            <a:r>
              <a:rPr lang="en-US" sz="2300" dirty="0"/>
              <a:t>Wyandotte 7.4%</a:t>
            </a:r>
          </a:p>
          <a:p>
            <a:pPr marL="685800" lvl="1" indent="-228600">
              <a:spcBef>
                <a:spcPts val="0"/>
              </a:spcBef>
              <a:buClr>
                <a:schemeClr val="dk1"/>
              </a:buClr>
              <a:buSzPts val="2700"/>
            </a:pPr>
            <a:r>
              <a:rPr lang="en-US" sz="2300" dirty="0"/>
              <a:t>Shawnee 5.6%</a:t>
            </a:r>
          </a:p>
          <a:p>
            <a:pPr marL="228600" indent="-228600">
              <a:spcBef>
                <a:spcPts val="0"/>
              </a:spcBef>
              <a:buSzPts val="2700"/>
            </a:pPr>
            <a:r>
              <a:rPr lang="en-US" sz="2700" dirty="0"/>
              <a:t>Eastern half of the state is suffering</a:t>
            </a:r>
          </a:p>
          <a:p>
            <a:pPr marL="228600" lvl="0" indent="-228600" algn="l" rtl="0">
              <a:lnSpc>
                <a:spcPct val="90000"/>
              </a:lnSpc>
              <a:spcBef>
                <a:spcPts val="0"/>
              </a:spcBef>
              <a:spcAft>
                <a:spcPts val="0"/>
              </a:spcAft>
              <a:buClr>
                <a:schemeClr val="dk1"/>
              </a:buClr>
              <a:buSzPts val="2700"/>
              <a:buChar char="•"/>
            </a:pPr>
            <a:endParaRPr lang="en-US"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376" name="Google Shape;376;p56"/>
          <p:cNvSpPr txBox="1"/>
          <p:nvPr/>
        </p:nvSpPr>
        <p:spPr>
          <a:xfrm>
            <a:off x="54796" y="6488668"/>
            <a:ext cx="631224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IPSR calculations using Kansas Department of Labor Data</a:t>
            </a:r>
            <a:endParaRPr sz="1050" dirty="0"/>
          </a:p>
        </p:txBody>
      </p:sp>
      <p:pic>
        <p:nvPicPr>
          <p:cNvPr id="2" name="Picture 1" descr="Screen Shot 2020-11-17 at 3.31.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6975"/>
            <a:ext cx="7313011" cy="5398301"/>
          </a:xfrm>
          <a:prstGeom prst="rect">
            <a:avLst/>
          </a:prstGeom>
        </p:spPr>
      </p:pic>
    </p:spTree>
    <p:extLst>
      <p:ext uri="{BB962C8B-B14F-4D97-AF65-F5344CB8AC3E}">
        <p14:creationId xmlns:p14="http://schemas.microsoft.com/office/powerpoint/2010/main" val="342647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3" name="Google Shape;453;p66"/>
          <p:cNvSpPr txBox="1">
            <a:spLocks noGrp="1"/>
          </p:cNvSpPr>
          <p:nvPr>
            <p:ph type="title"/>
          </p:nvPr>
        </p:nvSpPr>
        <p:spPr>
          <a:xfrm>
            <a:off x="756745" y="414895"/>
            <a:ext cx="10961122"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240"/>
              <a:buFont typeface="Arial"/>
              <a:buNone/>
            </a:pPr>
            <a:r>
              <a:rPr lang="en-US" sz="3240" dirty="0"/>
              <a:t>Kansas Small Businesses are Less Likely to be Open</a:t>
            </a:r>
            <a:endParaRPr dirty="0"/>
          </a:p>
        </p:txBody>
      </p:sp>
      <p:sp>
        <p:nvSpPr>
          <p:cNvPr id="454" name="Google Shape;454;p66"/>
          <p:cNvSpPr txBox="1">
            <a:spLocks noGrp="1"/>
          </p:cNvSpPr>
          <p:nvPr>
            <p:ph type="body" idx="2"/>
          </p:nvPr>
        </p:nvSpPr>
        <p:spPr>
          <a:xfrm>
            <a:off x="5123891" y="1267667"/>
            <a:ext cx="682813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600"/>
              <a:buChar char="•"/>
            </a:pPr>
            <a:endParaRPr lang="en-US" sz="2800" dirty="0"/>
          </a:p>
          <a:p>
            <a:pPr marL="228600" lvl="0" indent="-228600" algn="l" rtl="0">
              <a:lnSpc>
                <a:spcPct val="90000"/>
              </a:lnSpc>
              <a:spcBef>
                <a:spcPts val="0"/>
              </a:spcBef>
              <a:spcAft>
                <a:spcPts val="0"/>
              </a:spcAft>
              <a:buClr>
                <a:schemeClr val="dk1"/>
              </a:buClr>
              <a:buSzPts val="2600"/>
              <a:buChar char="•"/>
            </a:pPr>
            <a:r>
              <a:rPr lang="en-US" sz="2800" dirty="0"/>
              <a:t>The number of small businesses open in Kansas has fallen by 27.7% since January.</a:t>
            </a:r>
          </a:p>
          <a:p>
            <a:pPr marL="685800" lvl="1" indent="-228600">
              <a:spcBef>
                <a:spcPts val="0"/>
              </a:spcBef>
              <a:buClr>
                <a:schemeClr val="dk1"/>
              </a:buClr>
              <a:buSzPts val="2600"/>
            </a:pPr>
            <a:r>
              <a:rPr lang="en-US" sz="2400" dirty="0"/>
              <a:t>In the US, the number is –24.2%</a:t>
            </a:r>
          </a:p>
          <a:p>
            <a:pPr marL="685800" lvl="1" indent="-228600">
              <a:spcBef>
                <a:spcPts val="0"/>
              </a:spcBef>
              <a:buClr>
                <a:schemeClr val="dk1"/>
              </a:buClr>
              <a:buSzPts val="2600"/>
            </a:pPr>
            <a:r>
              <a:rPr lang="en-US" sz="2400" dirty="0"/>
              <a:t>Kansas is doing worse than Missouri -20.7%</a:t>
            </a:r>
          </a:p>
          <a:p>
            <a:pPr marL="685800" lvl="1" indent="-228600">
              <a:spcBef>
                <a:spcPts val="0"/>
              </a:spcBef>
              <a:buClr>
                <a:schemeClr val="dk1"/>
              </a:buClr>
              <a:buSzPts val="2600"/>
            </a:pPr>
            <a:r>
              <a:rPr lang="en-US" sz="2400" dirty="0"/>
              <a:t>and Iowa -22.4%</a:t>
            </a:r>
          </a:p>
          <a:p>
            <a:pPr marL="228600" indent="-228600">
              <a:spcBef>
                <a:spcPts val="0"/>
              </a:spcBef>
              <a:buSzPts val="2600"/>
            </a:pPr>
            <a:r>
              <a:rPr lang="en-US" sz="2800" dirty="0"/>
              <a:t>Small businesses being open have dropped since July.</a:t>
            </a:r>
            <a:endParaRPr sz="2800" dirty="0"/>
          </a:p>
          <a:p>
            <a:pPr marL="457200" lvl="1" indent="0" algn="l" rtl="0">
              <a:lnSpc>
                <a:spcPct val="90000"/>
              </a:lnSpc>
              <a:spcBef>
                <a:spcPts val="500"/>
              </a:spcBef>
              <a:spcAft>
                <a:spcPts val="0"/>
              </a:spcAft>
              <a:buClr>
                <a:srgbClr val="2F5496"/>
              </a:buClr>
              <a:buSzPts val="2200"/>
              <a:buNone/>
            </a:pPr>
            <a:endParaRPr sz="2200" dirty="0"/>
          </a:p>
        </p:txBody>
      </p:sp>
      <p:sp>
        <p:nvSpPr>
          <p:cNvPr id="455" name="Google Shape;455;p66"/>
          <p:cNvSpPr txBox="1"/>
          <p:nvPr/>
        </p:nvSpPr>
        <p:spPr>
          <a:xfrm>
            <a:off x="7973183" y="4944002"/>
            <a:ext cx="488845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Source:  Economic Tracker</a:t>
            </a:r>
          </a:p>
          <a:p>
            <a:pPr lvl="0"/>
            <a:r>
              <a:rPr lang="en-US" dirty="0"/>
              <a:t>https://</a:t>
            </a:r>
            <a:r>
              <a:rPr lang="en-US" dirty="0" err="1"/>
              <a:t>tracktherecovery.org</a:t>
            </a:r>
            <a:r>
              <a:rPr lang="en-US" dirty="0"/>
              <a:t>/</a:t>
            </a:r>
            <a:endParaRPr dirty="0"/>
          </a:p>
        </p:txBody>
      </p:sp>
      <p:pic>
        <p:nvPicPr>
          <p:cNvPr id="2" name="Picture 1" descr="Screen Shot 2020-11-17 at 3.49.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94797"/>
            <a:ext cx="5094292" cy="5230212"/>
          </a:xfrm>
          <a:prstGeom prst="rect">
            <a:avLst/>
          </a:prstGeom>
        </p:spPr>
      </p:pic>
    </p:spTree>
    <p:extLst>
      <p:ext uri="{BB962C8B-B14F-4D97-AF65-F5344CB8AC3E}">
        <p14:creationId xmlns:p14="http://schemas.microsoft.com/office/powerpoint/2010/main" val="272761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58FF-CBAD-47FB-A7FE-86CAC2B84759}"/>
              </a:ext>
            </a:extLst>
          </p:cNvPr>
          <p:cNvSpPr>
            <a:spLocks noGrp="1"/>
          </p:cNvSpPr>
          <p:nvPr>
            <p:ph type="title"/>
          </p:nvPr>
        </p:nvSpPr>
        <p:spPr>
          <a:xfrm>
            <a:off x="239970" y="414895"/>
            <a:ext cx="11438223" cy="673261"/>
          </a:xfrm>
        </p:spPr>
        <p:txBody>
          <a:bodyPr/>
          <a:lstStyle/>
          <a:p>
            <a:r>
              <a:rPr lang="en-US" dirty="0"/>
              <a:t>Kansas and US Household Comparison</a:t>
            </a:r>
          </a:p>
        </p:txBody>
      </p:sp>
      <p:sp>
        <p:nvSpPr>
          <p:cNvPr id="9" name="Text Placeholder 3">
            <a:extLst>
              <a:ext uri="{FF2B5EF4-FFF2-40B4-BE49-F238E27FC236}">
                <a16:creationId xmlns:a16="http://schemas.microsoft.com/office/drawing/2014/main" id="{88B927B3-2634-4FE2-9CFF-0AD4119F5B39}"/>
              </a:ext>
            </a:extLst>
          </p:cNvPr>
          <p:cNvSpPr txBox="1">
            <a:spLocks/>
          </p:cNvSpPr>
          <p:nvPr/>
        </p:nvSpPr>
        <p:spPr>
          <a:xfrm>
            <a:off x="6179389" y="1200210"/>
            <a:ext cx="5771071"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rgbClr val="2F5496"/>
              </a:buClr>
              <a:buSzPts val="1800"/>
              <a:buFont typeface="Arial"/>
              <a:buChar char="•"/>
              <a:defRPr sz="2800" b="0" i="0" u="none" strike="noStrike" cap="none">
                <a:solidFill>
                  <a:srgbClr val="2F5496"/>
                </a:solidFill>
                <a:latin typeface="Arial"/>
                <a:ea typeface="Arial"/>
                <a:cs typeface="Arial"/>
                <a:sym typeface="Arial"/>
              </a:defRPr>
            </a:lvl2pPr>
            <a:lvl3pPr marL="1371600" marR="0" lvl="2" indent="-342900" algn="l" rtl="0">
              <a:lnSpc>
                <a:spcPct val="90000"/>
              </a:lnSpc>
              <a:spcBef>
                <a:spcPts val="500"/>
              </a:spcBef>
              <a:spcAft>
                <a:spcPts val="0"/>
              </a:spcAft>
              <a:buClr>
                <a:srgbClr val="C00000"/>
              </a:buClr>
              <a:buSzPts val="1800"/>
              <a:buFont typeface="Arial"/>
              <a:buChar char="•"/>
              <a:defRPr sz="2400" b="0" i="0" u="none" strike="noStrike" cap="none">
                <a:solidFill>
                  <a:srgbClr val="C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2F5496"/>
              </a:buClr>
              <a:buSzPts val="1800"/>
              <a:buFont typeface="Arial"/>
              <a:buChar char="•"/>
              <a:defRPr sz="2000" b="0" i="0" u="none" strike="noStrike" cap="none">
                <a:solidFill>
                  <a:srgbClr val="2F549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39% of households faced loss in Employment income in the week of October 14</a:t>
            </a:r>
            <a:r>
              <a:rPr lang="en-US" baseline="30000" dirty="0"/>
              <a:t>th</a:t>
            </a:r>
            <a:r>
              <a:rPr lang="en-US" dirty="0"/>
              <a:t>-26</a:t>
            </a:r>
            <a:r>
              <a:rPr lang="en-US" baseline="30000" dirty="0"/>
              <a:t>th</a:t>
            </a:r>
            <a:r>
              <a:rPr lang="en-US" dirty="0"/>
              <a:t> </a:t>
            </a:r>
          </a:p>
          <a:p>
            <a:pPr lvl="1"/>
            <a:r>
              <a:rPr lang="en-US" dirty="0">
                <a:solidFill>
                  <a:srgbClr val="0070C0"/>
                </a:solidFill>
              </a:rPr>
              <a:t>50% of households with children report likely or somewhat likely eviction</a:t>
            </a:r>
          </a:p>
          <a:p>
            <a:pPr lvl="1"/>
            <a:r>
              <a:rPr lang="en-US" dirty="0">
                <a:solidFill>
                  <a:srgbClr val="0070C0"/>
                </a:solidFill>
              </a:rPr>
              <a:t>12% of households with children are food insecure</a:t>
            </a:r>
          </a:p>
          <a:p>
            <a:pPr marL="571500" lvl="1" indent="0">
              <a:buNone/>
            </a:pPr>
            <a:endParaRPr lang="en-US" dirty="0"/>
          </a:p>
        </p:txBody>
      </p:sp>
      <p:pic>
        <p:nvPicPr>
          <p:cNvPr id="3" name="Picture 2"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6338"/>
            <a:ext cx="6371007" cy="4335301"/>
          </a:xfrm>
          <a:prstGeom prst="rect">
            <a:avLst/>
          </a:prstGeom>
        </p:spPr>
      </p:pic>
    </p:spTree>
    <p:extLst>
      <p:ext uri="{BB962C8B-B14F-4D97-AF65-F5344CB8AC3E}">
        <p14:creationId xmlns:p14="http://schemas.microsoft.com/office/powerpoint/2010/main" val="4062526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13053" cy="673261"/>
          </a:xfrm>
        </p:spPr>
        <p:txBody>
          <a:bodyPr/>
          <a:lstStyle/>
          <a:p>
            <a:r>
              <a:rPr lang="en-US" dirty="0"/>
              <a:t>Employment by Major City in Kansas</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7010400" y="1277732"/>
            <a:ext cx="5181600" cy="4351338"/>
          </a:xfrm>
        </p:spPr>
        <p:txBody>
          <a:bodyPr/>
          <a:lstStyle/>
          <a:p>
            <a:r>
              <a:rPr lang="en-US" dirty="0"/>
              <a:t>Kansas City MSA down 3.9% from a year ago.</a:t>
            </a:r>
          </a:p>
          <a:p>
            <a:r>
              <a:rPr lang="en-US" dirty="0"/>
              <a:t>Wichita down 4.7%.</a:t>
            </a:r>
          </a:p>
          <a:p>
            <a:r>
              <a:rPr lang="en-US" dirty="0"/>
              <a:t>Lawrence down 4.7%.</a:t>
            </a:r>
          </a:p>
          <a:p>
            <a:r>
              <a:rPr lang="en-US" dirty="0"/>
              <a:t>Manhattan down 7.2%.</a:t>
            </a:r>
          </a:p>
          <a:p>
            <a:r>
              <a:rPr lang="en-US" dirty="0"/>
              <a:t>Topeka down 4.2%.</a:t>
            </a:r>
          </a:p>
        </p:txBody>
      </p:sp>
      <p:pic>
        <p:nvPicPr>
          <p:cNvPr id="7" name="FRED Graph Chart" descr="FRED Graph">
            <a:hlinkClick r:id="rId2" tooltip="View this chart in your browser. "/>
          </p:cNvPr>
          <p:cNvPicPr>
            <a:picLocks noChangeAspect="1"/>
          </p:cNvPicPr>
          <p:nvPr/>
        </p:nvPicPr>
        <p:blipFill>
          <a:blip r:embed="rId3"/>
          <a:stretch>
            <a:fillRect/>
          </a:stretch>
        </p:blipFill>
        <p:spPr>
          <a:xfrm>
            <a:off x="1" y="1170779"/>
            <a:ext cx="6991880" cy="5355088"/>
          </a:xfrm>
          <a:prstGeom prst="rect">
            <a:avLst/>
          </a:prstGeom>
        </p:spPr>
      </p:pic>
    </p:spTree>
    <p:extLst>
      <p:ext uri="{BB962C8B-B14F-4D97-AF65-F5344CB8AC3E}">
        <p14:creationId xmlns:p14="http://schemas.microsoft.com/office/powerpoint/2010/main" val="2456157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3"/>
          <p:cNvSpPr txBox="1">
            <a:spLocks noGrp="1"/>
          </p:cNvSpPr>
          <p:nvPr>
            <p:ph type="title"/>
          </p:nvPr>
        </p:nvSpPr>
        <p:spPr>
          <a:xfrm>
            <a:off x="239970" y="414895"/>
            <a:ext cx="11523051"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Is this a K-shaped Recovery?</a:t>
            </a:r>
            <a:endParaRPr dirty="0"/>
          </a:p>
        </p:txBody>
      </p:sp>
      <p:sp>
        <p:nvSpPr>
          <p:cNvPr id="274" name="Google Shape;274;p43"/>
          <p:cNvSpPr txBox="1"/>
          <p:nvPr/>
        </p:nvSpPr>
        <p:spPr>
          <a:xfrm>
            <a:off x="0" y="6258439"/>
            <a:ext cx="7413761" cy="461665"/>
          </a:xfrm>
          <a:prstGeom prst="rect">
            <a:avLst/>
          </a:prstGeom>
          <a:noFill/>
          <a:ln>
            <a:noFill/>
          </a:ln>
        </p:spPr>
        <p:txBody>
          <a:bodyPr spcFirstLastPara="1" wrap="square" lIns="91425" tIns="45700" rIns="91425" bIns="45700" anchor="t" anchorCtr="0">
            <a:noAutofit/>
          </a:bodyPr>
          <a:lstStyle/>
          <a:p>
            <a:pPr lvl="0"/>
            <a:r>
              <a:rPr lang="en-US" sz="1200" dirty="0">
                <a:solidFill>
                  <a:schemeClr val="dk1"/>
                </a:solidFill>
                <a:latin typeface="Calibri"/>
                <a:ea typeface="Calibri"/>
                <a:cs typeface="Calibri"/>
                <a:sym typeface="Calibri"/>
              </a:rPr>
              <a:t>Source:  https://</a:t>
            </a:r>
            <a:r>
              <a:rPr lang="en-US" sz="1200" dirty="0" err="1">
                <a:solidFill>
                  <a:schemeClr val="dk1"/>
                </a:solidFill>
                <a:latin typeface="Calibri"/>
                <a:ea typeface="Calibri"/>
                <a:cs typeface="Calibri"/>
                <a:sym typeface="Calibri"/>
              </a:rPr>
              <a:t>www.washingtonpost.com</a:t>
            </a:r>
            <a:r>
              <a:rPr lang="en-US" sz="1200" dirty="0">
                <a:solidFill>
                  <a:schemeClr val="dk1"/>
                </a:solidFill>
                <a:latin typeface="Calibri"/>
                <a:ea typeface="Calibri"/>
                <a:cs typeface="Calibri"/>
                <a:sym typeface="Calibri"/>
              </a:rPr>
              <a:t>/business/2020/08/13/recession-is-over-rich-working-class-is-far-recovered/?</a:t>
            </a:r>
            <a:r>
              <a:rPr lang="en-US" sz="1200" dirty="0" err="1">
                <a:solidFill>
                  <a:schemeClr val="dk1"/>
                </a:solidFill>
                <a:latin typeface="Calibri"/>
                <a:ea typeface="Calibri"/>
                <a:cs typeface="Calibri"/>
                <a:sym typeface="Calibri"/>
              </a:rPr>
              <a:t>utm_campaign</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wp_post_most&amp;utm_medium</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email&amp;utm_source</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newsletter&amp;wpisrc</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nl_most</a:t>
            </a:r>
            <a:endParaRPr dirty="0"/>
          </a:p>
        </p:txBody>
      </p:sp>
      <p:pic>
        <p:nvPicPr>
          <p:cNvPr id="3" name="Picture 2">
            <a:extLst>
              <a:ext uri="{FF2B5EF4-FFF2-40B4-BE49-F238E27FC236}">
                <a16:creationId xmlns:a16="http://schemas.microsoft.com/office/drawing/2014/main" id="{B832FF31-C4D4-7148-BF44-8D1FB142A92D}"/>
              </a:ext>
            </a:extLst>
          </p:cNvPr>
          <p:cNvPicPr>
            <a:picLocks noChangeAspect="1"/>
          </p:cNvPicPr>
          <p:nvPr/>
        </p:nvPicPr>
        <p:blipFill>
          <a:blip r:embed="rId3"/>
          <a:stretch>
            <a:fillRect/>
          </a:stretch>
        </p:blipFill>
        <p:spPr>
          <a:xfrm>
            <a:off x="239970" y="2746413"/>
            <a:ext cx="12192000" cy="2794209"/>
          </a:xfrm>
          <a:prstGeom prst="rect">
            <a:avLst/>
          </a:prstGeom>
        </p:spPr>
      </p:pic>
      <p:pic>
        <p:nvPicPr>
          <p:cNvPr id="7" name="Picture 6">
            <a:extLst>
              <a:ext uri="{FF2B5EF4-FFF2-40B4-BE49-F238E27FC236}">
                <a16:creationId xmlns:a16="http://schemas.microsoft.com/office/drawing/2014/main" id="{6508DB90-D042-FE40-AFDA-E8010C2789EB}"/>
              </a:ext>
            </a:extLst>
          </p:cNvPr>
          <p:cNvPicPr>
            <a:picLocks noChangeAspect="1"/>
          </p:cNvPicPr>
          <p:nvPr/>
        </p:nvPicPr>
        <p:blipFill>
          <a:blip r:embed="rId4"/>
          <a:stretch>
            <a:fillRect/>
          </a:stretch>
        </p:blipFill>
        <p:spPr>
          <a:xfrm>
            <a:off x="2446131" y="1374813"/>
            <a:ext cx="7518400" cy="1371600"/>
          </a:xfrm>
          <a:prstGeom prst="rect">
            <a:avLst/>
          </a:prstGeom>
        </p:spPr>
      </p:pic>
      <p:sp>
        <p:nvSpPr>
          <p:cNvPr id="8" name="TextBox 7">
            <a:extLst>
              <a:ext uri="{FF2B5EF4-FFF2-40B4-BE49-F238E27FC236}">
                <a16:creationId xmlns:a16="http://schemas.microsoft.com/office/drawing/2014/main" id="{E739506E-B93F-E044-89A4-BE7BF7D76DBB}"/>
              </a:ext>
            </a:extLst>
          </p:cNvPr>
          <p:cNvSpPr txBox="1"/>
          <p:nvPr/>
        </p:nvSpPr>
        <p:spPr>
          <a:xfrm>
            <a:off x="427383" y="5655365"/>
            <a:ext cx="1487908" cy="307777"/>
          </a:xfrm>
          <a:prstGeom prst="rect">
            <a:avLst/>
          </a:prstGeom>
          <a:noFill/>
        </p:spPr>
        <p:txBody>
          <a:bodyPr wrap="none" rtlCol="0">
            <a:spAutoFit/>
          </a:bodyPr>
          <a:lstStyle/>
          <a:p>
            <a:r>
              <a:rPr lang="en-US" dirty="0"/>
              <a:t>August 13, 2020</a:t>
            </a:r>
          </a:p>
        </p:txBody>
      </p:sp>
    </p:spTree>
    <p:extLst>
      <p:ext uri="{BB962C8B-B14F-4D97-AF65-F5344CB8AC3E}">
        <p14:creationId xmlns:p14="http://schemas.microsoft.com/office/powerpoint/2010/main" val="216424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765313" y="354784"/>
            <a:ext cx="10776923"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Is this a K-shaped Recovery?</a:t>
            </a:r>
            <a:endParaRPr dirty="0"/>
          </a:p>
        </p:txBody>
      </p:sp>
      <p:sp>
        <p:nvSpPr>
          <p:cNvPr id="563" name="Google Shape;563;p80"/>
          <p:cNvSpPr txBox="1">
            <a:spLocks noGrp="1"/>
          </p:cNvSpPr>
          <p:nvPr>
            <p:ph type="body" idx="1"/>
          </p:nvPr>
        </p:nvSpPr>
        <p:spPr>
          <a:xfrm>
            <a:off x="6096000" y="1439918"/>
            <a:ext cx="5859323" cy="46456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960"/>
              <a:buChar char="•"/>
            </a:pPr>
            <a:r>
              <a:rPr lang="en-US" dirty="0"/>
              <a:t>Jobs for those earning &gt; $60,000 per year are up .2%</a:t>
            </a:r>
          </a:p>
          <a:p>
            <a:pPr marL="228600" lvl="0" indent="-228600" algn="l" rtl="0">
              <a:lnSpc>
                <a:spcPct val="90000"/>
              </a:lnSpc>
              <a:spcBef>
                <a:spcPts val="0"/>
              </a:spcBef>
              <a:spcAft>
                <a:spcPts val="0"/>
              </a:spcAft>
              <a:buClr>
                <a:schemeClr val="dk1"/>
              </a:buClr>
              <a:buSzPts val="2960"/>
              <a:buChar char="•"/>
            </a:pPr>
            <a:r>
              <a:rPr lang="en-US" dirty="0"/>
              <a:t>Jobs for low wage workers, earning &lt;$27,000 per year are down 20.9% </a:t>
            </a:r>
          </a:p>
          <a:p>
            <a:pPr marL="685800" lvl="1" indent="-228600">
              <a:spcBef>
                <a:spcPts val="0"/>
              </a:spcBef>
              <a:buSzPts val="2960"/>
            </a:pPr>
            <a:r>
              <a:rPr lang="en-US" dirty="0">
                <a:solidFill>
                  <a:srgbClr val="C00000"/>
                </a:solidFill>
              </a:rPr>
              <a:t>The rich have recovered.</a:t>
            </a:r>
          </a:p>
          <a:p>
            <a:pPr marL="685800" lvl="1" indent="-228600">
              <a:spcBef>
                <a:spcPts val="0"/>
              </a:spcBef>
              <a:buSzPts val="2960"/>
            </a:pPr>
            <a:r>
              <a:rPr lang="en-US" dirty="0">
                <a:solidFill>
                  <a:srgbClr val="C00000"/>
                </a:solidFill>
              </a:rPr>
              <a:t>The rest have not.</a:t>
            </a:r>
          </a:p>
          <a:p>
            <a:pPr marL="457200" lvl="1" indent="0">
              <a:spcBef>
                <a:spcPts val="0"/>
              </a:spcBef>
              <a:buClr>
                <a:schemeClr val="dk1"/>
              </a:buClr>
              <a:buSzPts val="2960"/>
              <a:buNone/>
            </a:pPr>
            <a:endParaRPr lang="en-US" dirty="0"/>
          </a:p>
          <a:p>
            <a:pPr marL="685800" lvl="1" indent="-228600">
              <a:spcBef>
                <a:spcPts val="0"/>
              </a:spcBef>
              <a:buClr>
                <a:schemeClr val="dk1"/>
              </a:buClr>
              <a:buSzPts val="2960"/>
            </a:pPr>
            <a:endParaRPr lang="en-US" dirty="0"/>
          </a:p>
          <a:p>
            <a:pPr marL="228600" indent="-228600">
              <a:spcBef>
                <a:spcPts val="0"/>
              </a:spcBef>
              <a:buSzPts val="2960"/>
            </a:pPr>
            <a:endParaRPr lang="en-US" dirty="0">
              <a:solidFill>
                <a:schemeClr val="accent1"/>
              </a:solidFill>
            </a:endParaRPr>
          </a:p>
          <a:p>
            <a:pPr marL="685800" lvl="1" indent="-64134" algn="l" rtl="0">
              <a:lnSpc>
                <a:spcPct val="90000"/>
              </a:lnSpc>
              <a:spcBef>
                <a:spcPts val="500"/>
              </a:spcBef>
              <a:spcAft>
                <a:spcPts val="0"/>
              </a:spcAft>
              <a:buClr>
                <a:srgbClr val="2F5496"/>
              </a:buClr>
              <a:buSzPts val="2590"/>
              <a:buNone/>
            </a:pPr>
            <a:endParaRPr sz="2590" dirty="0"/>
          </a:p>
        </p:txBody>
      </p:sp>
      <p:pic>
        <p:nvPicPr>
          <p:cNvPr id="2" name="Picture 1" descr="Screen Shot 2020-11-17 at 5.1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1737"/>
            <a:ext cx="6116071" cy="4669301"/>
          </a:xfrm>
          <a:prstGeom prst="rect">
            <a:avLst/>
          </a:prstGeom>
        </p:spPr>
      </p:pic>
    </p:spTree>
    <p:extLst>
      <p:ext uri="{BB962C8B-B14F-4D97-AF65-F5344CB8AC3E}">
        <p14:creationId xmlns:p14="http://schemas.microsoft.com/office/powerpoint/2010/main" val="3342577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Overview</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p:txBody>
          <a:bodyPr/>
          <a:lstStyle/>
          <a:p>
            <a:r>
              <a:rPr lang="en-US" dirty="0"/>
              <a:t>COVID</a:t>
            </a:r>
          </a:p>
          <a:p>
            <a:r>
              <a:rPr lang="en-US" dirty="0"/>
              <a:t>Kansas Economy</a:t>
            </a:r>
          </a:p>
          <a:p>
            <a:r>
              <a:rPr lang="en-US" dirty="0"/>
              <a:t>Sales Taxes</a:t>
            </a:r>
          </a:p>
          <a:p>
            <a:r>
              <a:rPr lang="en-US" dirty="0"/>
              <a:t>Business Sales Taxes</a:t>
            </a:r>
          </a:p>
          <a:p>
            <a:r>
              <a:rPr lang="en-US" dirty="0"/>
              <a:t>Excise Taxes</a:t>
            </a:r>
          </a:p>
          <a:p>
            <a:endParaRPr lang="en-US" dirty="0"/>
          </a:p>
          <a:p>
            <a:endParaRPr lang="en-US" dirty="0"/>
          </a:p>
        </p:txBody>
      </p:sp>
    </p:spTree>
    <p:extLst>
      <p:ext uri="{BB962C8B-B14F-4D97-AF65-F5344CB8AC3E}">
        <p14:creationId xmlns:p14="http://schemas.microsoft.com/office/powerpoint/2010/main" val="286045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765313" y="354784"/>
            <a:ext cx="10776923"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Is this a K-shaped Recovery in Kansas?</a:t>
            </a:r>
            <a:endParaRPr dirty="0"/>
          </a:p>
        </p:txBody>
      </p:sp>
      <p:sp>
        <p:nvSpPr>
          <p:cNvPr id="563" name="Google Shape;563;p80"/>
          <p:cNvSpPr txBox="1">
            <a:spLocks noGrp="1"/>
          </p:cNvSpPr>
          <p:nvPr>
            <p:ph type="body" idx="1"/>
          </p:nvPr>
        </p:nvSpPr>
        <p:spPr>
          <a:xfrm>
            <a:off x="6096000" y="1439918"/>
            <a:ext cx="5859323" cy="46456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960"/>
              <a:buChar char="•"/>
            </a:pPr>
            <a:r>
              <a:rPr lang="en-US" dirty="0"/>
              <a:t>Jobs for those earning &gt; $60,000 per year are down -2.9%</a:t>
            </a:r>
          </a:p>
          <a:p>
            <a:pPr marL="228600" lvl="0" indent="-228600" algn="l" rtl="0">
              <a:lnSpc>
                <a:spcPct val="90000"/>
              </a:lnSpc>
              <a:spcBef>
                <a:spcPts val="0"/>
              </a:spcBef>
              <a:spcAft>
                <a:spcPts val="0"/>
              </a:spcAft>
              <a:buClr>
                <a:schemeClr val="dk1"/>
              </a:buClr>
              <a:buSzPts val="2960"/>
              <a:buChar char="•"/>
            </a:pPr>
            <a:r>
              <a:rPr lang="en-US" dirty="0"/>
              <a:t>Jobs for low wage workers, earning &lt;$27,000 per year are down 14.7% </a:t>
            </a:r>
          </a:p>
          <a:p>
            <a:pPr marL="685800" lvl="1" indent="-228600">
              <a:spcBef>
                <a:spcPts val="0"/>
              </a:spcBef>
              <a:buSzPts val="2960"/>
            </a:pPr>
            <a:r>
              <a:rPr lang="en-US" dirty="0">
                <a:solidFill>
                  <a:srgbClr val="C00000"/>
                </a:solidFill>
              </a:rPr>
              <a:t>The rich have recovered.</a:t>
            </a:r>
          </a:p>
          <a:p>
            <a:pPr marL="685800" lvl="1" indent="-228600">
              <a:spcBef>
                <a:spcPts val="0"/>
              </a:spcBef>
              <a:buSzPts val="2960"/>
            </a:pPr>
            <a:r>
              <a:rPr lang="en-US" dirty="0">
                <a:solidFill>
                  <a:srgbClr val="C00000"/>
                </a:solidFill>
              </a:rPr>
              <a:t>The rest have not.</a:t>
            </a:r>
          </a:p>
          <a:p>
            <a:pPr marL="457200" lvl="1" indent="0">
              <a:spcBef>
                <a:spcPts val="0"/>
              </a:spcBef>
              <a:buClr>
                <a:schemeClr val="dk1"/>
              </a:buClr>
              <a:buSzPts val="2960"/>
              <a:buNone/>
            </a:pPr>
            <a:endParaRPr lang="en-US" dirty="0"/>
          </a:p>
          <a:p>
            <a:pPr marL="685800" lvl="1" indent="-228600">
              <a:spcBef>
                <a:spcPts val="0"/>
              </a:spcBef>
              <a:buClr>
                <a:schemeClr val="dk1"/>
              </a:buClr>
              <a:buSzPts val="2960"/>
            </a:pPr>
            <a:endParaRPr lang="en-US" dirty="0"/>
          </a:p>
          <a:p>
            <a:pPr marL="228600" indent="-228600">
              <a:spcBef>
                <a:spcPts val="0"/>
              </a:spcBef>
              <a:buSzPts val="2960"/>
            </a:pPr>
            <a:endParaRPr lang="en-US" dirty="0">
              <a:solidFill>
                <a:schemeClr val="accent1"/>
              </a:solidFill>
            </a:endParaRPr>
          </a:p>
          <a:p>
            <a:pPr marL="685800" lvl="1" indent="-64134" algn="l" rtl="0">
              <a:lnSpc>
                <a:spcPct val="90000"/>
              </a:lnSpc>
              <a:spcBef>
                <a:spcPts val="500"/>
              </a:spcBef>
              <a:spcAft>
                <a:spcPts val="0"/>
              </a:spcAft>
              <a:buClr>
                <a:srgbClr val="2F5496"/>
              </a:buClr>
              <a:buSzPts val="2590"/>
              <a:buNone/>
            </a:pPr>
            <a:endParaRPr sz="2590" dirty="0"/>
          </a:p>
        </p:txBody>
      </p:sp>
      <p:pic>
        <p:nvPicPr>
          <p:cNvPr id="3" name="Picture 2">
            <a:extLst>
              <a:ext uri="{FF2B5EF4-FFF2-40B4-BE49-F238E27FC236}">
                <a16:creationId xmlns:a16="http://schemas.microsoft.com/office/drawing/2014/main" id="{9561C60D-EA5D-F54A-A6EC-778AA0B89530}"/>
              </a:ext>
            </a:extLst>
          </p:cNvPr>
          <p:cNvPicPr>
            <a:picLocks noChangeAspect="1"/>
          </p:cNvPicPr>
          <p:nvPr/>
        </p:nvPicPr>
        <p:blipFill>
          <a:blip r:embed="rId3"/>
          <a:stretch>
            <a:fillRect/>
          </a:stretch>
        </p:blipFill>
        <p:spPr>
          <a:xfrm>
            <a:off x="51977" y="1315030"/>
            <a:ext cx="6044023" cy="4895385"/>
          </a:xfrm>
          <a:prstGeom prst="rect">
            <a:avLst/>
          </a:prstGeom>
        </p:spPr>
      </p:pic>
    </p:spTree>
    <p:extLst>
      <p:ext uri="{BB962C8B-B14F-4D97-AF65-F5344CB8AC3E}">
        <p14:creationId xmlns:p14="http://schemas.microsoft.com/office/powerpoint/2010/main" val="2210396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267629" y="354784"/>
            <a:ext cx="11274607"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Could the K turn into a W?</a:t>
            </a:r>
            <a:endParaRPr dirty="0"/>
          </a:p>
        </p:txBody>
      </p:sp>
      <p:sp>
        <p:nvSpPr>
          <p:cNvPr id="563" name="Google Shape;563;p80"/>
          <p:cNvSpPr txBox="1">
            <a:spLocks noGrp="1"/>
          </p:cNvSpPr>
          <p:nvPr>
            <p:ph type="body" idx="1"/>
          </p:nvPr>
        </p:nvSpPr>
        <p:spPr>
          <a:xfrm>
            <a:off x="4392436" y="1439918"/>
            <a:ext cx="7562888" cy="4645610"/>
          </a:xfrm>
          <a:prstGeom prst="rect">
            <a:avLst/>
          </a:prstGeom>
          <a:noFill/>
          <a:ln>
            <a:noFill/>
          </a:ln>
        </p:spPr>
        <p:txBody>
          <a:bodyPr spcFirstLastPara="1" wrap="square" lIns="91425" tIns="45700" rIns="91425" bIns="45700" anchor="t" anchorCtr="0">
            <a:noAutofit/>
          </a:bodyPr>
          <a:lstStyle/>
          <a:p>
            <a:pPr marL="228600" indent="-228600">
              <a:spcBef>
                <a:spcPts val="0"/>
              </a:spcBef>
              <a:buSzPts val="2960"/>
            </a:pPr>
            <a:endParaRPr lang="en-US" dirty="0"/>
          </a:p>
          <a:p>
            <a:pPr marL="228600" indent="-228600">
              <a:spcBef>
                <a:spcPts val="0"/>
              </a:spcBef>
              <a:buSzPts val="2960"/>
            </a:pPr>
            <a:endParaRPr lang="en-US" dirty="0"/>
          </a:p>
          <a:p>
            <a:pPr marL="228600" indent="-228600">
              <a:spcBef>
                <a:spcPts val="0"/>
              </a:spcBef>
              <a:buSzPts val="2960"/>
            </a:pPr>
            <a:endParaRPr lang="en-US" dirty="0"/>
          </a:p>
          <a:p>
            <a:pPr marL="228600" indent="-228600">
              <a:spcBef>
                <a:spcPts val="0"/>
              </a:spcBef>
              <a:buSzPts val="2960"/>
            </a:pPr>
            <a:endParaRPr lang="en-US" dirty="0"/>
          </a:p>
          <a:p>
            <a:pPr marL="228600" indent="-228600">
              <a:spcBef>
                <a:spcPts val="0"/>
              </a:spcBef>
              <a:buSzPts val="2960"/>
            </a:pPr>
            <a:endParaRPr lang="en-US" dirty="0"/>
          </a:p>
          <a:p>
            <a:pPr marL="228600" indent="-228600">
              <a:spcBef>
                <a:spcPts val="0"/>
              </a:spcBef>
              <a:buSzPts val="2960"/>
            </a:pPr>
            <a:r>
              <a:rPr lang="en-US" sz="2400" dirty="0"/>
              <a:t>The Fed chair, Jerome H. Powell said: “</a:t>
            </a:r>
            <a:r>
              <a:rPr lang="en-US" sz="2000" dirty="0">
                <a:solidFill>
                  <a:srgbClr val="C00000"/>
                </a:solidFill>
              </a:rPr>
              <a:t>Too little support would lead to a weak recovery, creating unnecessary hardship for households and businesses,” he said. “Over time, household insolvencies and business bankruptcies would rise, harming the productive capacity of the economy and holding back wage growth.”</a:t>
            </a:r>
            <a:endParaRPr lang="en-US" sz="2400" dirty="0">
              <a:solidFill>
                <a:srgbClr val="C00000"/>
              </a:solidFill>
            </a:endParaRPr>
          </a:p>
        </p:txBody>
      </p:sp>
      <p:pic>
        <p:nvPicPr>
          <p:cNvPr id="3" name="Picture 2">
            <a:extLst>
              <a:ext uri="{FF2B5EF4-FFF2-40B4-BE49-F238E27FC236}">
                <a16:creationId xmlns:a16="http://schemas.microsoft.com/office/drawing/2014/main" id="{412E0FC0-A47B-D647-8A9A-874BA8DD35AA}"/>
              </a:ext>
            </a:extLst>
          </p:cNvPr>
          <p:cNvPicPr>
            <a:picLocks noChangeAspect="1"/>
          </p:cNvPicPr>
          <p:nvPr/>
        </p:nvPicPr>
        <p:blipFill>
          <a:blip r:embed="rId3"/>
          <a:stretch>
            <a:fillRect/>
          </a:stretch>
        </p:blipFill>
        <p:spPr>
          <a:xfrm>
            <a:off x="0" y="1261014"/>
            <a:ext cx="4454960" cy="4022089"/>
          </a:xfrm>
          <a:prstGeom prst="rect">
            <a:avLst/>
          </a:prstGeom>
        </p:spPr>
      </p:pic>
      <p:sp>
        <p:nvSpPr>
          <p:cNvPr id="4" name="TextBox 3">
            <a:extLst>
              <a:ext uri="{FF2B5EF4-FFF2-40B4-BE49-F238E27FC236}">
                <a16:creationId xmlns:a16="http://schemas.microsoft.com/office/drawing/2014/main" id="{2727D21E-895C-A94C-B96B-EBF573A8F5EC}"/>
              </a:ext>
            </a:extLst>
          </p:cNvPr>
          <p:cNvSpPr txBox="1"/>
          <p:nvPr/>
        </p:nvSpPr>
        <p:spPr>
          <a:xfrm>
            <a:off x="0" y="5948924"/>
            <a:ext cx="7406195" cy="461665"/>
          </a:xfrm>
          <a:prstGeom prst="rect">
            <a:avLst/>
          </a:prstGeom>
          <a:noFill/>
        </p:spPr>
        <p:txBody>
          <a:bodyPr wrap="none" rtlCol="0">
            <a:spAutoFit/>
          </a:bodyPr>
          <a:lstStyle/>
          <a:p>
            <a:r>
              <a:rPr lang="en-US" sz="1200" dirty="0"/>
              <a:t>Source:  October 7, 2020 New York Times. </a:t>
            </a:r>
            <a:r>
              <a:rPr lang="en-US" sz="1200" dirty="0">
                <a:hlinkClick r:id="rId4"/>
              </a:rPr>
              <a:t>https://www.nytimes.com/2020/10/07</a:t>
            </a:r>
            <a:endParaRPr lang="en-US" sz="1200" dirty="0"/>
          </a:p>
          <a:p>
            <a:r>
              <a:rPr lang="en-US" sz="1200" dirty="0"/>
              <a:t>/business/</a:t>
            </a:r>
            <a:r>
              <a:rPr lang="en-US" sz="1200" dirty="0" err="1"/>
              <a:t>second-stimulus-bill-fails-impact.html?action</a:t>
            </a:r>
            <a:r>
              <a:rPr lang="en-US" sz="1200" dirty="0"/>
              <a:t>=</a:t>
            </a:r>
            <a:r>
              <a:rPr lang="en-US" sz="1200" dirty="0" err="1"/>
              <a:t>click&amp;module</a:t>
            </a:r>
            <a:r>
              <a:rPr lang="en-US" sz="1200" dirty="0"/>
              <a:t>=Top%20Stories&amp;pgtype=Homepage</a:t>
            </a:r>
          </a:p>
        </p:txBody>
      </p:sp>
      <p:pic>
        <p:nvPicPr>
          <p:cNvPr id="2" name="Picture 1">
            <a:extLst>
              <a:ext uri="{FF2B5EF4-FFF2-40B4-BE49-F238E27FC236}">
                <a16:creationId xmlns:a16="http://schemas.microsoft.com/office/drawing/2014/main" id="{6CBFBA8F-5426-4542-8C4E-9A2511393C26}"/>
              </a:ext>
            </a:extLst>
          </p:cNvPr>
          <p:cNvPicPr>
            <a:picLocks noChangeAspect="1"/>
          </p:cNvPicPr>
          <p:nvPr/>
        </p:nvPicPr>
        <p:blipFill>
          <a:blip r:embed="rId5"/>
          <a:stretch>
            <a:fillRect/>
          </a:stretch>
        </p:blipFill>
        <p:spPr>
          <a:xfrm>
            <a:off x="4392435" y="1207434"/>
            <a:ext cx="7799565" cy="2486987"/>
          </a:xfrm>
          <a:prstGeom prst="rect">
            <a:avLst/>
          </a:prstGeom>
        </p:spPr>
      </p:pic>
    </p:spTree>
    <p:extLst>
      <p:ext uri="{BB962C8B-B14F-4D97-AF65-F5344CB8AC3E}">
        <p14:creationId xmlns:p14="http://schemas.microsoft.com/office/powerpoint/2010/main" val="928329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Sales Taxes are High in Kansas</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p:txBody>
      </p:sp>
    </p:spTree>
    <p:extLst>
      <p:ext uri="{BB962C8B-B14F-4D97-AF65-F5344CB8AC3E}">
        <p14:creationId xmlns:p14="http://schemas.microsoft.com/office/powerpoint/2010/main" val="58450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Kansas has High Sales Taxes</a:t>
            </a:r>
          </a:p>
        </p:txBody>
      </p:sp>
      <p:sp>
        <p:nvSpPr>
          <p:cNvPr id="4" name="Text Placeholder 3"/>
          <p:cNvSpPr>
            <a:spLocks noGrp="1"/>
          </p:cNvSpPr>
          <p:nvPr>
            <p:ph type="body" idx="2"/>
          </p:nvPr>
        </p:nvSpPr>
        <p:spPr>
          <a:xfrm>
            <a:off x="7515922" y="1292424"/>
            <a:ext cx="4337824" cy="4351338"/>
          </a:xfrm>
        </p:spPr>
        <p:txBody>
          <a:bodyPr/>
          <a:lstStyle/>
          <a:p>
            <a:r>
              <a:rPr lang="en-US" sz="2400" dirty="0"/>
              <a:t>According to the Tax Foundation, Kansas combined sales taxes are the eighth highest in the country.</a:t>
            </a:r>
          </a:p>
          <a:p>
            <a:r>
              <a:rPr lang="en-US" sz="2400" dirty="0"/>
              <a:t>Only Oklahoma has higher sales taxes in our region.</a:t>
            </a:r>
          </a:p>
        </p:txBody>
      </p:sp>
      <p:pic>
        <p:nvPicPr>
          <p:cNvPr id="6" name="Content Placeholder 6">
            <a:extLst>
              <a:ext uri="{FF2B5EF4-FFF2-40B4-BE49-F238E27FC236}">
                <a16:creationId xmlns:a16="http://schemas.microsoft.com/office/drawing/2014/main" id="{B393975B-920E-A240-B274-9387A803BDE5}"/>
              </a:ext>
            </a:extLst>
          </p:cNvPr>
          <p:cNvPicPr>
            <a:picLocks noChangeAspect="1"/>
          </p:cNvPicPr>
          <p:nvPr/>
        </p:nvPicPr>
        <p:blipFill>
          <a:blip r:embed="rId2"/>
          <a:stretch>
            <a:fillRect/>
          </a:stretch>
        </p:blipFill>
        <p:spPr>
          <a:xfrm>
            <a:off x="0" y="1180770"/>
            <a:ext cx="7661584" cy="4665133"/>
          </a:xfrm>
          <a:prstGeom prst="rect">
            <a:avLst/>
          </a:prstGeom>
          <a:noFill/>
          <a:ln>
            <a:noFill/>
          </a:ln>
        </p:spPr>
      </p:pic>
    </p:spTree>
    <p:extLst>
      <p:ext uri="{BB962C8B-B14F-4D97-AF65-F5344CB8AC3E}">
        <p14:creationId xmlns:p14="http://schemas.microsoft.com/office/powerpoint/2010/main" val="2882021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Nevertheless, Sales Taxes are one of the shorter legs on the three-legged stool</a:t>
            </a:r>
          </a:p>
        </p:txBody>
      </p:sp>
      <p:sp>
        <p:nvSpPr>
          <p:cNvPr id="4" name="Text Placeholder 3"/>
          <p:cNvSpPr>
            <a:spLocks noGrp="1"/>
          </p:cNvSpPr>
          <p:nvPr>
            <p:ph type="body" idx="2"/>
          </p:nvPr>
        </p:nvSpPr>
        <p:spPr>
          <a:xfrm>
            <a:off x="8363414" y="1335911"/>
            <a:ext cx="3828585" cy="4351338"/>
          </a:xfrm>
        </p:spPr>
        <p:txBody>
          <a:bodyPr/>
          <a:lstStyle/>
          <a:p>
            <a:r>
              <a:rPr lang="en-US" sz="2400" dirty="0"/>
              <a:t>In FY 2019:</a:t>
            </a:r>
          </a:p>
          <a:p>
            <a:r>
              <a:rPr lang="en-US" sz="2400" dirty="0"/>
              <a:t>Income taxes 26.5%</a:t>
            </a:r>
          </a:p>
          <a:p>
            <a:r>
              <a:rPr lang="en-US" sz="2400" dirty="0"/>
              <a:t>Sales taxes 28%</a:t>
            </a:r>
          </a:p>
          <a:p>
            <a:r>
              <a:rPr lang="en-US" sz="2400" dirty="0"/>
              <a:t>Property taxes 34.3% of tax revenues.</a:t>
            </a:r>
          </a:p>
        </p:txBody>
      </p:sp>
      <p:graphicFrame>
        <p:nvGraphicFramePr>
          <p:cNvPr id="6" name="Chart 5">
            <a:extLst>
              <a:ext uri="{FF2B5EF4-FFF2-40B4-BE49-F238E27FC236}">
                <a16:creationId xmlns:a16="http://schemas.microsoft.com/office/drawing/2014/main" id="{B1A6189A-7343-6440-A647-991A7C04183C}"/>
              </a:ext>
            </a:extLst>
          </p:cNvPr>
          <p:cNvGraphicFramePr>
            <a:graphicFrameLocks/>
          </p:cNvGraphicFramePr>
          <p:nvPr>
            <p:extLst>
              <p:ext uri="{D42A27DB-BD31-4B8C-83A1-F6EECF244321}">
                <p14:modId xmlns:p14="http://schemas.microsoft.com/office/powerpoint/2010/main" val="4292774193"/>
              </p:ext>
            </p:extLst>
          </p:nvPr>
        </p:nvGraphicFramePr>
        <p:xfrm>
          <a:off x="0" y="1335911"/>
          <a:ext cx="8186057"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047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How Does Kansas Compare to Other States?</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3200"/>
              <a:buNone/>
            </a:pPr>
            <a:r>
              <a:rPr lang="en-US" sz="3200" dirty="0"/>
              <a:t>Sales Tax Revenue</a:t>
            </a:r>
            <a:endParaRPr dirty="0"/>
          </a:p>
        </p:txBody>
      </p:sp>
    </p:spTree>
    <p:extLst>
      <p:ext uri="{BB962C8B-B14F-4D97-AF65-F5344CB8AC3E}">
        <p14:creationId xmlns:p14="http://schemas.microsoft.com/office/powerpoint/2010/main" val="4137661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and Local Sales Tax Rates</a:t>
            </a:r>
          </a:p>
        </p:txBody>
      </p:sp>
      <p:pic>
        <p:nvPicPr>
          <p:cNvPr id="7" name="Picture 6"/>
          <p:cNvPicPr>
            <a:picLocks noChangeAspect="1"/>
          </p:cNvPicPr>
          <p:nvPr/>
        </p:nvPicPr>
        <p:blipFill>
          <a:blip r:embed="rId2"/>
          <a:stretch>
            <a:fillRect/>
          </a:stretch>
        </p:blipFill>
        <p:spPr>
          <a:xfrm>
            <a:off x="239971" y="1593379"/>
            <a:ext cx="6421182" cy="4037987"/>
          </a:xfrm>
          <a:prstGeom prst="rect">
            <a:avLst/>
          </a:prstGeom>
        </p:spPr>
      </p:pic>
      <p:sp>
        <p:nvSpPr>
          <p:cNvPr id="4" name="Text Placeholder 3"/>
          <p:cNvSpPr>
            <a:spLocks noGrp="1"/>
          </p:cNvSpPr>
          <p:nvPr>
            <p:ph type="body" idx="2"/>
          </p:nvPr>
        </p:nvSpPr>
        <p:spPr>
          <a:xfrm>
            <a:off x="6611815" y="1630230"/>
            <a:ext cx="5181600" cy="3903062"/>
          </a:xfrm>
        </p:spPr>
        <p:txBody>
          <a:bodyPr/>
          <a:lstStyle/>
          <a:p>
            <a:r>
              <a:rPr lang="en-US" sz="2800" dirty="0"/>
              <a:t>Kansas state-level rates are the highest in the region.</a:t>
            </a:r>
          </a:p>
          <a:p>
            <a:r>
              <a:rPr lang="en-US" sz="2800" dirty="0"/>
              <a:t>Combined state and average local rates are second highest, after Oklahoma, which relies extensively on local  sales taxes.</a:t>
            </a:r>
          </a:p>
        </p:txBody>
      </p:sp>
    </p:spTree>
    <p:extLst>
      <p:ext uri="{BB962C8B-B14F-4D97-AF65-F5344CB8AC3E}">
        <p14:creationId xmlns:p14="http://schemas.microsoft.com/office/powerpoint/2010/main" val="1324601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57297" cy="673261"/>
          </a:xfrm>
        </p:spPr>
        <p:txBody>
          <a:bodyPr/>
          <a:lstStyle/>
          <a:p>
            <a:r>
              <a:rPr lang="en-US" dirty="0"/>
              <a:t>Average Sales Tax Rates by County</a:t>
            </a:r>
          </a:p>
        </p:txBody>
      </p:sp>
      <p:sp>
        <p:nvSpPr>
          <p:cNvPr id="3" name="Text Placeholder 2"/>
          <p:cNvSpPr>
            <a:spLocks noGrp="1"/>
          </p:cNvSpPr>
          <p:nvPr>
            <p:ph type="body" idx="1"/>
          </p:nvPr>
        </p:nvSpPr>
        <p:spPr>
          <a:xfrm>
            <a:off x="7865750" y="1580422"/>
            <a:ext cx="4326250" cy="4351338"/>
          </a:xfrm>
        </p:spPr>
        <p:txBody>
          <a:bodyPr/>
          <a:lstStyle/>
          <a:p>
            <a:r>
              <a:rPr lang="en-US" dirty="0"/>
              <a:t>Highest in:</a:t>
            </a:r>
          </a:p>
          <a:p>
            <a:pPr lvl="1"/>
            <a:r>
              <a:rPr lang="en-US" dirty="0"/>
              <a:t>Johnson: 10.03%</a:t>
            </a:r>
          </a:p>
          <a:p>
            <a:pPr lvl="1"/>
            <a:r>
              <a:rPr lang="en-US" dirty="0"/>
              <a:t>Wyandotte: 9.77%</a:t>
            </a:r>
          </a:p>
          <a:p>
            <a:pPr lvl="1"/>
            <a:r>
              <a:rPr lang="en-US" dirty="0"/>
              <a:t>Sherman: 9.70%</a:t>
            </a:r>
          </a:p>
          <a:p>
            <a:pPr lvl="1"/>
            <a:r>
              <a:rPr lang="en-US" dirty="0"/>
              <a:t>Seward: 9.58%</a:t>
            </a:r>
          </a:p>
          <a:p>
            <a:pPr lvl="1"/>
            <a:r>
              <a:rPr lang="en-US" dirty="0"/>
              <a:t>Douglas: 9.49%</a:t>
            </a:r>
          </a:p>
        </p:txBody>
      </p:sp>
      <p:pic>
        <p:nvPicPr>
          <p:cNvPr id="5" name="Picture 4" descr="Screen Shot 2020-11-18 at 11.04.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6324"/>
            <a:ext cx="7934615" cy="5560022"/>
          </a:xfrm>
          <a:prstGeom prst="rect">
            <a:avLst/>
          </a:prstGeom>
        </p:spPr>
      </p:pic>
    </p:spTree>
    <p:extLst>
      <p:ext uri="{BB962C8B-B14F-4D97-AF65-F5344CB8AC3E}">
        <p14:creationId xmlns:p14="http://schemas.microsoft.com/office/powerpoint/2010/main" val="2373839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457658" cy="673261"/>
          </a:xfrm>
        </p:spPr>
        <p:txBody>
          <a:bodyPr/>
          <a:lstStyle/>
          <a:p>
            <a:r>
              <a:rPr lang="en-US" dirty="0"/>
              <a:t>Median Sales Tax Rates By County</a:t>
            </a:r>
          </a:p>
        </p:txBody>
      </p:sp>
      <p:sp>
        <p:nvSpPr>
          <p:cNvPr id="3" name="Text Placeholder 2"/>
          <p:cNvSpPr>
            <a:spLocks noGrp="1"/>
          </p:cNvSpPr>
          <p:nvPr>
            <p:ph type="body" idx="1"/>
          </p:nvPr>
        </p:nvSpPr>
        <p:spPr>
          <a:xfrm>
            <a:off x="7782016" y="1602316"/>
            <a:ext cx="4409984" cy="4351338"/>
          </a:xfrm>
        </p:spPr>
        <p:txBody>
          <a:bodyPr/>
          <a:lstStyle/>
          <a:p>
            <a:r>
              <a:rPr lang="en-US" dirty="0"/>
              <a:t>Highest in:</a:t>
            </a:r>
          </a:p>
          <a:p>
            <a:pPr lvl="1"/>
            <a:r>
              <a:rPr lang="en-US" dirty="0"/>
              <a:t>Johnson: 10.10%</a:t>
            </a:r>
          </a:p>
          <a:p>
            <a:pPr lvl="1"/>
            <a:r>
              <a:rPr lang="en-US" dirty="0"/>
              <a:t>Wyandotte: 10.06%</a:t>
            </a:r>
          </a:p>
          <a:p>
            <a:pPr lvl="1"/>
            <a:r>
              <a:rPr lang="en-US" dirty="0"/>
              <a:t>Geary: 9.75%</a:t>
            </a:r>
          </a:p>
          <a:p>
            <a:pPr lvl="1"/>
            <a:r>
              <a:rPr lang="en-US" dirty="0"/>
              <a:t>Seward: 9.75%</a:t>
            </a:r>
          </a:p>
          <a:p>
            <a:pPr lvl="1"/>
            <a:r>
              <a:rPr lang="en-US" dirty="0"/>
              <a:t>Shawnee: 9.65%</a:t>
            </a:r>
          </a:p>
        </p:txBody>
      </p:sp>
      <p:pic>
        <p:nvPicPr>
          <p:cNvPr id="5" name="Picture 4" descr="Screen Shot 2020-11-18 at 11.09.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9" y="1172368"/>
            <a:ext cx="7870986" cy="5532108"/>
          </a:xfrm>
          <a:prstGeom prst="rect">
            <a:avLst/>
          </a:prstGeom>
        </p:spPr>
      </p:pic>
    </p:spTree>
    <p:extLst>
      <p:ext uri="{BB962C8B-B14F-4D97-AF65-F5344CB8AC3E}">
        <p14:creationId xmlns:p14="http://schemas.microsoft.com/office/powerpoint/2010/main" val="3704203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State Sales Tax as a Share of Total State Tax Revenue</a:t>
            </a:r>
          </a:p>
        </p:txBody>
      </p:sp>
      <p:sp>
        <p:nvSpPr>
          <p:cNvPr id="4" name="Text Placeholder 3"/>
          <p:cNvSpPr>
            <a:spLocks noGrp="1"/>
          </p:cNvSpPr>
          <p:nvPr>
            <p:ph type="body" idx="2"/>
          </p:nvPr>
        </p:nvSpPr>
        <p:spPr>
          <a:xfrm>
            <a:off x="104077" y="5022962"/>
            <a:ext cx="7166517" cy="4351338"/>
          </a:xfrm>
        </p:spPr>
        <p:txBody>
          <a:bodyPr/>
          <a:lstStyle/>
          <a:p>
            <a:r>
              <a:rPr lang="en-US" sz="2400" dirty="0"/>
              <a:t>One-third of total state-level taxes in Kansas come from sales taxes.</a:t>
            </a:r>
          </a:p>
          <a:p>
            <a:r>
              <a:rPr lang="en-US" sz="2400" dirty="0"/>
              <a:t>This is much higher than in the US &amp; comparison states.</a:t>
            </a:r>
          </a:p>
        </p:txBody>
      </p:sp>
      <p:pic>
        <p:nvPicPr>
          <p:cNvPr id="8" name="Picture 7"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814" y="1185207"/>
            <a:ext cx="6107340" cy="3895051"/>
          </a:xfrm>
          <a:prstGeom prst="rect">
            <a:avLst/>
          </a:prstGeom>
        </p:spPr>
      </p:pic>
      <p:pic>
        <p:nvPicPr>
          <p:cNvPr id="9" name="Picture 8"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6325"/>
            <a:ext cx="5721814" cy="3893543"/>
          </a:xfrm>
          <a:prstGeom prst="rect">
            <a:avLst/>
          </a:prstGeom>
        </p:spPr>
      </p:pic>
    </p:spTree>
    <p:extLst>
      <p:ext uri="{BB962C8B-B14F-4D97-AF65-F5344CB8AC3E}">
        <p14:creationId xmlns:p14="http://schemas.microsoft.com/office/powerpoint/2010/main" val="904464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COVID is Out of Control</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p:txBody>
      </p:sp>
    </p:spTree>
    <p:extLst>
      <p:ext uri="{BB962C8B-B14F-4D97-AF65-F5344CB8AC3E}">
        <p14:creationId xmlns:p14="http://schemas.microsoft.com/office/powerpoint/2010/main" val="776451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State Sales Tax as a Share of Total State Tax Revenue</a:t>
            </a:r>
          </a:p>
        </p:txBody>
      </p:sp>
      <p:sp>
        <p:nvSpPr>
          <p:cNvPr id="4" name="Text Placeholder 3"/>
          <p:cNvSpPr>
            <a:spLocks noGrp="1"/>
          </p:cNvSpPr>
          <p:nvPr>
            <p:ph type="body" idx="2"/>
          </p:nvPr>
        </p:nvSpPr>
        <p:spPr>
          <a:xfrm>
            <a:off x="239970" y="5395246"/>
            <a:ext cx="7030624" cy="3979053"/>
          </a:xfrm>
        </p:spPr>
        <p:txBody>
          <a:bodyPr/>
          <a:lstStyle/>
          <a:p>
            <a:r>
              <a:rPr lang="en-US" sz="2400" dirty="0"/>
              <a:t>Starting in 2011, state-level sales taxes as a share of total revenue grew relative to the US and comparison states.</a:t>
            </a:r>
          </a:p>
        </p:txBody>
      </p:sp>
      <p:pic>
        <p:nvPicPr>
          <p:cNvPr id="7" name="Picture 6"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351" y="1186323"/>
            <a:ext cx="6009649" cy="4214943"/>
          </a:xfrm>
          <a:prstGeom prst="rect">
            <a:avLst/>
          </a:prstGeom>
        </p:spPr>
      </p:pic>
      <p:pic>
        <p:nvPicPr>
          <p:cNvPr id="10" name="Picture 9"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6324"/>
            <a:ext cx="6182351" cy="4214940"/>
          </a:xfrm>
          <a:prstGeom prst="rect">
            <a:avLst/>
          </a:prstGeom>
        </p:spPr>
      </p:pic>
    </p:spTree>
    <p:extLst>
      <p:ext uri="{BB962C8B-B14F-4D97-AF65-F5344CB8AC3E}">
        <p14:creationId xmlns:p14="http://schemas.microsoft.com/office/powerpoint/2010/main" val="302100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68449" cy="673261"/>
          </a:xfrm>
        </p:spPr>
        <p:txBody>
          <a:bodyPr/>
          <a:lstStyle/>
          <a:p>
            <a:r>
              <a:rPr lang="en-US" dirty="0"/>
              <a:t>State and Local Sales Tax Revenue Per Capita</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7312758" y="1253331"/>
            <a:ext cx="4851331" cy="4351338"/>
          </a:xfrm>
        </p:spPr>
        <p:txBody>
          <a:bodyPr/>
          <a:lstStyle/>
          <a:p>
            <a:r>
              <a:rPr lang="en-US" sz="2800" dirty="0"/>
              <a:t>The states in the region differ widely in the in their overall reliance on the sales tax and on the division of tax collections between state and local governments.</a:t>
            </a:r>
          </a:p>
          <a:p>
            <a:r>
              <a:rPr lang="en-US" sz="2800" dirty="0"/>
              <a:t>74% of per capita sales tax revenue goes to the state.</a:t>
            </a:r>
          </a:p>
          <a:p>
            <a:endParaRPr lang="en-US" dirty="0"/>
          </a:p>
        </p:txBody>
      </p:sp>
      <p:pic>
        <p:nvPicPr>
          <p:cNvPr id="8" name="Picture 7"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1897"/>
            <a:ext cx="7220669" cy="4916881"/>
          </a:xfrm>
          <a:prstGeom prst="rect">
            <a:avLst/>
          </a:prstGeom>
        </p:spPr>
      </p:pic>
    </p:spTree>
    <p:extLst>
      <p:ext uri="{BB962C8B-B14F-4D97-AF65-F5344CB8AC3E}">
        <p14:creationId xmlns:p14="http://schemas.microsoft.com/office/powerpoint/2010/main" val="3664355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524566" cy="673261"/>
          </a:xfrm>
        </p:spPr>
        <p:txBody>
          <a:bodyPr/>
          <a:lstStyle/>
          <a:p>
            <a:r>
              <a:rPr lang="en-US" dirty="0"/>
              <a:t>State and Local Sales Tax Revenue as a Share of Personal Income</a:t>
            </a:r>
          </a:p>
        </p:txBody>
      </p:sp>
      <p:sp>
        <p:nvSpPr>
          <p:cNvPr id="4" name="Text Placeholder 3"/>
          <p:cNvSpPr>
            <a:spLocks noGrp="1"/>
          </p:cNvSpPr>
          <p:nvPr>
            <p:ph type="body" idx="2"/>
          </p:nvPr>
        </p:nvSpPr>
        <p:spPr>
          <a:xfrm>
            <a:off x="7354625" y="1253331"/>
            <a:ext cx="4837375" cy="4351338"/>
          </a:xfrm>
        </p:spPr>
        <p:txBody>
          <a:bodyPr/>
          <a:lstStyle/>
          <a:p>
            <a:r>
              <a:rPr lang="en-US" dirty="0"/>
              <a:t>Sales taxes in Kansas take a greater share of income than they do in the rest of the region.</a:t>
            </a:r>
          </a:p>
          <a:p>
            <a:r>
              <a:rPr lang="en-US" dirty="0"/>
              <a:t>3.1% of personal income is paid in sales taxes</a:t>
            </a:r>
          </a:p>
          <a:p>
            <a:pPr lvl="1"/>
            <a:r>
              <a:rPr lang="en-US" dirty="0"/>
              <a:t>2.3% paid to the state</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72367"/>
            <a:ext cx="7217989" cy="5038389"/>
          </a:xfrm>
          <a:prstGeom prst="rect">
            <a:avLst/>
          </a:prstGeom>
        </p:spPr>
      </p:pic>
    </p:spTree>
    <p:extLst>
      <p:ext uri="{BB962C8B-B14F-4D97-AF65-F5344CB8AC3E}">
        <p14:creationId xmlns:p14="http://schemas.microsoft.com/office/powerpoint/2010/main" val="1175590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35717" cy="673261"/>
          </a:xfrm>
        </p:spPr>
        <p:txBody>
          <a:bodyPr/>
          <a:lstStyle/>
          <a:p>
            <a:r>
              <a:rPr lang="en-US" dirty="0"/>
              <a:t>State Sales Tax as a Share of Personal Income</a:t>
            </a:r>
          </a:p>
        </p:txBody>
      </p:sp>
      <p:sp>
        <p:nvSpPr>
          <p:cNvPr id="4" name="Text Placeholder 3"/>
          <p:cNvSpPr>
            <a:spLocks noGrp="1"/>
          </p:cNvSpPr>
          <p:nvPr>
            <p:ph type="body" idx="2"/>
          </p:nvPr>
        </p:nvSpPr>
        <p:spPr>
          <a:xfrm>
            <a:off x="7014080" y="1200280"/>
            <a:ext cx="4641135" cy="4351338"/>
          </a:xfrm>
        </p:spPr>
        <p:txBody>
          <a:bodyPr/>
          <a:lstStyle/>
          <a:p>
            <a:r>
              <a:rPr lang="en-US" dirty="0"/>
              <a:t>The same story holds when we look just at state-level sales taxes.</a:t>
            </a:r>
          </a:p>
          <a:p>
            <a:r>
              <a:rPr lang="en-US" dirty="0"/>
              <a:t>Kansans pay the highest share of personal income in sales taxes in the region.</a:t>
            </a:r>
          </a:p>
        </p:txBody>
      </p:sp>
      <p:pic>
        <p:nvPicPr>
          <p:cNvPr id="3" name="Picture 2"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5450"/>
            <a:ext cx="7109024" cy="4837502"/>
          </a:xfrm>
          <a:prstGeom prst="rect">
            <a:avLst/>
          </a:prstGeom>
        </p:spPr>
      </p:pic>
    </p:spTree>
    <p:extLst>
      <p:ext uri="{BB962C8B-B14F-4D97-AF65-F5344CB8AC3E}">
        <p14:creationId xmlns:p14="http://schemas.microsoft.com/office/powerpoint/2010/main" val="2042335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29627" cy="673261"/>
          </a:xfrm>
        </p:spPr>
        <p:txBody>
          <a:bodyPr/>
          <a:lstStyle/>
          <a:p>
            <a:r>
              <a:rPr lang="en-US" dirty="0"/>
              <a:t>State Sales Tax Revenue as a Share </a:t>
            </a:r>
            <a:br>
              <a:rPr lang="en-US" dirty="0"/>
            </a:br>
            <a:r>
              <a:rPr lang="en-US" dirty="0"/>
              <a:t>of Personal Income</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587998" y="1225416"/>
            <a:ext cx="5181600" cy="4351338"/>
          </a:xfrm>
        </p:spPr>
        <p:txBody>
          <a:bodyPr/>
          <a:lstStyle/>
          <a:p>
            <a:r>
              <a:rPr lang="en-US" dirty="0"/>
              <a:t>Kansas has received a higher share of sales taxes as a percentage of personal income compared to the US and surrounding states.  </a:t>
            </a:r>
          </a:p>
          <a:p>
            <a:pPr lvl="1"/>
            <a:r>
              <a:rPr lang="en-US" dirty="0"/>
              <a:t>This difference became larger starting in 2011</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367"/>
            <a:ext cx="6768487" cy="5191589"/>
          </a:xfrm>
          <a:prstGeom prst="rect">
            <a:avLst/>
          </a:prstGeom>
        </p:spPr>
      </p:pic>
    </p:spTree>
    <p:extLst>
      <p:ext uri="{BB962C8B-B14F-4D97-AF65-F5344CB8AC3E}">
        <p14:creationId xmlns:p14="http://schemas.microsoft.com/office/powerpoint/2010/main" val="1490655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34995" cy="673261"/>
          </a:xfrm>
        </p:spPr>
        <p:txBody>
          <a:bodyPr/>
          <a:lstStyle/>
          <a:p>
            <a:r>
              <a:rPr lang="en-US" dirty="0"/>
              <a:t>State Sales Tax Per Capita</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6801999" y="1253331"/>
            <a:ext cx="5181600" cy="4351338"/>
          </a:xfrm>
        </p:spPr>
        <p:txBody>
          <a:bodyPr/>
          <a:lstStyle/>
          <a:p>
            <a:r>
              <a:rPr lang="en-US" dirty="0"/>
              <a:t>Kansas has above average state sales taxes per capita compared to the US average and surrounding states.  </a:t>
            </a:r>
          </a:p>
        </p:txBody>
      </p:sp>
      <p:pic>
        <p:nvPicPr>
          <p:cNvPr id="7" name="Picture 6"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6324"/>
            <a:ext cx="6999508" cy="4759253"/>
          </a:xfrm>
          <a:prstGeom prst="rect">
            <a:avLst/>
          </a:prstGeom>
        </p:spPr>
      </p:pic>
    </p:spTree>
    <p:extLst>
      <p:ext uri="{BB962C8B-B14F-4D97-AF65-F5344CB8AC3E}">
        <p14:creationId xmlns:p14="http://schemas.microsoft.com/office/powerpoint/2010/main" val="3061980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Sales Tax Revenue as a Share of Personal Income</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628930" y="1253331"/>
            <a:ext cx="5563070" cy="4351338"/>
          </a:xfrm>
        </p:spPr>
        <p:txBody>
          <a:bodyPr/>
          <a:lstStyle/>
          <a:p>
            <a:r>
              <a:rPr lang="en-US" dirty="0"/>
              <a:t>Kansas pays a lower share  of local tax compared to surrounding states.</a:t>
            </a:r>
          </a:p>
          <a:p>
            <a:r>
              <a:rPr lang="en-US" dirty="0"/>
              <a:t>However Kansas pays higher local taxes than the US average.</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6325"/>
            <a:ext cx="6747908" cy="4591772"/>
          </a:xfrm>
          <a:prstGeom prst="rect">
            <a:avLst/>
          </a:prstGeom>
        </p:spPr>
      </p:pic>
    </p:spTree>
    <p:extLst>
      <p:ext uri="{BB962C8B-B14F-4D97-AF65-F5344CB8AC3E}">
        <p14:creationId xmlns:p14="http://schemas.microsoft.com/office/powerpoint/2010/main" val="1692533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379600" cy="673261"/>
          </a:xfrm>
        </p:spPr>
        <p:txBody>
          <a:bodyPr/>
          <a:lstStyle/>
          <a:p>
            <a:r>
              <a:rPr lang="en-US" dirty="0"/>
              <a:t>Local Sales Tax Per Capita</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760132" y="1247467"/>
            <a:ext cx="5181600" cy="4351338"/>
          </a:xfrm>
        </p:spPr>
        <p:txBody>
          <a:bodyPr/>
          <a:lstStyle/>
          <a:p>
            <a:r>
              <a:rPr lang="en-US" dirty="0"/>
              <a:t>Kansas local sales tax per capita has increased rapidly since 2010.  </a:t>
            </a:r>
          </a:p>
          <a:p>
            <a:r>
              <a:rPr lang="en-US" dirty="0"/>
              <a:t>It is converging to the higher rates in comparison states.</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281"/>
            <a:ext cx="6810355" cy="5024108"/>
          </a:xfrm>
          <a:prstGeom prst="rect">
            <a:avLst/>
          </a:prstGeom>
        </p:spPr>
      </p:pic>
    </p:spTree>
    <p:extLst>
      <p:ext uri="{BB962C8B-B14F-4D97-AF65-F5344CB8AC3E}">
        <p14:creationId xmlns:p14="http://schemas.microsoft.com/office/powerpoint/2010/main" val="2555066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379600" cy="673261"/>
          </a:xfrm>
        </p:spPr>
        <p:txBody>
          <a:bodyPr/>
          <a:lstStyle/>
          <a:p>
            <a:r>
              <a:rPr lang="en-US" dirty="0"/>
              <a:t>Recent Sales Tax Collections by State</a:t>
            </a:r>
          </a:p>
        </p:txBody>
      </p:sp>
      <p:sp>
        <p:nvSpPr>
          <p:cNvPr id="4" name="Text Placeholder 3"/>
          <p:cNvSpPr>
            <a:spLocks noGrp="1"/>
          </p:cNvSpPr>
          <p:nvPr>
            <p:ph type="body" idx="2"/>
          </p:nvPr>
        </p:nvSpPr>
        <p:spPr>
          <a:xfrm>
            <a:off x="6760132" y="1247467"/>
            <a:ext cx="5181600" cy="4351338"/>
          </a:xfrm>
        </p:spPr>
        <p:txBody>
          <a:bodyPr/>
          <a:lstStyle/>
          <a:p>
            <a:r>
              <a:rPr lang="en-US" dirty="0"/>
              <a:t>Sales taxes fell between April and July compared to the previous year and as a result of COVID.</a:t>
            </a:r>
          </a:p>
          <a:p>
            <a:pPr lvl="1"/>
            <a:r>
              <a:rPr lang="en-US" dirty="0"/>
              <a:t>Nebraska was the only state to have an increase.</a:t>
            </a:r>
          </a:p>
          <a:p>
            <a:pPr lvl="1"/>
            <a:r>
              <a:rPr lang="en-US" dirty="0"/>
              <a:t>Kansas did better than other states that experienced a decline.</a:t>
            </a:r>
          </a:p>
        </p:txBody>
      </p:sp>
      <p:pic>
        <p:nvPicPr>
          <p:cNvPr id="6" name="Picture 5">
            <a:extLst>
              <a:ext uri="{FF2B5EF4-FFF2-40B4-BE49-F238E27FC236}">
                <a16:creationId xmlns:a16="http://schemas.microsoft.com/office/drawing/2014/main" id="{2E787994-57EE-1940-A35A-BE38E40AD6B3}"/>
              </a:ext>
            </a:extLst>
          </p:cNvPr>
          <p:cNvPicPr>
            <a:picLocks noChangeAspect="1"/>
          </p:cNvPicPr>
          <p:nvPr/>
        </p:nvPicPr>
        <p:blipFill>
          <a:blip r:embed="rId2"/>
          <a:stretch>
            <a:fillRect/>
          </a:stretch>
        </p:blipFill>
        <p:spPr>
          <a:xfrm>
            <a:off x="89520" y="1247467"/>
            <a:ext cx="6757329" cy="4905466"/>
          </a:xfrm>
          <a:prstGeom prst="rect">
            <a:avLst/>
          </a:prstGeom>
        </p:spPr>
      </p:pic>
    </p:spTree>
    <p:extLst>
      <p:ext uri="{BB962C8B-B14F-4D97-AF65-F5344CB8AC3E}">
        <p14:creationId xmlns:p14="http://schemas.microsoft.com/office/powerpoint/2010/main" val="1686759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Sales Tax Regressivity</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p:txBody>
      </p:sp>
    </p:spTree>
    <p:extLst>
      <p:ext uri="{BB962C8B-B14F-4D97-AF65-F5344CB8AC3E}">
        <p14:creationId xmlns:p14="http://schemas.microsoft.com/office/powerpoint/2010/main" val="183490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236677" y="403945"/>
            <a:ext cx="11305559"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We have Exceeded 11 Million Cases &amp; 250,000 Deaths</a:t>
            </a:r>
            <a:endParaRPr dirty="0"/>
          </a:p>
        </p:txBody>
      </p:sp>
      <p:sp>
        <p:nvSpPr>
          <p:cNvPr id="563" name="Google Shape;563;p80"/>
          <p:cNvSpPr txBox="1">
            <a:spLocks noGrp="1"/>
          </p:cNvSpPr>
          <p:nvPr>
            <p:ph type="body" idx="1"/>
          </p:nvPr>
        </p:nvSpPr>
        <p:spPr>
          <a:xfrm>
            <a:off x="236677" y="5818160"/>
            <a:ext cx="11955323" cy="1271790"/>
          </a:xfrm>
          <a:prstGeom prst="rect">
            <a:avLst/>
          </a:prstGeom>
          <a:noFill/>
          <a:ln>
            <a:noFill/>
          </a:ln>
        </p:spPr>
        <p:txBody>
          <a:bodyPr spcFirstLastPara="1" wrap="square" lIns="91425" tIns="45700" rIns="91425" bIns="45700" anchor="t" anchorCtr="0">
            <a:noAutofit/>
          </a:bodyPr>
          <a:lstStyle/>
          <a:p>
            <a:pPr marL="228600" indent="-228600">
              <a:spcBef>
                <a:spcPts val="0"/>
              </a:spcBef>
              <a:buSzPts val="2960"/>
            </a:pPr>
            <a:r>
              <a:rPr lang="en-US" sz="2000" dirty="0"/>
              <a:t>The past week we’ve averaged 155,442 cases per day.</a:t>
            </a:r>
          </a:p>
        </p:txBody>
      </p:sp>
      <p:pic>
        <p:nvPicPr>
          <p:cNvPr id="4" name="Picture 3" descr="Screen Shot 2020-11-17 at 10.06.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957" y="1226338"/>
            <a:ext cx="4860407" cy="4619576"/>
          </a:xfrm>
          <a:prstGeom prst="rect">
            <a:avLst/>
          </a:prstGeom>
        </p:spPr>
      </p:pic>
    </p:spTree>
    <p:extLst>
      <p:ext uri="{BB962C8B-B14F-4D97-AF65-F5344CB8AC3E}">
        <p14:creationId xmlns:p14="http://schemas.microsoft.com/office/powerpoint/2010/main" val="2352462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Sales Taxes Are Regressive</a:t>
            </a:r>
          </a:p>
        </p:txBody>
      </p:sp>
      <p:sp>
        <p:nvSpPr>
          <p:cNvPr id="4" name="Text Placeholder 3"/>
          <p:cNvSpPr>
            <a:spLocks noGrp="1"/>
          </p:cNvSpPr>
          <p:nvPr>
            <p:ph type="body" idx="2"/>
          </p:nvPr>
        </p:nvSpPr>
        <p:spPr>
          <a:xfrm>
            <a:off x="7854176" y="1335911"/>
            <a:ext cx="4337824" cy="4351338"/>
          </a:xfrm>
        </p:spPr>
        <p:txBody>
          <a:bodyPr/>
          <a:lstStyle/>
          <a:p>
            <a:r>
              <a:rPr lang="en-US" sz="2400" dirty="0"/>
              <a:t>Analysis by ITEP (2018) shows that in Kansas, low income households pay a higher share of income in sales taxes than higher income households.</a:t>
            </a:r>
          </a:p>
        </p:txBody>
      </p:sp>
      <p:pic>
        <p:nvPicPr>
          <p:cNvPr id="6" name="Picture 2">
            <a:extLst>
              <a:ext uri="{FF2B5EF4-FFF2-40B4-BE49-F238E27FC236}">
                <a16:creationId xmlns:a16="http://schemas.microsoft.com/office/drawing/2014/main" id="{600C8A5C-CC32-344D-B3ED-597B22CDF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20" y="1335911"/>
            <a:ext cx="7917605" cy="49513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989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Income </a:t>
            </a:r>
            <a:r>
              <a:rPr lang="en-US" dirty="0" err="1"/>
              <a:t>vs</a:t>
            </a:r>
            <a:r>
              <a:rPr lang="en-US" dirty="0"/>
              <a:t> High Income Household Spending in Relation to Income</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869490" y="1270193"/>
            <a:ext cx="4802418" cy="4658026"/>
          </a:xfrm>
        </p:spPr>
        <p:txBody>
          <a:bodyPr/>
          <a:lstStyle/>
          <a:p>
            <a:r>
              <a:rPr lang="en-US" sz="1600" dirty="0"/>
              <a:t>Sales taxes on almost all goods and services are regressive, because low-income households spend a higher percentage of their income than do high income households.</a:t>
            </a:r>
          </a:p>
          <a:p>
            <a:r>
              <a:rPr lang="en-US" sz="1600" dirty="0"/>
              <a:t>However regressivity varies by type of expenditure.</a:t>
            </a:r>
          </a:p>
          <a:p>
            <a:r>
              <a:rPr lang="en-US" sz="1600" dirty="0"/>
              <a:t>The chart compares spending of households in the third decile of income with those in the 9</a:t>
            </a:r>
            <a:r>
              <a:rPr lang="en-US" sz="1600" baseline="30000" dirty="0"/>
              <a:t>th</a:t>
            </a:r>
            <a:r>
              <a:rPr lang="en-US" sz="1600" dirty="0"/>
              <a:t> decile.</a:t>
            </a:r>
          </a:p>
          <a:p>
            <a:r>
              <a:rPr lang="en-US" sz="1600" dirty="0"/>
              <a:t>Taxes on items with higher ratios are more regressive.</a:t>
            </a:r>
          </a:p>
          <a:p>
            <a:r>
              <a:rPr lang="en-US" sz="1600" dirty="0"/>
              <a:t>Calculated as (low income HH share) / high income HH share).</a:t>
            </a:r>
          </a:p>
          <a:p>
            <a:r>
              <a:rPr lang="en-US" sz="1600" dirty="0"/>
              <a:t>Data taken from consumer expenditure survey.</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572"/>
            <a:ext cx="6977822" cy="5173898"/>
          </a:xfrm>
          <a:prstGeom prst="rect">
            <a:avLst/>
          </a:prstGeom>
        </p:spPr>
      </p:pic>
    </p:spTree>
    <p:extLst>
      <p:ext uri="{BB962C8B-B14F-4D97-AF65-F5344CB8AC3E}">
        <p14:creationId xmlns:p14="http://schemas.microsoft.com/office/powerpoint/2010/main" val="1415432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256936" cy="673261"/>
          </a:xfrm>
        </p:spPr>
        <p:txBody>
          <a:bodyPr/>
          <a:lstStyle/>
          <a:p>
            <a:r>
              <a:rPr lang="en-US" b="1" dirty="0"/>
              <a:t>Sales Tax on Food Consumed at Home, 2020</a:t>
            </a:r>
            <a:r>
              <a:rPr lang="en-US" dirty="0"/>
              <a:t> </a:t>
            </a:r>
          </a:p>
        </p:txBody>
      </p:sp>
      <p:pic>
        <p:nvPicPr>
          <p:cNvPr id="7" name="Picture 6"/>
          <p:cNvPicPr>
            <a:picLocks noChangeAspect="1"/>
          </p:cNvPicPr>
          <p:nvPr/>
        </p:nvPicPr>
        <p:blipFill>
          <a:blip r:embed="rId3"/>
          <a:stretch>
            <a:fillRect/>
          </a:stretch>
        </p:blipFill>
        <p:spPr>
          <a:xfrm>
            <a:off x="0" y="1244258"/>
            <a:ext cx="5363737" cy="5338543"/>
          </a:xfrm>
          <a:prstGeom prst="rect">
            <a:avLst/>
          </a:prstGeom>
        </p:spPr>
      </p:pic>
      <p:sp>
        <p:nvSpPr>
          <p:cNvPr id="4" name="Text Placeholder 3"/>
          <p:cNvSpPr>
            <a:spLocks noGrp="1"/>
          </p:cNvSpPr>
          <p:nvPr>
            <p:ph type="body" idx="2"/>
          </p:nvPr>
        </p:nvSpPr>
        <p:spPr>
          <a:xfrm>
            <a:off x="5606632" y="1457635"/>
            <a:ext cx="6506801" cy="4351338"/>
          </a:xfrm>
        </p:spPr>
        <p:txBody>
          <a:bodyPr/>
          <a:lstStyle/>
          <a:p>
            <a:r>
              <a:rPr lang="en-US" dirty="0"/>
              <a:t>Kansas is one of the few states in the country that taxes food at the full rate.</a:t>
            </a:r>
          </a:p>
          <a:p>
            <a:r>
              <a:rPr lang="en-US" dirty="0"/>
              <a:t>Oklahoma also taxes food and Missouri taxes food at a low rate.</a:t>
            </a:r>
          </a:p>
          <a:p>
            <a:r>
              <a:rPr lang="en-US" dirty="0"/>
              <a:t>Colorado and Iowa tax candy &amp; soda.</a:t>
            </a:r>
          </a:p>
        </p:txBody>
      </p:sp>
    </p:spTree>
    <p:extLst>
      <p:ext uri="{BB962C8B-B14F-4D97-AF65-F5344CB8AC3E}">
        <p14:creationId xmlns:p14="http://schemas.microsoft.com/office/powerpoint/2010/main" val="2505757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256936" cy="673261"/>
          </a:xfrm>
        </p:spPr>
        <p:txBody>
          <a:bodyPr/>
          <a:lstStyle/>
          <a:p>
            <a:r>
              <a:rPr lang="en-US" dirty="0"/>
              <a:t>Cutting Food Sales Taxes May not be the Answer</a:t>
            </a:r>
          </a:p>
        </p:txBody>
      </p:sp>
      <p:sp>
        <p:nvSpPr>
          <p:cNvPr id="4" name="Text Placeholder 3"/>
          <p:cNvSpPr>
            <a:spLocks noGrp="1"/>
          </p:cNvSpPr>
          <p:nvPr>
            <p:ph type="body" idx="2"/>
          </p:nvPr>
        </p:nvSpPr>
        <p:spPr>
          <a:xfrm>
            <a:off x="6913756" y="1457635"/>
            <a:ext cx="5199677" cy="4351338"/>
          </a:xfrm>
        </p:spPr>
        <p:txBody>
          <a:bodyPr/>
          <a:lstStyle/>
          <a:p>
            <a:r>
              <a:rPr lang="en-US" sz="2800" dirty="0"/>
              <a:t>Using hypothetical taxpayers and food consumption behavior, a 3% cut in food sales taxes would provide:</a:t>
            </a:r>
          </a:p>
          <a:p>
            <a:pPr lvl="1"/>
            <a:r>
              <a:rPr lang="en-US" sz="2400" dirty="0"/>
              <a:t>$81.75 per year to a single person earning $23,000</a:t>
            </a:r>
          </a:p>
          <a:p>
            <a:pPr lvl="1"/>
            <a:r>
              <a:rPr lang="en-US" sz="2400" dirty="0"/>
              <a:t>$183.69 to a Married household with one child earning $125,000 </a:t>
            </a:r>
          </a:p>
        </p:txBody>
      </p:sp>
      <p:pic>
        <p:nvPicPr>
          <p:cNvPr id="5" name="Picture 4">
            <a:extLst>
              <a:ext uri="{FF2B5EF4-FFF2-40B4-BE49-F238E27FC236}">
                <a16:creationId xmlns:a16="http://schemas.microsoft.com/office/drawing/2014/main" id="{546C557B-8490-BF4D-8C5B-B9F8786B9EAF}"/>
              </a:ext>
            </a:extLst>
          </p:cNvPr>
          <p:cNvPicPr>
            <a:picLocks noChangeAspect="1"/>
          </p:cNvPicPr>
          <p:nvPr/>
        </p:nvPicPr>
        <p:blipFill>
          <a:blip r:embed="rId3"/>
          <a:stretch>
            <a:fillRect/>
          </a:stretch>
        </p:blipFill>
        <p:spPr>
          <a:xfrm>
            <a:off x="22976" y="1243670"/>
            <a:ext cx="6890780" cy="5279793"/>
          </a:xfrm>
          <a:prstGeom prst="rect">
            <a:avLst/>
          </a:prstGeom>
        </p:spPr>
      </p:pic>
    </p:spTree>
    <p:extLst>
      <p:ext uri="{BB962C8B-B14F-4D97-AF65-F5344CB8AC3E}">
        <p14:creationId xmlns:p14="http://schemas.microsoft.com/office/powerpoint/2010/main" val="2737312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Sales Tax Base</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400" dirty="0"/>
              <a:t>Keeps Shrinking</a:t>
            </a:r>
            <a:endParaRPr sz="4400" dirty="0"/>
          </a:p>
        </p:txBody>
      </p:sp>
    </p:spTree>
    <p:extLst>
      <p:ext uri="{BB962C8B-B14F-4D97-AF65-F5344CB8AC3E}">
        <p14:creationId xmlns:p14="http://schemas.microsoft.com/office/powerpoint/2010/main" val="2451211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90751" cy="673261"/>
          </a:xfrm>
        </p:spPr>
        <p:txBody>
          <a:bodyPr/>
          <a:lstStyle/>
          <a:p>
            <a:r>
              <a:rPr lang="en-US" dirty="0"/>
              <a:t>Services as a Share of US Personal Consumption Expenditures</a:t>
            </a:r>
          </a:p>
        </p:txBody>
      </p:sp>
      <p:sp>
        <p:nvSpPr>
          <p:cNvPr id="4" name="Text Placeholder 3"/>
          <p:cNvSpPr>
            <a:spLocks noGrp="1"/>
          </p:cNvSpPr>
          <p:nvPr>
            <p:ph type="body" idx="2"/>
          </p:nvPr>
        </p:nvSpPr>
        <p:spPr>
          <a:xfrm>
            <a:off x="6656842" y="1253331"/>
            <a:ext cx="5181600" cy="4351338"/>
          </a:xfrm>
        </p:spPr>
        <p:txBody>
          <a:bodyPr/>
          <a:lstStyle/>
          <a:p>
            <a:r>
              <a:rPr lang="en-US" sz="2800" dirty="0"/>
              <a:t>Services now make up over two-thirds of consumption expenditures (an increase from 64% in 2000)</a:t>
            </a:r>
          </a:p>
          <a:p>
            <a:r>
              <a:rPr lang="en-US" sz="2800" dirty="0"/>
              <a:t>To the extent that services are not taxed, the sales tax base is eroding.</a:t>
            </a:r>
          </a:p>
        </p:txBody>
      </p:sp>
      <p:pic>
        <p:nvPicPr>
          <p:cNvPr id="3" name="Picture 2"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6325"/>
            <a:ext cx="6757889" cy="4591771"/>
          </a:xfrm>
          <a:prstGeom prst="rect">
            <a:avLst/>
          </a:prstGeom>
        </p:spPr>
      </p:pic>
    </p:spTree>
    <p:extLst>
      <p:ext uri="{BB962C8B-B14F-4D97-AF65-F5344CB8AC3E}">
        <p14:creationId xmlns:p14="http://schemas.microsoft.com/office/powerpoint/2010/main" val="2666663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312692" cy="673261"/>
          </a:xfrm>
        </p:spPr>
        <p:txBody>
          <a:bodyPr/>
          <a:lstStyle/>
          <a:p>
            <a:r>
              <a:rPr lang="en-US" dirty="0"/>
              <a:t>Ratio of Taxable Sales to Personal Income</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664036" y="1186754"/>
            <a:ext cx="5181600" cy="4990209"/>
          </a:xfrm>
        </p:spPr>
        <p:txBody>
          <a:bodyPr/>
          <a:lstStyle/>
          <a:p>
            <a:r>
              <a:rPr lang="en-US" sz="2400" dirty="0"/>
              <a:t>Taxable sales estimated as annual state-level sales tax collections / sales tax rate.</a:t>
            </a:r>
          </a:p>
          <a:p>
            <a:r>
              <a:rPr lang="en-US" sz="2400" dirty="0"/>
              <a:t>The ratio has declined fairly steadily.</a:t>
            </a:r>
          </a:p>
          <a:p>
            <a:r>
              <a:rPr lang="en-US" sz="2400" dirty="0"/>
              <a:t>States such as Kansas have raised rates to maintain revenue.</a:t>
            </a:r>
          </a:p>
          <a:p>
            <a:r>
              <a:rPr lang="en-US" sz="2400" dirty="0"/>
              <a:t>Kansas maintained a higher ratio of taxable sales than other states in the region historically, but recently the ratio has converged to the regional average</a:t>
            </a:r>
            <a:r>
              <a:rPr lang="en-US" sz="1800" dirty="0"/>
              <a:t>.</a:t>
            </a:r>
            <a:endParaRPr lang="en-US" dirty="0"/>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367"/>
            <a:ext cx="6819953" cy="4620619"/>
          </a:xfrm>
          <a:prstGeom prst="rect">
            <a:avLst/>
          </a:prstGeom>
        </p:spPr>
      </p:pic>
    </p:spTree>
    <p:extLst>
      <p:ext uri="{BB962C8B-B14F-4D97-AF65-F5344CB8AC3E}">
        <p14:creationId xmlns:p14="http://schemas.microsoft.com/office/powerpoint/2010/main" val="4177004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68809" cy="673261"/>
          </a:xfrm>
        </p:spPr>
        <p:txBody>
          <a:bodyPr/>
          <a:lstStyle/>
          <a:p>
            <a:r>
              <a:rPr lang="en-US" dirty="0"/>
              <a:t>Per Capita Income and Per Capita Taxable Sales</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7119834" y="1449662"/>
            <a:ext cx="4735770" cy="4727301"/>
          </a:xfrm>
        </p:spPr>
        <p:txBody>
          <a:bodyPr/>
          <a:lstStyle/>
          <a:p>
            <a:r>
              <a:rPr lang="en-US" sz="2400" dirty="0"/>
              <a:t>The Kansas sales tax is inelastic, as are sales taxes throughout the region. </a:t>
            </a:r>
          </a:p>
          <a:p>
            <a:r>
              <a:rPr lang="en-US" sz="2400" dirty="0"/>
              <a:t>Real personal income per capita has grown while real taxable sales per capita have stayed fairly constant.</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366"/>
            <a:ext cx="7211351" cy="4885797"/>
          </a:xfrm>
          <a:prstGeom prst="rect">
            <a:avLst/>
          </a:prstGeom>
        </p:spPr>
      </p:pic>
    </p:spTree>
    <p:extLst>
      <p:ext uri="{BB962C8B-B14F-4D97-AF65-F5344CB8AC3E}">
        <p14:creationId xmlns:p14="http://schemas.microsoft.com/office/powerpoint/2010/main" val="1836248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58019" cy="673261"/>
          </a:xfrm>
        </p:spPr>
        <p:txBody>
          <a:bodyPr/>
          <a:lstStyle/>
          <a:p>
            <a:r>
              <a:rPr lang="en-US" b="1" dirty="0"/>
              <a:t>Number of Services Subject to State Sales Tax, 2017. Kansas and Region</a:t>
            </a:r>
            <a:r>
              <a:rPr lang="en-US" dirty="0"/>
              <a:t> </a:t>
            </a:r>
          </a:p>
        </p:txBody>
      </p:sp>
      <p:pic>
        <p:nvPicPr>
          <p:cNvPr id="6" name="Picture 5"/>
          <p:cNvPicPr>
            <a:picLocks noChangeAspect="1"/>
          </p:cNvPicPr>
          <p:nvPr/>
        </p:nvPicPr>
        <p:blipFill>
          <a:blip r:embed="rId2"/>
          <a:stretch>
            <a:fillRect/>
          </a:stretch>
        </p:blipFill>
        <p:spPr>
          <a:xfrm>
            <a:off x="-1" y="1219972"/>
            <a:ext cx="5497551" cy="5620932"/>
          </a:xfrm>
          <a:prstGeom prst="rect">
            <a:avLst/>
          </a:prstGeom>
        </p:spPr>
      </p:pic>
      <p:sp>
        <p:nvSpPr>
          <p:cNvPr id="4" name="Text Placeholder 3"/>
          <p:cNvSpPr>
            <a:spLocks noGrp="1"/>
          </p:cNvSpPr>
          <p:nvPr>
            <p:ph type="body" idx="2"/>
          </p:nvPr>
        </p:nvSpPr>
        <p:spPr>
          <a:xfrm>
            <a:off x="5645729" y="1440873"/>
            <a:ext cx="5708072" cy="4736090"/>
          </a:xfrm>
        </p:spPr>
        <p:txBody>
          <a:bodyPr/>
          <a:lstStyle/>
          <a:p>
            <a:r>
              <a:rPr lang="en-US" dirty="0"/>
              <a:t>Kansas taxes more services than Colorado, Oklahoma, and Missouri, but far fewer services than Iowa.</a:t>
            </a:r>
          </a:p>
        </p:txBody>
      </p:sp>
    </p:spTree>
    <p:extLst>
      <p:ext uri="{BB962C8B-B14F-4D97-AF65-F5344CB8AC3E}">
        <p14:creationId xmlns:p14="http://schemas.microsoft.com/office/powerpoint/2010/main" val="4038609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46507" cy="673261"/>
          </a:xfrm>
        </p:spPr>
        <p:txBody>
          <a:bodyPr/>
          <a:lstStyle/>
          <a:p>
            <a:r>
              <a:rPr lang="en-US" b="1" dirty="0"/>
              <a:t>Number of Services Subject to State Sales Tax, 2017. Selected States Outside Region.</a:t>
            </a:r>
            <a:r>
              <a:rPr lang="en-US" dirty="0"/>
              <a:t> </a:t>
            </a:r>
          </a:p>
        </p:txBody>
      </p:sp>
      <p:pic>
        <p:nvPicPr>
          <p:cNvPr id="6" name="Picture 5"/>
          <p:cNvPicPr>
            <a:picLocks noChangeAspect="1"/>
          </p:cNvPicPr>
          <p:nvPr/>
        </p:nvPicPr>
        <p:blipFill>
          <a:blip r:embed="rId2"/>
          <a:stretch>
            <a:fillRect/>
          </a:stretch>
        </p:blipFill>
        <p:spPr>
          <a:xfrm>
            <a:off x="111513" y="1259152"/>
            <a:ext cx="4884234" cy="5598848"/>
          </a:xfrm>
          <a:prstGeom prst="rect">
            <a:avLst/>
          </a:prstGeom>
        </p:spPr>
      </p:pic>
      <p:sp>
        <p:nvSpPr>
          <p:cNvPr id="4" name="Text Placeholder 3"/>
          <p:cNvSpPr>
            <a:spLocks noGrp="1"/>
          </p:cNvSpPr>
          <p:nvPr>
            <p:ph type="body" idx="2"/>
          </p:nvPr>
        </p:nvSpPr>
        <p:spPr>
          <a:xfrm>
            <a:off x="5361709" y="1357745"/>
            <a:ext cx="5992091" cy="4819218"/>
          </a:xfrm>
        </p:spPr>
        <p:txBody>
          <a:bodyPr/>
          <a:lstStyle/>
          <a:p>
            <a:r>
              <a:rPr lang="en-US" sz="2800" dirty="0"/>
              <a:t>Outside of our region, Kansas taxes far fewer services.  </a:t>
            </a:r>
          </a:p>
          <a:p>
            <a:r>
              <a:rPr lang="en-US" sz="2800" dirty="0"/>
              <a:t>These states tax: </a:t>
            </a:r>
          </a:p>
          <a:p>
            <a:pPr lvl="1"/>
            <a:r>
              <a:rPr lang="en-US" dirty="0"/>
              <a:t>Twice the number of personal services</a:t>
            </a:r>
          </a:p>
          <a:p>
            <a:pPr lvl="1"/>
            <a:r>
              <a:rPr lang="en-US" dirty="0"/>
              <a:t>Three times the number of business services</a:t>
            </a:r>
          </a:p>
          <a:p>
            <a:pPr lvl="1"/>
            <a:r>
              <a:rPr lang="en-US" dirty="0"/>
              <a:t>As well as professional services.</a:t>
            </a:r>
          </a:p>
          <a:p>
            <a:endParaRPr lang="en-US" dirty="0"/>
          </a:p>
        </p:txBody>
      </p:sp>
    </p:spTree>
    <p:extLst>
      <p:ext uri="{BB962C8B-B14F-4D97-AF65-F5344CB8AC3E}">
        <p14:creationId xmlns:p14="http://schemas.microsoft.com/office/powerpoint/2010/main" val="387265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177972" cy="673261"/>
          </a:xfrm>
        </p:spPr>
        <p:txBody>
          <a:bodyPr/>
          <a:lstStyle/>
          <a:p>
            <a:r>
              <a:rPr lang="en-US" dirty="0" err="1"/>
              <a:t>Covid</a:t>
            </a:r>
            <a:r>
              <a:rPr lang="en-US" dirty="0"/>
              <a:t> Cases Concentrated in the Midwest</a:t>
            </a:r>
          </a:p>
        </p:txBody>
      </p:sp>
      <p:sp>
        <p:nvSpPr>
          <p:cNvPr id="4" name="Text Placeholder 3"/>
          <p:cNvSpPr>
            <a:spLocks noGrp="1"/>
          </p:cNvSpPr>
          <p:nvPr>
            <p:ph type="body" idx="2"/>
          </p:nvPr>
        </p:nvSpPr>
        <p:spPr>
          <a:xfrm>
            <a:off x="6831873" y="1286863"/>
            <a:ext cx="5029201" cy="4351338"/>
          </a:xfrm>
        </p:spPr>
        <p:txBody>
          <a:bodyPr/>
          <a:lstStyle/>
          <a:p>
            <a:r>
              <a:rPr lang="en-US" sz="2800" dirty="0"/>
              <a:t>Map showing the increases in new cases by county between the weeks of November 15</a:t>
            </a:r>
            <a:r>
              <a:rPr lang="en-US" sz="2800" baseline="30000" dirty="0"/>
              <a:t>th</a:t>
            </a:r>
            <a:r>
              <a:rPr lang="en-US" sz="2800" dirty="0"/>
              <a:t> and November 8</a:t>
            </a:r>
            <a:r>
              <a:rPr lang="en-US" sz="2800" baseline="30000" dirty="0"/>
              <a:t>th</a:t>
            </a:r>
            <a:r>
              <a:rPr lang="en-US" sz="2800" dirty="0"/>
              <a:t> </a:t>
            </a:r>
          </a:p>
          <a:p>
            <a:r>
              <a:rPr lang="en-US" sz="2800" dirty="0"/>
              <a:t>Dark red counties indicate those that saw an increase of 50% or more </a:t>
            </a:r>
          </a:p>
          <a:p>
            <a:pPr lvl="1"/>
            <a:r>
              <a:rPr lang="en-US" sz="2400" dirty="0"/>
              <a:t>There are a lot of red counties in Kansas</a:t>
            </a:r>
          </a:p>
          <a:p>
            <a:pPr lvl="1"/>
            <a:endParaRPr lang="en-US" dirty="0"/>
          </a:p>
        </p:txBody>
      </p:sp>
      <p:pic>
        <p:nvPicPr>
          <p:cNvPr id="6" name="Picture 5" descr="Screen Shot 2020-11-17 at 6.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8" y="1177477"/>
            <a:ext cx="6656154" cy="4972279"/>
          </a:xfrm>
          <a:prstGeom prst="rect">
            <a:avLst/>
          </a:prstGeom>
        </p:spPr>
      </p:pic>
    </p:spTree>
    <p:extLst>
      <p:ext uri="{BB962C8B-B14F-4D97-AF65-F5344CB8AC3E}">
        <p14:creationId xmlns:p14="http://schemas.microsoft.com/office/powerpoint/2010/main" val="2738243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mj-lt"/>
                <a:ea typeface="Lucida Grande"/>
                <a:cs typeface="Lucida Grande"/>
              </a:rPr>
              <a:t>Sales Taxes on Specific Digital Goods and Services</a:t>
            </a:r>
            <a:endParaRPr lang="en-US" dirty="0">
              <a:solidFill>
                <a:srgbClr val="FFFFFF"/>
              </a:solidFill>
              <a:latin typeface="+mj-lt"/>
            </a:endParaRPr>
          </a:p>
        </p:txBody>
      </p:sp>
      <p:sp>
        <p:nvSpPr>
          <p:cNvPr id="4" name="Text Placeholder 3"/>
          <p:cNvSpPr>
            <a:spLocks noGrp="1"/>
          </p:cNvSpPr>
          <p:nvPr>
            <p:ph type="body" idx="2"/>
          </p:nvPr>
        </p:nvSpPr>
        <p:spPr>
          <a:xfrm>
            <a:off x="6977782" y="1280328"/>
            <a:ext cx="4855520" cy="4625254"/>
          </a:xfrm>
        </p:spPr>
        <p:txBody>
          <a:bodyPr/>
          <a:lstStyle/>
          <a:p>
            <a:r>
              <a:rPr lang="en-US" sz="2000" dirty="0"/>
              <a:t>A recent study found that digital goods and services accounted for nearly three-quarters of online purchases worldwide.</a:t>
            </a:r>
          </a:p>
          <a:p>
            <a:r>
              <a:rPr lang="en-US" sz="2000" dirty="0"/>
              <a:t>Kansas currently taxes only one of eight digital services.</a:t>
            </a:r>
          </a:p>
          <a:p>
            <a:r>
              <a:rPr lang="en-US" sz="2000" dirty="0"/>
              <a:t>29 states tax at least two services.</a:t>
            </a:r>
          </a:p>
          <a:p>
            <a:r>
              <a:rPr lang="en-US" sz="2000" dirty="0"/>
              <a:t>Only Oklahoma taxes fewer digital goods</a:t>
            </a:r>
          </a:p>
          <a:p>
            <a:r>
              <a:rPr lang="en-US" sz="2000" dirty="0"/>
              <a:t>An unsuccessful proposal to tax digital goods was introduced in the 2019</a:t>
            </a:r>
            <a:endParaRPr lang="en-US" sz="3600" dirty="0"/>
          </a:p>
        </p:txBody>
      </p:sp>
      <p:pic>
        <p:nvPicPr>
          <p:cNvPr id="5" name="Picture 4"/>
          <p:cNvPicPr>
            <a:picLocks noChangeAspect="1"/>
          </p:cNvPicPr>
          <p:nvPr/>
        </p:nvPicPr>
        <p:blipFill>
          <a:blip r:embed="rId2"/>
          <a:stretch>
            <a:fillRect/>
          </a:stretch>
        </p:blipFill>
        <p:spPr>
          <a:xfrm>
            <a:off x="33640" y="1280328"/>
            <a:ext cx="6734781" cy="3860384"/>
          </a:xfrm>
          <a:prstGeom prst="rect">
            <a:avLst/>
          </a:prstGeom>
        </p:spPr>
      </p:pic>
    </p:spTree>
    <p:extLst>
      <p:ext uri="{BB962C8B-B14F-4D97-AF65-F5344CB8AC3E}">
        <p14:creationId xmlns:p14="http://schemas.microsoft.com/office/powerpoint/2010/main" val="1955736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524566" cy="673261"/>
          </a:xfrm>
        </p:spPr>
        <p:txBody>
          <a:bodyPr/>
          <a:lstStyle/>
          <a:p>
            <a:r>
              <a:rPr lang="en-US" dirty="0">
                <a:solidFill>
                  <a:srgbClr val="FFFFFF"/>
                </a:solidFill>
                <a:latin typeface="+mj-lt"/>
                <a:ea typeface="Lucida Grande"/>
                <a:cs typeface="Lucida Grande"/>
              </a:rPr>
              <a:t>Sales Taxes on Specific Digital Goods and Services continued</a:t>
            </a:r>
            <a:endParaRPr lang="en-US" dirty="0">
              <a:solidFill>
                <a:srgbClr val="FFFFFF"/>
              </a:solidFill>
              <a:latin typeface="+mj-lt"/>
            </a:endParaRPr>
          </a:p>
        </p:txBody>
      </p:sp>
      <p:sp>
        <p:nvSpPr>
          <p:cNvPr id="4" name="Text Placeholder 3"/>
          <p:cNvSpPr>
            <a:spLocks noGrp="1"/>
          </p:cNvSpPr>
          <p:nvPr>
            <p:ph type="body" idx="1"/>
          </p:nvPr>
        </p:nvSpPr>
        <p:spPr>
          <a:xfrm>
            <a:off x="838201" y="1288473"/>
            <a:ext cx="5060794" cy="5154632"/>
          </a:xfrm>
        </p:spPr>
        <p:txBody>
          <a:bodyPr/>
          <a:lstStyle/>
          <a:p>
            <a:r>
              <a:rPr lang="en-US" sz="1800" dirty="0"/>
              <a:t>Items to be taxed included: digital audio-visual works, digital audio works, digital books, artwork, digital photos and pictures, periodicals, newspapers, magazines, video, audio and other greeting cards,  graphics, templates, , patterns, desktop applications, mobile applications, web applications, cloud based applications,  native applications, online games, video games, electronic games, and any digital code related to any of the above items and any streaming services related to the above items.		</a:t>
            </a:r>
          </a:p>
          <a:p>
            <a:pPr>
              <a:lnSpc>
                <a:spcPct val="100000"/>
              </a:lnSpc>
            </a:pPr>
            <a:r>
              <a:rPr lang="en-US" sz="2000" dirty="0">
                <a:solidFill>
                  <a:srgbClr val="C00000"/>
                </a:solidFill>
              </a:rPr>
              <a:t>A fiscal note on the proposal indicated that fully taxing digital goods would raise between 45-$50 million annually.	</a:t>
            </a:r>
            <a:r>
              <a:rPr lang="en-US" sz="3600" dirty="0">
                <a:solidFill>
                  <a:srgbClr val="C00000"/>
                </a:solidFill>
              </a:rPr>
              <a:t>	</a:t>
            </a:r>
          </a:p>
          <a:p>
            <a:endParaRPr lang="en-US" dirty="0"/>
          </a:p>
        </p:txBody>
      </p:sp>
      <p:sp>
        <p:nvSpPr>
          <p:cNvPr id="6" name="Text Placeholder 5"/>
          <p:cNvSpPr>
            <a:spLocks noGrp="1"/>
          </p:cNvSpPr>
          <p:nvPr>
            <p:ph type="body" idx="2"/>
          </p:nvPr>
        </p:nvSpPr>
        <p:spPr>
          <a:xfrm>
            <a:off x="6137564" y="1288473"/>
            <a:ext cx="5216236" cy="4888490"/>
          </a:xfrm>
        </p:spPr>
        <p:txBody>
          <a:bodyPr/>
          <a:lstStyle/>
          <a:p>
            <a:r>
              <a:rPr lang="en-US" sz="1800" dirty="0"/>
              <a:t>Some states tax digital goods if an alternative physical form of the good is available and if the alternative is taxed (Texas)		</a:t>
            </a:r>
          </a:p>
          <a:p>
            <a:r>
              <a:rPr lang="en-US" sz="1800" dirty="0"/>
              <a:t>A May, 2020 proposal by the Colorado DOR defined items as taxable regardless of mode of delivery, making the items "tangible personal property" and hence taxable.		</a:t>
            </a:r>
          </a:p>
          <a:p>
            <a:r>
              <a:rPr lang="en-US" sz="1800" dirty="0"/>
              <a:t>Rhode Island added software and streaming services to its sales tax base in June 2020.		</a:t>
            </a:r>
          </a:p>
          <a:p>
            <a:r>
              <a:rPr lang="en-US" sz="1800" dirty="0"/>
              <a:t>Effective in 2019, Iowa extended the sales tax to software and many other digital goods and services.		</a:t>
            </a:r>
          </a:p>
          <a:p>
            <a:endParaRPr lang="en-US" sz="1800" dirty="0"/>
          </a:p>
        </p:txBody>
      </p:sp>
    </p:spTree>
    <p:extLst>
      <p:ext uri="{BB962C8B-B14F-4D97-AF65-F5344CB8AC3E}">
        <p14:creationId xmlns:p14="http://schemas.microsoft.com/office/powerpoint/2010/main" val="2888861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68449" cy="673261"/>
          </a:xfrm>
        </p:spPr>
        <p:txBody>
          <a:bodyPr/>
          <a:lstStyle/>
          <a:p>
            <a:r>
              <a:rPr lang="en-US" b="1" dirty="0" err="1"/>
              <a:t>Wayfair</a:t>
            </a:r>
            <a:r>
              <a:rPr lang="en-US" b="1" dirty="0"/>
              <a:t> Provisions in Kansas and Comparison States</a:t>
            </a:r>
            <a:r>
              <a:rPr lang="en-US" dirty="0"/>
              <a:t> </a:t>
            </a:r>
          </a:p>
        </p:txBody>
      </p:sp>
      <p:pic>
        <p:nvPicPr>
          <p:cNvPr id="6" name="Picture 5"/>
          <p:cNvPicPr>
            <a:picLocks noChangeAspect="1"/>
          </p:cNvPicPr>
          <p:nvPr/>
        </p:nvPicPr>
        <p:blipFill>
          <a:blip r:embed="rId2"/>
          <a:stretch>
            <a:fillRect/>
          </a:stretch>
        </p:blipFill>
        <p:spPr>
          <a:xfrm>
            <a:off x="127038" y="1325982"/>
            <a:ext cx="6485178" cy="4327686"/>
          </a:xfrm>
          <a:prstGeom prst="rect">
            <a:avLst/>
          </a:prstGeom>
        </p:spPr>
      </p:pic>
      <p:sp>
        <p:nvSpPr>
          <p:cNvPr id="4" name="Text Placeholder 3"/>
          <p:cNvSpPr>
            <a:spLocks noGrp="1"/>
          </p:cNvSpPr>
          <p:nvPr>
            <p:ph type="body" idx="2"/>
          </p:nvPr>
        </p:nvSpPr>
        <p:spPr>
          <a:xfrm>
            <a:off x="6612216" y="1325982"/>
            <a:ext cx="5243389" cy="4652963"/>
          </a:xfrm>
        </p:spPr>
        <p:txBody>
          <a:bodyPr/>
          <a:lstStyle/>
          <a:p>
            <a:r>
              <a:rPr lang="en-US" sz="1600" dirty="0"/>
              <a:t>In June 2018, The US Supreme Court ruled that out-of-state businesses without a physical presence in a state could still be required to collect sales taxes from in-state customers. (South Dakota v. Wayfair Inc.)</a:t>
            </a:r>
          </a:p>
          <a:p>
            <a:r>
              <a:rPr lang="en-US" sz="1600" dirty="0"/>
              <a:t>The SD law contained a provision that a remote business have $100,000 in sales or 200 transactions in the state before sales taxes became applicable.  </a:t>
            </a:r>
          </a:p>
          <a:p>
            <a:r>
              <a:rPr lang="en-US" sz="1600" dirty="0"/>
              <a:t>Many states have adopted the SD provision or a variation. However, the Supreme Court did not rule specifically that this provision was necessary. </a:t>
            </a:r>
          </a:p>
          <a:p>
            <a:r>
              <a:rPr lang="en-US" sz="1600" dirty="0"/>
              <a:t>Kansas is unique in not specifying minimum thresholds for applying the sales tax to out-of-state sellers.</a:t>
            </a:r>
          </a:p>
          <a:p>
            <a:pPr marL="114300" indent="0">
              <a:buNone/>
            </a:pPr>
            <a:endParaRPr lang="en-US" sz="1800" dirty="0"/>
          </a:p>
        </p:txBody>
      </p:sp>
    </p:spTree>
    <p:extLst>
      <p:ext uri="{BB962C8B-B14F-4D97-AF65-F5344CB8AC3E}">
        <p14:creationId xmlns:p14="http://schemas.microsoft.com/office/powerpoint/2010/main" val="721425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68449" cy="673261"/>
          </a:xfrm>
        </p:spPr>
        <p:txBody>
          <a:bodyPr/>
          <a:lstStyle/>
          <a:p>
            <a:r>
              <a:rPr lang="en-US" b="1" dirty="0"/>
              <a:t>Marketplace Facilitator Laws</a:t>
            </a:r>
            <a:endParaRPr lang="en-US" dirty="0"/>
          </a:p>
        </p:txBody>
      </p:sp>
      <p:sp>
        <p:nvSpPr>
          <p:cNvPr id="4" name="Text Placeholder 3"/>
          <p:cNvSpPr>
            <a:spLocks noGrp="1"/>
          </p:cNvSpPr>
          <p:nvPr>
            <p:ph type="body" idx="2"/>
          </p:nvPr>
        </p:nvSpPr>
        <p:spPr>
          <a:xfrm>
            <a:off x="7839307" y="1325982"/>
            <a:ext cx="4016298" cy="4652963"/>
          </a:xfrm>
        </p:spPr>
        <p:txBody>
          <a:bodyPr/>
          <a:lstStyle/>
          <a:p>
            <a:r>
              <a:rPr lang="en-US" sz="3600" dirty="0"/>
              <a:t>Kansas is one of only three states that collects sales taxes and has no marketplace facilitator law.</a:t>
            </a:r>
          </a:p>
          <a:p>
            <a:pPr marL="114300" indent="0">
              <a:buNone/>
            </a:pPr>
            <a:endParaRPr lang="en-US" sz="1800" dirty="0"/>
          </a:p>
        </p:txBody>
      </p:sp>
      <p:pic>
        <p:nvPicPr>
          <p:cNvPr id="3" name="Picture 2">
            <a:extLst>
              <a:ext uri="{FF2B5EF4-FFF2-40B4-BE49-F238E27FC236}">
                <a16:creationId xmlns:a16="http://schemas.microsoft.com/office/drawing/2014/main" id="{AA333181-226C-114A-809D-49831F86D0A9}"/>
              </a:ext>
            </a:extLst>
          </p:cNvPr>
          <p:cNvPicPr>
            <a:picLocks noChangeAspect="1"/>
          </p:cNvPicPr>
          <p:nvPr/>
        </p:nvPicPr>
        <p:blipFill>
          <a:blip r:embed="rId2"/>
          <a:stretch>
            <a:fillRect/>
          </a:stretch>
        </p:blipFill>
        <p:spPr>
          <a:xfrm>
            <a:off x="0" y="1236771"/>
            <a:ext cx="6811537" cy="5286691"/>
          </a:xfrm>
          <a:prstGeom prst="rect">
            <a:avLst/>
          </a:prstGeom>
        </p:spPr>
      </p:pic>
    </p:spTree>
    <p:extLst>
      <p:ext uri="{BB962C8B-B14F-4D97-AF65-F5344CB8AC3E}">
        <p14:creationId xmlns:p14="http://schemas.microsoft.com/office/powerpoint/2010/main" val="4231173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Taxing Services is Difficult</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p:txBody>
          <a:bodyPr/>
          <a:lstStyle/>
          <a:p>
            <a:r>
              <a:rPr lang="en-US" sz="2400" dirty="0"/>
              <a:t>Several states have attempted to "modernize" their sales tax bases. Most of these efforts have been unsuccessful.</a:t>
            </a:r>
          </a:p>
          <a:p>
            <a:r>
              <a:rPr lang="en-US" sz="2400" dirty="0"/>
              <a:t>Comprehensive tax reform was introduced in Utah in 2019. The sales tax base would have expanded to include most services, while the rate would have been reduced. The measure passed and then was rescinded a month later.</a:t>
            </a:r>
          </a:p>
          <a:p>
            <a:r>
              <a:rPr lang="en-US" sz="2400" dirty="0"/>
              <a:t>Two pieces of legislation were introduced in Maryland in 2020. The first, which died in subcommittee, would have expanded the sales tax to many professional services. The second would have taxed "luxury services" such as jewelry repair, boat repair, and golf club memberships. The second measure passed in both the Maryland House and Senate.</a:t>
            </a:r>
          </a:p>
          <a:p>
            <a:endParaRPr lang="en-US" dirty="0"/>
          </a:p>
        </p:txBody>
      </p:sp>
    </p:spTree>
    <p:extLst>
      <p:ext uri="{BB962C8B-B14F-4D97-AF65-F5344CB8AC3E}">
        <p14:creationId xmlns:p14="http://schemas.microsoft.com/office/powerpoint/2010/main" val="1324667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Taxing Services is Difficult</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p:txBody>
          <a:bodyPr/>
          <a:lstStyle/>
          <a:p>
            <a:r>
              <a:rPr lang="en-US" sz="2400" dirty="0"/>
              <a:t>Legislation was introduced in Nebraska (2020) to tax all services not exempted explicitly and to lower the sales tax rate. the bill has been "indefinitely postponed."</a:t>
            </a:r>
            <a:br>
              <a:rPr lang="en-US" sz="2400" dirty="0"/>
            </a:br>
            <a:endParaRPr lang="en-US" sz="2400" dirty="0"/>
          </a:p>
          <a:p>
            <a:r>
              <a:rPr lang="en-US" sz="2400" dirty="0"/>
              <a:t>Two states have taken measures to PREVENT modernization of their tax bases by taxation of services. </a:t>
            </a:r>
          </a:p>
          <a:p>
            <a:pPr lvl="1"/>
            <a:r>
              <a:rPr lang="en-US" sz="2400" dirty="0"/>
              <a:t>1) Missouri voters, in 2016, passed a constitutional amendment prohibiting taxation of additional services that were not already taxed in the state. </a:t>
            </a:r>
          </a:p>
          <a:p>
            <a:pPr lvl="1"/>
            <a:r>
              <a:rPr lang="en-US" sz="2400" dirty="0"/>
              <a:t>2) Arizona voters approved a similar constitutional amendment by a 2 to 1 vote in 2018.</a:t>
            </a:r>
          </a:p>
          <a:p>
            <a:pPr lvl="1"/>
            <a:endParaRPr lang="en-US" sz="2000" dirty="0"/>
          </a:p>
          <a:p>
            <a:endParaRPr lang="en-US" dirty="0"/>
          </a:p>
        </p:txBody>
      </p:sp>
    </p:spTree>
    <p:extLst>
      <p:ext uri="{BB962C8B-B14F-4D97-AF65-F5344CB8AC3E}">
        <p14:creationId xmlns:p14="http://schemas.microsoft.com/office/powerpoint/2010/main" val="2678582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Conclusions</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p:txBody>
          <a:bodyPr/>
          <a:lstStyle/>
          <a:p>
            <a:r>
              <a:rPr lang="en-US" dirty="0"/>
              <a:t>Kansas has relatively higher state sales taxes and relatively lower local sales taxes compared to surrounding states.</a:t>
            </a:r>
          </a:p>
          <a:p>
            <a:pPr lvl="1"/>
            <a:r>
              <a:rPr lang="en-US" dirty="0"/>
              <a:t>State and local taxes combined, Kansas has the highest per capita sales tax burden in the region</a:t>
            </a:r>
          </a:p>
          <a:p>
            <a:r>
              <a:rPr lang="en-US" dirty="0"/>
              <a:t>Sales taxes are regressive and Kansas taxes groceries at the full rate.</a:t>
            </a:r>
          </a:p>
          <a:p>
            <a:pPr lvl="1"/>
            <a:r>
              <a:rPr lang="en-US" dirty="0"/>
              <a:t>However cutting grocery sales taxes may not solve the problem because more money would accrue to higher income households.</a:t>
            </a:r>
          </a:p>
          <a:p>
            <a:pPr lvl="1"/>
            <a:endParaRPr lang="en-US" dirty="0"/>
          </a:p>
          <a:p>
            <a:endParaRPr lang="en-US" dirty="0"/>
          </a:p>
        </p:txBody>
      </p:sp>
    </p:spTree>
    <p:extLst>
      <p:ext uri="{BB962C8B-B14F-4D97-AF65-F5344CB8AC3E}">
        <p14:creationId xmlns:p14="http://schemas.microsoft.com/office/powerpoint/2010/main" val="3533802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Conclusions</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p:txBody>
          <a:bodyPr/>
          <a:lstStyle/>
          <a:p>
            <a:r>
              <a:rPr lang="en-US" dirty="0"/>
              <a:t>Services make up over two-thirds of consumption expenditures.</a:t>
            </a:r>
          </a:p>
          <a:p>
            <a:r>
              <a:rPr lang="en-US" dirty="0"/>
              <a:t>Ratio of taxable sales to personal income has fallen</a:t>
            </a:r>
          </a:p>
          <a:p>
            <a:pPr lvl="1"/>
            <a:r>
              <a:rPr lang="en-US" dirty="0"/>
              <a:t>Sales tax </a:t>
            </a:r>
            <a:r>
              <a:rPr lang="en-US"/>
              <a:t>is inelastic.</a:t>
            </a:r>
            <a:endParaRPr lang="en-US" dirty="0"/>
          </a:p>
          <a:p>
            <a:r>
              <a:rPr lang="en-US" dirty="0"/>
              <a:t>Although Kansas taxes more services than many surrounding states, its service sales tax base is much narrower than states outside our region.</a:t>
            </a:r>
          </a:p>
          <a:p>
            <a:r>
              <a:rPr lang="en-US" dirty="0"/>
              <a:t>Taxing digital goods would add $45-$55 million annually to state revenues</a:t>
            </a:r>
          </a:p>
          <a:p>
            <a:endParaRPr lang="en-US" dirty="0"/>
          </a:p>
          <a:p>
            <a:pPr lvl="1"/>
            <a:endParaRPr lang="en-US" dirty="0"/>
          </a:p>
          <a:p>
            <a:endParaRPr lang="en-US" dirty="0"/>
          </a:p>
        </p:txBody>
      </p:sp>
    </p:spTree>
    <p:extLst>
      <p:ext uri="{BB962C8B-B14F-4D97-AF65-F5344CB8AC3E}">
        <p14:creationId xmlns:p14="http://schemas.microsoft.com/office/powerpoint/2010/main" val="4116101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Sales Taxes on Inputs</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400" dirty="0"/>
              <a:t>Kansas and Comparison States</a:t>
            </a:r>
            <a:endParaRPr sz="4400" dirty="0"/>
          </a:p>
        </p:txBody>
      </p:sp>
    </p:spTree>
    <p:extLst>
      <p:ext uri="{BB962C8B-B14F-4D97-AF65-F5344CB8AC3E}">
        <p14:creationId xmlns:p14="http://schemas.microsoft.com/office/powerpoint/2010/main" val="2893791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23744"/>
            <a:ext cx="10320580" cy="365965"/>
          </a:xfrm>
        </p:spPr>
        <p:txBody>
          <a:bodyPr/>
          <a:lstStyle/>
          <a:p>
            <a:r>
              <a:rPr lang="en-US" sz="3200" dirty="0"/>
              <a:t>Sales Tax Paid on Business Inputs</a:t>
            </a:r>
          </a:p>
        </p:txBody>
      </p:sp>
      <p:sp>
        <p:nvSpPr>
          <p:cNvPr id="4" name="Text Placeholder 3"/>
          <p:cNvSpPr>
            <a:spLocks noGrp="1"/>
          </p:cNvSpPr>
          <p:nvPr>
            <p:ph type="body" idx="2"/>
          </p:nvPr>
        </p:nvSpPr>
        <p:spPr>
          <a:xfrm>
            <a:off x="6179126" y="1103035"/>
            <a:ext cx="5611091" cy="5367037"/>
          </a:xfrm>
        </p:spPr>
        <p:txBody>
          <a:bodyPr/>
          <a:lstStyle/>
          <a:p>
            <a:r>
              <a:rPr lang="en-US" sz="1800" dirty="0"/>
              <a:t>Ernst and Young performed a study of business sales taxes for the State Tax Research Institute and COST (Council on State Taxation) (2019).</a:t>
            </a:r>
          </a:p>
          <a:p>
            <a:r>
              <a:rPr lang="en-US" sz="1800" dirty="0"/>
              <a:t>EY created a model to estimate the share of sales taxes due to business inputs.  Kansas is in the middle.</a:t>
            </a:r>
          </a:p>
          <a:p>
            <a:r>
              <a:rPr lang="en-US" sz="1800" dirty="0"/>
              <a:t>The EY model also estimates the percentage of business inputs that are taxable. Kansas appears to be at the low-end.</a:t>
            </a:r>
          </a:p>
          <a:p>
            <a:r>
              <a:rPr lang="en-US" sz="1800" dirty="0"/>
              <a:t>All of the states in the region provide substantial sales tax exemptions for business inputs, especially for manufacturing.</a:t>
            </a:r>
          </a:p>
          <a:p>
            <a:endParaRPr lang="en-US" sz="2200" dirty="0"/>
          </a:p>
        </p:txBody>
      </p:sp>
      <p:pic>
        <p:nvPicPr>
          <p:cNvPr id="3" name="Picture 2"/>
          <p:cNvPicPr>
            <a:picLocks noChangeAspect="1"/>
          </p:cNvPicPr>
          <p:nvPr/>
        </p:nvPicPr>
        <p:blipFill>
          <a:blip r:embed="rId3"/>
          <a:stretch>
            <a:fillRect/>
          </a:stretch>
        </p:blipFill>
        <p:spPr>
          <a:xfrm>
            <a:off x="615405" y="2018347"/>
            <a:ext cx="5064958" cy="3603761"/>
          </a:xfrm>
          <a:prstGeom prst="rect">
            <a:avLst/>
          </a:prstGeom>
        </p:spPr>
      </p:pic>
    </p:spTree>
    <p:extLst>
      <p:ext uri="{BB962C8B-B14F-4D97-AF65-F5344CB8AC3E}">
        <p14:creationId xmlns:p14="http://schemas.microsoft.com/office/powerpoint/2010/main" val="62448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3" name="Picture 2"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1528"/>
            <a:ext cx="7120106" cy="4049496"/>
          </a:xfrm>
          <a:prstGeom prst="rect">
            <a:avLst/>
          </a:prstGeom>
        </p:spPr>
      </p:pic>
      <p:sp>
        <p:nvSpPr>
          <p:cNvPr id="221" name="Google Shape;221;p36"/>
          <p:cNvSpPr txBox="1">
            <a:spLocks noGrp="1"/>
          </p:cNvSpPr>
          <p:nvPr>
            <p:ph type="title"/>
          </p:nvPr>
        </p:nvSpPr>
        <p:spPr>
          <a:xfrm>
            <a:off x="112889" y="354784"/>
            <a:ext cx="11429347"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latin typeface="Arial"/>
                <a:ea typeface="Arial"/>
                <a:cs typeface="Arial"/>
                <a:sym typeface="Arial"/>
              </a:rPr>
              <a:t>Troubling News:  Kansas Daily Cases are Increasing</a:t>
            </a:r>
            <a:endParaRPr dirty="0"/>
          </a:p>
        </p:txBody>
      </p:sp>
      <p:sp>
        <p:nvSpPr>
          <p:cNvPr id="222" name="Google Shape;222;p36"/>
          <p:cNvSpPr txBox="1">
            <a:spLocks noGrp="1"/>
          </p:cNvSpPr>
          <p:nvPr>
            <p:ph type="body" idx="1"/>
          </p:nvPr>
        </p:nvSpPr>
        <p:spPr>
          <a:xfrm>
            <a:off x="7100994" y="1252267"/>
            <a:ext cx="4845878" cy="481489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dirty="0">
                <a:latin typeface="Arial"/>
                <a:ea typeface="Arial"/>
                <a:cs typeface="Arial"/>
                <a:sym typeface="Arial"/>
              </a:rPr>
              <a:t>The 7-day moving average of new cases trended up in the past week.</a:t>
            </a:r>
            <a:endParaRPr sz="28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sz="2800" dirty="0">
                <a:latin typeface="Arial"/>
                <a:ea typeface="Arial"/>
                <a:cs typeface="Arial"/>
                <a:sym typeface="Arial"/>
              </a:rPr>
              <a:t>Cases are increasing:</a:t>
            </a:r>
            <a:endParaRPr sz="2800" dirty="0">
              <a:latin typeface="Arial"/>
              <a:ea typeface="Arial"/>
              <a:cs typeface="Arial"/>
              <a:sym typeface="Arial"/>
            </a:endParaRPr>
          </a:p>
          <a:p>
            <a:pPr marL="685800" lvl="1" indent="-228600" algn="l" rtl="0">
              <a:lnSpc>
                <a:spcPct val="90000"/>
              </a:lnSpc>
              <a:spcBef>
                <a:spcPts val="500"/>
              </a:spcBef>
              <a:spcAft>
                <a:spcPts val="0"/>
              </a:spcAft>
              <a:buClr>
                <a:srgbClr val="2F5496"/>
              </a:buClr>
              <a:buSzPts val="2000"/>
              <a:buChar char="•"/>
            </a:pPr>
            <a:r>
              <a:rPr lang="en-US" dirty="0"/>
              <a:t>Cases are forecast to fall but remain at a high level.</a:t>
            </a:r>
            <a:endParaRPr sz="3600" dirty="0"/>
          </a:p>
          <a:p>
            <a:pPr marL="0" lvl="0" indent="0" algn="l" rtl="0">
              <a:lnSpc>
                <a:spcPct val="90000"/>
              </a:lnSpc>
              <a:spcBef>
                <a:spcPts val="1000"/>
              </a:spcBef>
              <a:spcAft>
                <a:spcPts val="0"/>
              </a:spcAft>
              <a:buClr>
                <a:schemeClr val="dk1"/>
              </a:buClr>
              <a:buSzPts val="3200"/>
              <a:buNone/>
            </a:pPr>
            <a:endParaRPr dirty="0"/>
          </a:p>
        </p:txBody>
      </p:sp>
      <p:cxnSp>
        <p:nvCxnSpPr>
          <p:cNvPr id="4" name="Straight Arrow Connector 3">
            <a:extLst>
              <a:ext uri="{FF2B5EF4-FFF2-40B4-BE49-F238E27FC236}">
                <a16:creationId xmlns:a16="http://schemas.microsoft.com/office/drawing/2014/main" id="{8915277D-4761-0D4C-8F5F-9FD031562F9A}"/>
              </a:ext>
            </a:extLst>
          </p:cNvPr>
          <p:cNvCxnSpPr/>
          <p:nvPr/>
        </p:nvCxnSpPr>
        <p:spPr>
          <a:xfrm flipV="1">
            <a:off x="5831714" y="4464306"/>
            <a:ext cx="794787" cy="38888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4822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23744"/>
            <a:ext cx="11435356" cy="673261"/>
          </a:xfrm>
        </p:spPr>
        <p:txBody>
          <a:bodyPr/>
          <a:lstStyle/>
          <a:p>
            <a:r>
              <a:rPr lang="en-US" sz="3200" dirty="0"/>
              <a:t>Sales Tax Exemptions for Machinery and Equipment</a:t>
            </a:r>
          </a:p>
        </p:txBody>
      </p:sp>
      <p:sp>
        <p:nvSpPr>
          <p:cNvPr id="4" name="Text Placeholder 3"/>
          <p:cNvSpPr>
            <a:spLocks noGrp="1"/>
          </p:cNvSpPr>
          <p:nvPr>
            <p:ph type="body" idx="2"/>
          </p:nvPr>
        </p:nvSpPr>
        <p:spPr>
          <a:xfrm>
            <a:off x="7811593" y="1296999"/>
            <a:ext cx="3981822" cy="3751384"/>
          </a:xfrm>
        </p:spPr>
        <p:txBody>
          <a:bodyPr/>
          <a:lstStyle/>
          <a:p>
            <a:r>
              <a:rPr lang="en-US" sz="2200" dirty="0"/>
              <a:t>State and local exemptions for business machinery and equipment are prevalent in region.</a:t>
            </a:r>
          </a:p>
          <a:p>
            <a:r>
              <a:rPr lang="en-US" sz="2200" dirty="0"/>
              <a:t>All of the states exempt M&amp;E for manufacturing, although the scope of the exemption varies.</a:t>
            </a:r>
          </a:p>
          <a:p>
            <a:r>
              <a:rPr lang="en-US" sz="2200" dirty="0"/>
              <a:t>Several states exempt M&amp;E for mining activities.</a:t>
            </a:r>
          </a:p>
          <a:p>
            <a:r>
              <a:rPr lang="en-US" sz="2200" dirty="0"/>
              <a:t>Additionally, all the states in the region exempt agricultural M&amp;E.</a:t>
            </a:r>
          </a:p>
        </p:txBody>
      </p:sp>
      <p:pic>
        <p:nvPicPr>
          <p:cNvPr id="13" name="Picture 12"/>
          <p:cNvPicPr>
            <a:picLocks noChangeAspect="1"/>
          </p:cNvPicPr>
          <p:nvPr/>
        </p:nvPicPr>
        <p:blipFill>
          <a:blip r:embed="rId2"/>
          <a:stretch>
            <a:fillRect/>
          </a:stretch>
        </p:blipFill>
        <p:spPr>
          <a:xfrm>
            <a:off x="239970" y="1468582"/>
            <a:ext cx="7571623" cy="5204775"/>
          </a:xfrm>
          <a:prstGeom prst="rect">
            <a:avLst/>
          </a:prstGeom>
        </p:spPr>
      </p:pic>
    </p:spTree>
    <p:extLst>
      <p:ext uri="{BB962C8B-B14F-4D97-AF65-F5344CB8AC3E}">
        <p14:creationId xmlns:p14="http://schemas.microsoft.com/office/powerpoint/2010/main" val="769263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23744"/>
            <a:ext cx="10320580" cy="365965"/>
          </a:xfrm>
        </p:spPr>
        <p:txBody>
          <a:bodyPr/>
          <a:lstStyle/>
          <a:p>
            <a:br>
              <a:rPr lang="en-US" sz="3200" dirty="0"/>
            </a:br>
            <a:br>
              <a:rPr lang="en-US" sz="3200" dirty="0"/>
            </a:br>
            <a:r>
              <a:rPr lang="en-US" sz="3200" dirty="0"/>
              <a:t>Sales Tax Exemptions for Industrial Utilities Usage</a:t>
            </a:r>
            <a:br>
              <a:rPr lang="en-US" sz="3200" dirty="0"/>
            </a:br>
            <a:br>
              <a:rPr lang="en-US" sz="3200" dirty="0"/>
            </a:br>
            <a:endParaRPr lang="en-US" sz="3200" dirty="0"/>
          </a:p>
        </p:txBody>
      </p:sp>
      <p:sp>
        <p:nvSpPr>
          <p:cNvPr id="4" name="Text Placeholder 3"/>
          <p:cNvSpPr>
            <a:spLocks noGrp="1"/>
          </p:cNvSpPr>
          <p:nvPr>
            <p:ph type="body" idx="2"/>
          </p:nvPr>
        </p:nvSpPr>
        <p:spPr>
          <a:xfrm>
            <a:off x="7176654" y="1296999"/>
            <a:ext cx="4655127" cy="4521910"/>
          </a:xfrm>
        </p:spPr>
        <p:txBody>
          <a:bodyPr/>
          <a:lstStyle/>
          <a:p>
            <a:r>
              <a:rPr lang="en-US" sz="1800" dirty="0"/>
              <a:t>States in the region employ broad exemptions for utilities used in manufacturing and agriculture. Most, including Kansas, exempt use in mining.</a:t>
            </a:r>
          </a:p>
          <a:p>
            <a:r>
              <a:rPr lang="en-US" sz="1800" dirty="0"/>
              <a:t>The exact calculation of the percentage of utilities exempted varies by state.</a:t>
            </a:r>
          </a:p>
          <a:p>
            <a:r>
              <a:rPr lang="en-US" sz="1800" dirty="0"/>
              <a:t>In Colorado and Missouri, utilities used in manufacturing and other industries may be taxed at the local level.</a:t>
            </a:r>
          </a:p>
          <a:p>
            <a:r>
              <a:rPr lang="en-US" sz="1800" dirty="0"/>
              <a:t>In addition, ingredients and components of manufactured products are exempt in the states in our region, although definitions may vary.</a:t>
            </a:r>
          </a:p>
          <a:p>
            <a:endParaRPr lang="en-US" sz="2200" dirty="0"/>
          </a:p>
        </p:txBody>
      </p:sp>
      <p:pic>
        <p:nvPicPr>
          <p:cNvPr id="6" name="Picture 5"/>
          <p:cNvPicPr>
            <a:picLocks noChangeAspect="1"/>
          </p:cNvPicPr>
          <p:nvPr/>
        </p:nvPicPr>
        <p:blipFill>
          <a:blip r:embed="rId3"/>
          <a:stretch>
            <a:fillRect/>
          </a:stretch>
        </p:blipFill>
        <p:spPr>
          <a:xfrm>
            <a:off x="96982" y="922425"/>
            <a:ext cx="7079673" cy="5935575"/>
          </a:xfrm>
          <a:prstGeom prst="rect">
            <a:avLst/>
          </a:prstGeom>
        </p:spPr>
      </p:pic>
    </p:spTree>
    <p:extLst>
      <p:ext uri="{BB962C8B-B14F-4D97-AF65-F5344CB8AC3E}">
        <p14:creationId xmlns:p14="http://schemas.microsoft.com/office/powerpoint/2010/main" val="783345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604693"/>
          </a:xfrm>
        </p:spPr>
        <p:txBody>
          <a:bodyPr/>
          <a:lstStyle/>
          <a:p>
            <a:r>
              <a:rPr lang="en-US" sz="2800" dirty="0"/>
              <a:t>Application of sales tax to business inputs</a:t>
            </a:r>
          </a:p>
        </p:txBody>
      </p:sp>
      <p:sp>
        <p:nvSpPr>
          <p:cNvPr id="3" name="Text Placeholder 2"/>
          <p:cNvSpPr>
            <a:spLocks noGrp="1"/>
          </p:cNvSpPr>
          <p:nvPr>
            <p:ph type="body" idx="1"/>
          </p:nvPr>
        </p:nvSpPr>
        <p:spPr>
          <a:xfrm>
            <a:off x="839788" y="1325490"/>
            <a:ext cx="5157787" cy="521710"/>
          </a:xfrm>
        </p:spPr>
        <p:txBody>
          <a:bodyPr/>
          <a:lstStyle/>
          <a:p>
            <a:r>
              <a:rPr lang="en-US" dirty="0"/>
              <a:t>Argument</a:t>
            </a:r>
          </a:p>
        </p:txBody>
      </p:sp>
      <p:sp>
        <p:nvSpPr>
          <p:cNvPr id="4" name="Text Placeholder 3"/>
          <p:cNvSpPr>
            <a:spLocks noGrp="1"/>
          </p:cNvSpPr>
          <p:nvPr>
            <p:ph type="body" idx="2"/>
          </p:nvPr>
        </p:nvSpPr>
        <p:spPr>
          <a:xfrm>
            <a:off x="836612" y="1847200"/>
            <a:ext cx="5157787" cy="3986790"/>
          </a:xfrm>
        </p:spPr>
        <p:txBody>
          <a:bodyPr/>
          <a:lstStyle/>
          <a:p>
            <a:r>
              <a:rPr lang="en-US" sz="2000" dirty="0"/>
              <a:t>Sales tax should be a tax on final consumption of households.</a:t>
            </a:r>
          </a:p>
          <a:p>
            <a:endParaRPr lang="en-US" sz="2000" dirty="0"/>
          </a:p>
          <a:p>
            <a:r>
              <a:rPr lang="en-US" sz="2000" dirty="0"/>
              <a:t>Sales taxes on business inputs result in tax pyramiding.</a:t>
            </a:r>
          </a:p>
          <a:p>
            <a:endParaRPr lang="en-US" sz="2000" dirty="0"/>
          </a:p>
          <a:p>
            <a:r>
              <a:rPr lang="en-US" sz="2000" dirty="0"/>
              <a:t>It is not possible to modernize state sales tax systems without exempting business services.</a:t>
            </a:r>
          </a:p>
        </p:txBody>
      </p:sp>
      <p:sp>
        <p:nvSpPr>
          <p:cNvPr id="5" name="Text Placeholder 4"/>
          <p:cNvSpPr>
            <a:spLocks noGrp="1"/>
          </p:cNvSpPr>
          <p:nvPr>
            <p:ph type="body" idx="3"/>
          </p:nvPr>
        </p:nvSpPr>
        <p:spPr>
          <a:xfrm>
            <a:off x="6194427" y="1325490"/>
            <a:ext cx="5183188" cy="521710"/>
          </a:xfrm>
        </p:spPr>
        <p:txBody>
          <a:bodyPr/>
          <a:lstStyle/>
          <a:p>
            <a:r>
              <a:rPr lang="en-US" dirty="0"/>
              <a:t>Counter-argument</a:t>
            </a:r>
          </a:p>
        </p:txBody>
      </p:sp>
      <p:sp>
        <p:nvSpPr>
          <p:cNvPr id="6" name="Text Placeholder 5"/>
          <p:cNvSpPr>
            <a:spLocks noGrp="1"/>
          </p:cNvSpPr>
          <p:nvPr>
            <p:ph type="body" idx="4"/>
          </p:nvPr>
        </p:nvSpPr>
        <p:spPr>
          <a:xfrm>
            <a:off x="6172200" y="1853282"/>
            <a:ext cx="5183188" cy="3986790"/>
          </a:xfrm>
        </p:spPr>
        <p:txBody>
          <a:bodyPr/>
          <a:lstStyle/>
          <a:p>
            <a:r>
              <a:rPr lang="en-US" sz="2000" dirty="0"/>
              <a:t>Both businesses and households use government services supported by sales tax.</a:t>
            </a:r>
          </a:p>
          <a:p>
            <a:r>
              <a:rPr lang="en-US" sz="2000" dirty="0"/>
              <a:t>A substantial portion of inputs already are exempt – those that are clearly incorporated into g</a:t>
            </a:r>
          </a:p>
          <a:p>
            <a:endParaRPr lang="en-US" sz="2000" dirty="0"/>
          </a:p>
          <a:p>
            <a:r>
              <a:rPr lang="en-US" sz="2000" dirty="0"/>
              <a:t>This is a political argument that depends on what services are taxed. Furthermore, expanding tax base may ultimately lead to lower rates..</a:t>
            </a:r>
          </a:p>
        </p:txBody>
      </p:sp>
    </p:spTree>
    <p:extLst>
      <p:ext uri="{BB962C8B-B14F-4D97-AF65-F5344CB8AC3E}">
        <p14:creationId xmlns:p14="http://schemas.microsoft.com/office/powerpoint/2010/main" val="1407089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Excise Tax</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400" dirty="0"/>
              <a:t>(Selective Sales Tax)</a:t>
            </a:r>
            <a:endParaRPr sz="4400" dirty="0"/>
          </a:p>
        </p:txBody>
      </p:sp>
    </p:spTree>
    <p:extLst>
      <p:ext uri="{BB962C8B-B14F-4D97-AF65-F5344CB8AC3E}">
        <p14:creationId xmlns:p14="http://schemas.microsoft.com/office/powerpoint/2010/main" val="3603109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Sales Tax Rates on Commonly Taxed Items, Kansas and Comparison States</a:t>
            </a:r>
          </a:p>
        </p:txBody>
      </p:sp>
      <p:sp>
        <p:nvSpPr>
          <p:cNvPr id="3" name="Text Placeholder 2"/>
          <p:cNvSpPr>
            <a:spLocks noGrp="1"/>
          </p:cNvSpPr>
          <p:nvPr>
            <p:ph type="body" idx="1"/>
          </p:nvPr>
        </p:nvSpPr>
        <p:spPr>
          <a:xfrm>
            <a:off x="7668180" y="990931"/>
            <a:ext cx="3795889" cy="4753374"/>
          </a:xfrm>
        </p:spPr>
        <p:txBody>
          <a:bodyPr/>
          <a:lstStyle/>
          <a:p>
            <a:pPr marL="114300" indent="0">
              <a:buNone/>
            </a:pPr>
            <a:endParaRPr lang="en-US" sz="1800" dirty="0"/>
          </a:p>
          <a:p>
            <a:r>
              <a:rPr lang="en-US" sz="2800" dirty="0"/>
              <a:t>Kansas ranks near the middle of our comparison states in selective sales tax rates.</a:t>
            </a:r>
          </a:p>
          <a:p>
            <a:r>
              <a:rPr lang="en-US" sz="2800" dirty="0"/>
              <a:t>Iowa is an outlier with a $13.03 a gallon liquor tax.</a:t>
            </a:r>
          </a:p>
          <a:p>
            <a:pPr marL="114300" indent="0">
              <a:buNone/>
            </a:pPr>
            <a:endParaRPr lang="en-US" sz="1800" dirty="0"/>
          </a:p>
        </p:txBody>
      </p:sp>
      <p:pic>
        <p:nvPicPr>
          <p:cNvPr id="9" name="Picture 8" descr="Screen Shot 2020-11-18 at 11.38.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2753"/>
            <a:ext cx="7493000" cy="4274337"/>
          </a:xfrm>
          <a:prstGeom prst="rect">
            <a:avLst/>
          </a:prstGeom>
        </p:spPr>
      </p:pic>
      <p:sp>
        <p:nvSpPr>
          <p:cNvPr id="10" name="TextBox 9"/>
          <p:cNvSpPr txBox="1"/>
          <p:nvPr/>
        </p:nvSpPr>
        <p:spPr>
          <a:xfrm>
            <a:off x="0" y="5736225"/>
            <a:ext cx="4940298" cy="523220"/>
          </a:xfrm>
          <a:prstGeom prst="rect">
            <a:avLst/>
          </a:prstGeom>
          <a:noFill/>
        </p:spPr>
        <p:txBody>
          <a:bodyPr wrap="square" rtlCol="0">
            <a:spAutoFit/>
          </a:bodyPr>
          <a:lstStyle/>
          <a:p>
            <a:pPr marL="285750" indent="-285750">
              <a:buFont typeface="Arial"/>
              <a:buChar char="•"/>
            </a:pPr>
            <a:r>
              <a:rPr lang="en-US" dirty="0"/>
              <a:t>Data from the Tax Foundation</a:t>
            </a:r>
          </a:p>
          <a:p>
            <a:endParaRPr lang="en-US" dirty="0"/>
          </a:p>
        </p:txBody>
      </p:sp>
    </p:spTree>
    <p:extLst>
      <p:ext uri="{BB962C8B-B14F-4D97-AF65-F5344CB8AC3E}">
        <p14:creationId xmlns:p14="http://schemas.microsoft.com/office/powerpoint/2010/main" val="4134084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Liquor Tax Collection and Consumption</a:t>
            </a:r>
          </a:p>
        </p:txBody>
      </p:sp>
      <p:sp>
        <p:nvSpPr>
          <p:cNvPr id="3" name="Text Placeholder 2"/>
          <p:cNvSpPr>
            <a:spLocks noGrp="1"/>
          </p:cNvSpPr>
          <p:nvPr>
            <p:ph type="body" idx="1"/>
          </p:nvPr>
        </p:nvSpPr>
        <p:spPr>
          <a:xfrm>
            <a:off x="8228597" y="1420879"/>
            <a:ext cx="3698246" cy="4351338"/>
          </a:xfrm>
        </p:spPr>
        <p:txBody>
          <a:bodyPr/>
          <a:lstStyle/>
          <a:p>
            <a:r>
              <a:rPr lang="en-US" sz="2800" dirty="0"/>
              <a:t>In 2009, liquor tax collections and alcohol consumption started to converge. </a:t>
            </a:r>
          </a:p>
          <a:p>
            <a:r>
              <a:rPr lang="en-US" sz="2800" dirty="0"/>
              <a:t>Suggests Kansans are now purchasing higher value products.</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281"/>
            <a:ext cx="8057102" cy="5490238"/>
          </a:xfrm>
          <a:prstGeom prst="rect">
            <a:avLst/>
          </a:prstGeom>
        </p:spPr>
      </p:pic>
    </p:spTree>
    <p:extLst>
      <p:ext uri="{BB962C8B-B14F-4D97-AF65-F5344CB8AC3E}">
        <p14:creationId xmlns:p14="http://schemas.microsoft.com/office/powerpoint/2010/main" val="1152780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Liquor Tax Legislation</a:t>
            </a:r>
          </a:p>
        </p:txBody>
      </p:sp>
      <p:sp>
        <p:nvSpPr>
          <p:cNvPr id="3" name="Text Placeholder 2"/>
          <p:cNvSpPr>
            <a:spLocks noGrp="1"/>
          </p:cNvSpPr>
          <p:nvPr>
            <p:ph type="body" idx="1"/>
          </p:nvPr>
        </p:nvSpPr>
        <p:spPr>
          <a:xfrm>
            <a:off x="8430071" y="1434837"/>
            <a:ext cx="3543872" cy="4351338"/>
          </a:xfrm>
        </p:spPr>
        <p:txBody>
          <a:bodyPr/>
          <a:lstStyle/>
          <a:p>
            <a:r>
              <a:rPr lang="en-US" sz="2800" dirty="0"/>
              <a:t>Kansas liquor taxes have not changed since 1987.</a:t>
            </a:r>
          </a:p>
          <a:p>
            <a:r>
              <a:rPr lang="en-US" sz="2800" dirty="0"/>
              <a:t>Retail sales tax on alcohol sales paid only on beer in grocery and convenience stores.</a:t>
            </a:r>
          </a:p>
        </p:txBody>
      </p:sp>
      <p:pic>
        <p:nvPicPr>
          <p:cNvPr id="5" name="Picture 4" descr="Screen Shot 2020-11-18 at 11.2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038"/>
            <a:ext cx="8083812" cy="5499290"/>
          </a:xfrm>
          <a:prstGeom prst="rect">
            <a:avLst/>
          </a:prstGeom>
        </p:spPr>
      </p:pic>
    </p:spTree>
    <p:extLst>
      <p:ext uri="{BB962C8B-B14F-4D97-AF65-F5344CB8AC3E}">
        <p14:creationId xmlns:p14="http://schemas.microsoft.com/office/powerpoint/2010/main" val="2578058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24205" cy="673261"/>
          </a:xfrm>
        </p:spPr>
        <p:txBody>
          <a:bodyPr/>
          <a:lstStyle/>
          <a:p>
            <a:r>
              <a:rPr lang="en-US" dirty="0"/>
              <a:t>Per Capita Motor Fuel Tax Collections and Tax Rate</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7745382" y="1186324"/>
            <a:ext cx="4446617" cy="4990639"/>
          </a:xfrm>
        </p:spPr>
        <p:txBody>
          <a:bodyPr/>
          <a:lstStyle/>
          <a:p>
            <a:r>
              <a:rPr lang="en-US" sz="2800" dirty="0"/>
              <a:t>Per capita collections are falling.</a:t>
            </a:r>
          </a:p>
          <a:p>
            <a:r>
              <a:rPr lang="en-US" sz="2800" dirty="0"/>
              <a:t>Likely due to more fuel efficient vehicles. </a:t>
            </a:r>
          </a:p>
          <a:p>
            <a:r>
              <a:rPr lang="en-US" sz="2800" dirty="0" err="1"/>
              <a:t>Gallonage</a:t>
            </a:r>
            <a:r>
              <a:rPr lang="en-US" sz="2800" dirty="0"/>
              <a:t> tax rate does not incorporate gas price changes.</a:t>
            </a:r>
            <a:r>
              <a:rPr lang="en-US" dirty="0"/>
              <a:t>  </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281"/>
            <a:ext cx="7698908" cy="5246159"/>
          </a:xfrm>
          <a:prstGeom prst="rect">
            <a:avLst/>
          </a:prstGeom>
        </p:spPr>
      </p:pic>
    </p:spTree>
    <p:extLst>
      <p:ext uri="{BB962C8B-B14F-4D97-AF65-F5344CB8AC3E}">
        <p14:creationId xmlns:p14="http://schemas.microsoft.com/office/powerpoint/2010/main" val="2185636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Colorado Marijuana Tax Revenue</a:t>
            </a:r>
          </a:p>
        </p:txBody>
      </p:sp>
      <p:sp>
        <p:nvSpPr>
          <p:cNvPr id="4" name="Text Placeholder 3"/>
          <p:cNvSpPr>
            <a:spLocks noGrp="1"/>
          </p:cNvSpPr>
          <p:nvPr>
            <p:ph type="body" idx="2"/>
          </p:nvPr>
        </p:nvSpPr>
        <p:spPr>
          <a:xfrm>
            <a:off x="7340668" y="1353805"/>
            <a:ext cx="4851332" cy="4823158"/>
          </a:xfrm>
        </p:spPr>
        <p:txBody>
          <a:bodyPr/>
          <a:lstStyle/>
          <a:p>
            <a:r>
              <a:rPr lang="en-US" sz="2800" dirty="0"/>
              <a:t>Includes a 15% (up from 10% in 2017) at the retail level, and various license taxes and fees.</a:t>
            </a:r>
          </a:p>
          <a:p>
            <a:r>
              <a:rPr lang="en-US" sz="2800" dirty="0"/>
              <a:t>2020 data are current through October.</a:t>
            </a:r>
          </a:p>
          <a:p>
            <a:r>
              <a:rPr lang="en-US" sz="2800" dirty="0"/>
              <a:t>10% of retail sales is distributed to local governments.</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8994"/>
            <a:ext cx="7343310" cy="5003848"/>
          </a:xfrm>
          <a:prstGeom prst="rect">
            <a:avLst/>
          </a:prstGeom>
        </p:spPr>
      </p:pic>
    </p:spTree>
    <p:extLst>
      <p:ext uri="{BB962C8B-B14F-4D97-AF65-F5344CB8AC3E}">
        <p14:creationId xmlns:p14="http://schemas.microsoft.com/office/powerpoint/2010/main" val="3503179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Kansas has not Legalized Marijuana</a:t>
            </a:r>
          </a:p>
        </p:txBody>
      </p:sp>
      <p:sp>
        <p:nvSpPr>
          <p:cNvPr id="4" name="Text Placeholder 3"/>
          <p:cNvSpPr>
            <a:spLocks noGrp="1"/>
          </p:cNvSpPr>
          <p:nvPr>
            <p:ph type="body" idx="2"/>
          </p:nvPr>
        </p:nvSpPr>
        <p:spPr>
          <a:xfrm>
            <a:off x="7340668" y="1353805"/>
            <a:ext cx="4851332" cy="4823158"/>
          </a:xfrm>
        </p:spPr>
        <p:txBody>
          <a:bodyPr/>
          <a:lstStyle/>
          <a:p>
            <a:r>
              <a:rPr lang="en-US" sz="2800" dirty="0"/>
              <a:t>This month three states approved recreational marijuana</a:t>
            </a:r>
          </a:p>
          <a:p>
            <a:r>
              <a:rPr lang="en-US" sz="2800" dirty="0"/>
              <a:t>One state approved medical marijuana</a:t>
            </a:r>
          </a:p>
          <a:p>
            <a:r>
              <a:rPr lang="en-US" sz="2800" dirty="0"/>
              <a:t>Kansas is one of three states that has not legalized marijuana.</a:t>
            </a:r>
          </a:p>
        </p:txBody>
      </p:sp>
      <p:pic>
        <p:nvPicPr>
          <p:cNvPr id="7" name="Picture 6">
            <a:extLst>
              <a:ext uri="{FF2B5EF4-FFF2-40B4-BE49-F238E27FC236}">
                <a16:creationId xmlns:a16="http://schemas.microsoft.com/office/drawing/2014/main" id="{5081ACA9-013E-7A44-BF70-D99B612818F7}"/>
              </a:ext>
            </a:extLst>
          </p:cNvPr>
          <p:cNvPicPr>
            <a:picLocks noChangeAspect="1"/>
          </p:cNvPicPr>
          <p:nvPr/>
        </p:nvPicPr>
        <p:blipFill>
          <a:blip r:embed="rId2"/>
          <a:stretch>
            <a:fillRect/>
          </a:stretch>
        </p:blipFill>
        <p:spPr>
          <a:xfrm>
            <a:off x="0" y="1195579"/>
            <a:ext cx="7069873" cy="5461699"/>
          </a:xfrm>
          <a:prstGeom prst="rect">
            <a:avLst/>
          </a:prstGeom>
        </p:spPr>
      </p:pic>
    </p:spTree>
    <p:extLst>
      <p:ext uri="{BB962C8B-B14F-4D97-AF65-F5344CB8AC3E}">
        <p14:creationId xmlns:p14="http://schemas.microsoft.com/office/powerpoint/2010/main" val="140076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239971" y="414895"/>
            <a:ext cx="11350894"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a:t>Case Rates by County</a:t>
            </a:r>
            <a:endParaRPr/>
          </a:p>
        </p:txBody>
      </p:sp>
      <p:sp>
        <p:nvSpPr>
          <p:cNvPr id="229" name="Google Shape;229;p37"/>
          <p:cNvSpPr txBox="1">
            <a:spLocks noGrp="1"/>
          </p:cNvSpPr>
          <p:nvPr>
            <p:ph type="body" idx="2"/>
          </p:nvPr>
        </p:nvSpPr>
        <p:spPr>
          <a:xfrm>
            <a:off x="7123288" y="1248033"/>
            <a:ext cx="446757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Darker colors indicate that these counties have higher case rates:</a:t>
            </a:r>
            <a:endParaRPr dirty="0"/>
          </a:p>
          <a:p>
            <a:pPr marL="685800" lvl="1" indent="-228600" algn="l" rtl="0">
              <a:lnSpc>
                <a:spcPct val="90000"/>
              </a:lnSpc>
              <a:spcBef>
                <a:spcPts val="500"/>
              </a:spcBef>
              <a:spcAft>
                <a:spcPts val="0"/>
              </a:spcAft>
              <a:buClr>
                <a:srgbClr val="2F5496"/>
              </a:buClr>
              <a:buSzPts val="2000"/>
              <a:buChar char="•"/>
            </a:pPr>
            <a:r>
              <a:rPr lang="en-US" sz="2000" dirty="0">
                <a:latin typeface="Arial"/>
                <a:ea typeface="Arial"/>
                <a:cs typeface="Arial"/>
                <a:sym typeface="Arial"/>
              </a:rPr>
              <a:t>Ford, Seward, and Finney Counties have case rates that are &gt; </a:t>
            </a:r>
            <a:r>
              <a:rPr lang="en-US" sz="2000" dirty="0"/>
              <a:t>106</a:t>
            </a:r>
            <a:r>
              <a:rPr lang="en-US" sz="2000" dirty="0">
                <a:latin typeface="Arial"/>
                <a:ea typeface="Arial"/>
                <a:cs typeface="Arial"/>
                <a:sym typeface="Arial"/>
              </a:rPr>
              <a:t> per 1,000</a:t>
            </a:r>
            <a:endParaRPr dirty="0"/>
          </a:p>
          <a:p>
            <a:pPr marL="685800" lvl="1" indent="-228600">
              <a:buSzPts val="2000"/>
            </a:pPr>
            <a:r>
              <a:rPr lang="en-US" sz="2000" dirty="0"/>
              <a:t>Douglas, Sedgwick &amp; Johnson Counties 30-37 per 1,000</a:t>
            </a:r>
            <a:endParaRPr dirty="0"/>
          </a:p>
          <a:p>
            <a:pPr marL="685800" lvl="1" indent="-228600">
              <a:buSzPts val="2000"/>
            </a:pPr>
            <a:r>
              <a:rPr lang="en-US" sz="2000" dirty="0">
                <a:latin typeface="Arial"/>
                <a:ea typeface="Arial"/>
                <a:cs typeface="Arial"/>
                <a:sym typeface="Arial"/>
              </a:rPr>
              <a:t>Leavenworth &amp; Wyandotte Counties have case rates </a:t>
            </a:r>
            <a:r>
              <a:rPr lang="en-US" sz="2000" dirty="0"/>
              <a:t>38-59 </a:t>
            </a:r>
            <a:r>
              <a:rPr lang="en-US" sz="2000" dirty="0">
                <a:latin typeface="Arial"/>
                <a:ea typeface="Arial"/>
                <a:cs typeface="Arial"/>
                <a:sym typeface="Arial"/>
              </a:rPr>
              <a:t>per 1,000</a:t>
            </a:r>
            <a:endParaRPr dirty="0"/>
          </a:p>
          <a:p>
            <a:pPr marL="228600" lvl="0" indent="-57150" algn="l" rtl="0">
              <a:lnSpc>
                <a:spcPct val="90000"/>
              </a:lnSpc>
              <a:spcBef>
                <a:spcPts val="1000"/>
              </a:spcBef>
              <a:spcAft>
                <a:spcPts val="0"/>
              </a:spcAft>
              <a:buClr>
                <a:schemeClr val="dk1"/>
              </a:buClr>
              <a:buSzPts val="2700"/>
              <a:buNone/>
            </a:pPr>
            <a:endParaRPr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230" name="Google Shape;230;p37"/>
          <p:cNvSpPr txBox="1"/>
          <p:nvPr/>
        </p:nvSpPr>
        <p:spPr>
          <a:xfrm>
            <a:off x="239970" y="6344438"/>
            <a:ext cx="446061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New York Times &amp; US Census Bureau</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Screen Shot 2020-11-17 at 2.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2539"/>
            <a:ext cx="6802122" cy="5135167"/>
          </a:xfrm>
          <a:prstGeom prst="rect">
            <a:avLst/>
          </a:prstGeom>
        </p:spPr>
      </p:pic>
    </p:spTree>
    <p:extLst>
      <p:ext uri="{BB962C8B-B14F-4D97-AF65-F5344CB8AC3E}">
        <p14:creationId xmlns:p14="http://schemas.microsoft.com/office/powerpoint/2010/main" val="479052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and Local General vs. Selective Sales Tax Revenue</a:t>
            </a:r>
          </a:p>
        </p:txBody>
      </p:sp>
      <p:sp>
        <p:nvSpPr>
          <p:cNvPr id="3" name="Text Placeholder 2"/>
          <p:cNvSpPr>
            <a:spLocks noGrp="1"/>
          </p:cNvSpPr>
          <p:nvPr>
            <p:ph type="body" idx="1"/>
          </p:nvPr>
        </p:nvSpPr>
        <p:spPr>
          <a:xfrm>
            <a:off x="8261741" y="1256109"/>
            <a:ext cx="3930259" cy="4829036"/>
          </a:xfrm>
        </p:spPr>
        <p:txBody>
          <a:bodyPr/>
          <a:lstStyle/>
          <a:p>
            <a:r>
              <a:rPr lang="en-US" sz="2800" dirty="0"/>
              <a:t>Kansas selective sales tax revenue is around a third of general sales tax revenue.</a:t>
            </a:r>
          </a:p>
          <a:p>
            <a:r>
              <a:rPr lang="en-US" sz="2800" dirty="0"/>
              <a:t>Similar proportion to all comparison states except Iowa, where selective sales tax revenue is around half. </a:t>
            </a:r>
          </a:p>
          <a:p>
            <a:endParaRPr lang="en-US" sz="2800" dirty="0"/>
          </a:p>
          <a:p>
            <a:endParaRPr lang="en-US" sz="2800" dirty="0"/>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020"/>
            <a:ext cx="7946362" cy="5282000"/>
          </a:xfrm>
          <a:prstGeom prst="rect">
            <a:avLst/>
          </a:prstGeom>
        </p:spPr>
      </p:pic>
      <p:sp>
        <p:nvSpPr>
          <p:cNvPr id="6" name="TextBox 5"/>
          <p:cNvSpPr txBox="1"/>
          <p:nvPr/>
        </p:nvSpPr>
        <p:spPr>
          <a:xfrm>
            <a:off x="0" y="6452525"/>
            <a:ext cx="7686720" cy="307777"/>
          </a:xfrm>
          <a:prstGeom prst="rect">
            <a:avLst/>
          </a:prstGeom>
          <a:noFill/>
        </p:spPr>
        <p:txBody>
          <a:bodyPr wrap="none" rtlCol="0">
            <a:spAutoFit/>
          </a:bodyPr>
          <a:lstStyle/>
          <a:p>
            <a:pPr marL="285750" indent="-285750">
              <a:buFont typeface="Arial"/>
              <a:buChar char="•"/>
            </a:pPr>
            <a:r>
              <a:rPr lang="en-US" dirty="0"/>
              <a:t>2018 data from the Census Bureau Annual Surveys of state and local government finances</a:t>
            </a:r>
          </a:p>
        </p:txBody>
      </p:sp>
    </p:spTree>
    <p:extLst>
      <p:ext uri="{BB962C8B-B14F-4D97-AF65-F5344CB8AC3E}">
        <p14:creationId xmlns:p14="http://schemas.microsoft.com/office/powerpoint/2010/main" val="4148356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vs. Local Selective Sales Tax Revenue</a:t>
            </a:r>
          </a:p>
        </p:txBody>
      </p:sp>
      <p:sp>
        <p:nvSpPr>
          <p:cNvPr id="3" name="Text Placeholder 2"/>
          <p:cNvSpPr>
            <a:spLocks noGrp="1"/>
          </p:cNvSpPr>
          <p:nvPr>
            <p:ph type="body" idx="1"/>
          </p:nvPr>
        </p:nvSpPr>
        <p:spPr>
          <a:xfrm>
            <a:off x="7984751" y="1197262"/>
            <a:ext cx="4207249" cy="4351338"/>
          </a:xfrm>
        </p:spPr>
        <p:txBody>
          <a:bodyPr/>
          <a:lstStyle/>
          <a:p>
            <a:r>
              <a:rPr lang="en-US" sz="2800" dirty="0"/>
              <a:t>The vast majority of selective sales tax revenue is collected at the state level in Kansas and our comparison states.</a:t>
            </a:r>
          </a:p>
          <a:p>
            <a:pPr lvl="1"/>
            <a:r>
              <a:rPr lang="en-US" sz="2400" dirty="0"/>
              <a:t>81% in Kansas</a:t>
            </a:r>
          </a:p>
          <a:p>
            <a:pPr lvl="1"/>
            <a:r>
              <a:rPr lang="en-US" sz="2400" dirty="0"/>
              <a:t>82% in the entire US</a:t>
            </a:r>
          </a:p>
          <a:p>
            <a:pPr lvl="1"/>
            <a:r>
              <a:rPr lang="en-US" sz="2400" dirty="0"/>
              <a:t>89% in Oklahoma</a:t>
            </a:r>
          </a:p>
          <a:p>
            <a:pPr lvl="1"/>
            <a:r>
              <a:rPr lang="en-US" sz="2400" dirty="0"/>
              <a:t>74% in Missouri</a:t>
            </a:r>
          </a:p>
          <a:p>
            <a:endParaRPr lang="en-US" sz="2800" dirty="0"/>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5662"/>
            <a:ext cx="7953178" cy="5411926"/>
          </a:xfrm>
          <a:prstGeom prst="rect">
            <a:avLst/>
          </a:prstGeom>
        </p:spPr>
      </p:pic>
    </p:spTree>
    <p:extLst>
      <p:ext uri="{BB962C8B-B14F-4D97-AF65-F5344CB8AC3E}">
        <p14:creationId xmlns:p14="http://schemas.microsoft.com/office/powerpoint/2010/main" val="1942259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Shares of State and Local Selective Sales Tax Revenue</a:t>
            </a:r>
          </a:p>
        </p:txBody>
      </p:sp>
      <p:sp>
        <p:nvSpPr>
          <p:cNvPr id="3" name="Text Placeholder 2"/>
          <p:cNvSpPr>
            <a:spLocks noGrp="1"/>
          </p:cNvSpPr>
          <p:nvPr>
            <p:ph type="body" idx="1"/>
          </p:nvPr>
        </p:nvSpPr>
        <p:spPr>
          <a:xfrm>
            <a:off x="8080318" y="1197570"/>
            <a:ext cx="4111682" cy="4688615"/>
          </a:xfrm>
        </p:spPr>
        <p:txBody>
          <a:bodyPr/>
          <a:lstStyle/>
          <a:p>
            <a:r>
              <a:rPr lang="en-US" sz="2800" dirty="0"/>
              <a:t>25% Motor fuel</a:t>
            </a:r>
          </a:p>
          <a:p>
            <a:r>
              <a:rPr lang="en-US" sz="2800" dirty="0"/>
              <a:t>4% Alcohol</a:t>
            </a:r>
          </a:p>
          <a:p>
            <a:r>
              <a:rPr lang="en-US" sz="2800" dirty="0"/>
              <a:t>10% Tobacco</a:t>
            </a:r>
          </a:p>
          <a:p>
            <a:r>
              <a:rPr lang="en-US" sz="2800" dirty="0"/>
              <a:t>14% Public utilities</a:t>
            </a:r>
          </a:p>
          <a:p>
            <a:r>
              <a:rPr lang="en-US" sz="2800" dirty="0"/>
              <a:t>48% Other</a:t>
            </a:r>
          </a:p>
          <a:p>
            <a:pPr lvl="1"/>
            <a:r>
              <a:rPr lang="en-US" sz="2400" dirty="0"/>
              <a:t>Includes other fuels, lodging, marijuana,  gambling and others.</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6325"/>
            <a:ext cx="7937034" cy="5400940"/>
          </a:xfrm>
          <a:prstGeom prst="rect">
            <a:avLst/>
          </a:prstGeom>
        </p:spPr>
      </p:pic>
    </p:spTree>
    <p:extLst>
      <p:ext uri="{BB962C8B-B14F-4D97-AF65-F5344CB8AC3E}">
        <p14:creationId xmlns:p14="http://schemas.microsoft.com/office/powerpoint/2010/main" val="4180615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Shares of State and Local Selective Sales Tax Revenue</a:t>
            </a:r>
          </a:p>
        </p:txBody>
      </p:sp>
      <p:sp>
        <p:nvSpPr>
          <p:cNvPr id="3" name="Text Placeholder 2"/>
          <p:cNvSpPr>
            <a:spLocks noGrp="1"/>
          </p:cNvSpPr>
          <p:nvPr>
            <p:ph type="body" idx="1"/>
          </p:nvPr>
        </p:nvSpPr>
        <p:spPr>
          <a:xfrm>
            <a:off x="8094274" y="1228195"/>
            <a:ext cx="4097726" cy="4851071"/>
          </a:xfrm>
        </p:spPr>
        <p:txBody>
          <a:bodyPr/>
          <a:lstStyle/>
          <a:p>
            <a:r>
              <a:rPr lang="en-US" sz="2800" dirty="0"/>
              <a:t>31% Motor fuel</a:t>
            </a:r>
          </a:p>
          <a:p>
            <a:r>
              <a:rPr lang="en-US" sz="2800" dirty="0"/>
              <a:t>10% Alcohol</a:t>
            </a:r>
          </a:p>
          <a:p>
            <a:r>
              <a:rPr lang="en-US" sz="2800" dirty="0"/>
              <a:t>9% Tobacco</a:t>
            </a:r>
          </a:p>
          <a:p>
            <a:r>
              <a:rPr lang="en-US" sz="2800" dirty="0"/>
              <a:t>16% Public utilities</a:t>
            </a:r>
          </a:p>
          <a:p>
            <a:r>
              <a:rPr lang="en-US" sz="2800" dirty="0"/>
              <a:t>34% Other</a:t>
            </a:r>
          </a:p>
        </p:txBody>
      </p:sp>
      <p:pic>
        <p:nvPicPr>
          <p:cNvPr id="5" name="Picture 4"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6323"/>
            <a:ext cx="7949484" cy="5409412"/>
          </a:xfrm>
          <a:prstGeom prst="rect">
            <a:avLst/>
          </a:prstGeom>
        </p:spPr>
      </p:pic>
    </p:spTree>
    <p:extLst>
      <p:ext uri="{BB962C8B-B14F-4D97-AF65-F5344CB8AC3E}">
        <p14:creationId xmlns:p14="http://schemas.microsoft.com/office/powerpoint/2010/main" val="3077324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34995" cy="673261"/>
          </a:xfrm>
        </p:spPr>
        <p:txBody>
          <a:bodyPr/>
          <a:lstStyle/>
          <a:p>
            <a:r>
              <a:rPr lang="en-US" dirty="0"/>
              <a:t>Comparison State Shares of State and Local Selective Sales Tax Revenue (excluding CO)</a:t>
            </a:r>
          </a:p>
        </p:txBody>
      </p:sp>
      <p:sp>
        <p:nvSpPr>
          <p:cNvPr id="3" name="Text Placeholder 2"/>
          <p:cNvSpPr>
            <a:spLocks noGrp="1"/>
          </p:cNvSpPr>
          <p:nvPr>
            <p:ph type="body" idx="1"/>
          </p:nvPr>
        </p:nvSpPr>
        <p:spPr>
          <a:xfrm>
            <a:off x="7870984" y="1337138"/>
            <a:ext cx="4181459" cy="4351338"/>
          </a:xfrm>
        </p:spPr>
        <p:txBody>
          <a:bodyPr/>
          <a:lstStyle/>
          <a:p>
            <a:r>
              <a:rPr lang="en-US" dirty="0"/>
              <a:t>35% Motor Fuel</a:t>
            </a:r>
          </a:p>
          <a:p>
            <a:r>
              <a:rPr lang="en-US" dirty="0"/>
              <a:t>3% Alcohol</a:t>
            </a:r>
          </a:p>
          <a:p>
            <a:r>
              <a:rPr lang="en-US" dirty="0"/>
              <a:t>11% Tobacco</a:t>
            </a:r>
          </a:p>
          <a:p>
            <a:r>
              <a:rPr lang="en-US" dirty="0"/>
              <a:t>14% Public utilities</a:t>
            </a:r>
          </a:p>
          <a:p>
            <a:r>
              <a:rPr lang="en-US" dirty="0"/>
              <a:t>36% Other</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9022"/>
            <a:ext cx="7879705" cy="5361929"/>
          </a:xfrm>
          <a:prstGeom prst="rect">
            <a:avLst/>
          </a:prstGeom>
        </p:spPr>
      </p:pic>
    </p:spTree>
    <p:extLst>
      <p:ext uri="{BB962C8B-B14F-4D97-AF65-F5344CB8AC3E}">
        <p14:creationId xmlns:p14="http://schemas.microsoft.com/office/powerpoint/2010/main" val="3047202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Shares of State and Local Selective Sales Tax Revenue</a:t>
            </a:r>
          </a:p>
        </p:txBody>
      </p:sp>
      <p:sp>
        <p:nvSpPr>
          <p:cNvPr id="3" name="Text Placeholder 2"/>
          <p:cNvSpPr>
            <a:spLocks noGrp="1"/>
          </p:cNvSpPr>
          <p:nvPr>
            <p:ph type="body" idx="1"/>
          </p:nvPr>
        </p:nvSpPr>
        <p:spPr>
          <a:xfrm>
            <a:off x="7870984" y="1284021"/>
            <a:ext cx="4321016" cy="4892942"/>
          </a:xfrm>
        </p:spPr>
        <p:txBody>
          <a:bodyPr/>
          <a:lstStyle/>
          <a:p>
            <a:r>
              <a:rPr lang="en-US" sz="2800" dirty="0"/>
              <a:t>23% Motor fuel</a:t>
            </a:r>
          </a:p>
          <a:p>
            <a:r>
              <a:rPr lang="en-US" sz="2800" dirty="0"/>
              <a:t>2% Alcohol</a:t>
            </a:r>
          </a:p>
          <a:p>
            <a:r>
              <a:rPr lang="en-US" sz="2800" dirty="0"/>
              <a:t>7% Tobacco</a:t>
            </a:r>
          </a:p>
          <a:p>
            <a:r>
              <a:rPr lang="en-US" sz="2800" dirty="0"/>
              <a:t>5% Public utilities</a:t>
            </a:r>
          </a:p>
          <a:p>
            <a:r>
              <a:rPr lang="en-US" sz="2800" dirty="0"/>
              <a:t>64% Other</a:t>
            </a:r>
          </a:p>
          <a:p>
            <a:r>
              <a:rPr lang="en-US" sz="2800" dirty="0"/>
              <a:t>Marijuana Tax included in Other Selective Sales.</a:t>
            </a:r>
          </a:p>
        </p:txBody>
      </p:sp>
      <p:pic>
        <p:nvPicPr>
          <p:cNvPr id="7" name="Picture 6"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367"/>
            <a:ext cx="7711420" cy="5247416"/>
          </a:xfrm>
          <a:prstGeom prst="rect">
            <a:avLst/>
          </a:prstGeom>
        </p:spPr>
      </p:pic>
    </p:spTree>
    <p:extLst>
      <p:ext uri="{BB962C8B-B14F-4D97-AF65-F5344CB8AC3E}">
        <p14:creationId xmlns:p14="http://schemas.microsoft.com/office/powerpoint/2010/main" val="3645290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Sales Tax as a Percentage of Total Tax Revenue</a:t>
            </a:r>
          </a:p>
        </p:txBody>
      </p:sp>
      <p:sp>
        <p:nvSpPr>
          <p:cNvPr id="3" name="Text Placeholder 2"/>
          <p:cNvSpPr>
            <a:spLocks noGrp="1"/>
          </p:cNvSpPr>
          <p:nvPr>
            <p:ph type="body" idx="1"/>
          </p:nvPr>
        </p:nvSpPr>
        <p:spPr>
          <a:xfrm>
            <a:off x="7452315" y="1225484"/>
            <a:ext cx="4739686" cy="4351338"/>
          </a:xfrm>
        </p:spPr>
        <p:txBody>
          <a:bodyPr/>
          <a:lstStyle/>
          <a:p>
            <a:r>
              <a:rPr lang="en-US" sz="2800" dirty="0"/>
              <a:t>Kansas gets a smaller portion of our total tax revenue from selective sales taxes than the US average and all our comparison states except Nebraska.</a:t>
            </a:r>
          </a:p>
        </p:txBody>
      </p:sp>
      <p:pic>
        <p:nvPicPr>
          <p:cNvPr id="7" name="Picture 6"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368"/>
            <a:ext cx="7321724" cy="4982238"/>
          </a:xfrm>
          <a:prstGeom prst="rect">
            <a:avLst/>
          </a:prstGeom>
        </p:spPr>
      </p:pic>
    </p:spTree>
    <p:extLst>
      <p:ext uri="{BB962C8B-B14F-4D97-AF65-F5344CB8AC3E}">
        <p14:creationId xmlns:p14="http://schemas.microsoft.com/office/powerpoint/2010/main" val="939414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Sales Tax Revenue as a Percentage of Personal Income</a:t>
            </a:r>
          </a:p>
        </p:txBody>
      </p:sp>
      <p:sp>
        <p:nvSpPr>
          <p:cNvPr id="3" name="Text Placeholder 2"/>
          <p:cNvSpPr>
            <a:spLocks noGrp="1"/>
          </p:cNvSpPr>
          <p:nvPr>
            <p:ph type="body" idx="1"/>
          </p:nvPr>
        </p:nvSpPr>
        <p:spPr>
          <a:xfrm>
            <a:off x="7661649" y="1169658"/>
            <a:ext cx="4530351" cy="4351338"/>
          </a:xfrm>
        </p:spPr>
        <p:txBody>
          <a:bodyPr/>
          <a:lstStyle/>
          <a:p>
            <a:r>
              <a:rPr lang="en-US" sz="2800" dirty="0"/>
              <a:t>Kansas selective sales tax revenue is lower as a percentage of income than Iowa and the US average.</a:t>
            </a:r>
          </a:p>
          <a:p>
            <a:r>
              <a:rPr lang="en-US" sz="2800" dirty="0"/>
              <a:t>Higher than Colorado, Missouri, Nebraska, and Oklahoma.</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366"/>
            <a:ext cx="7603596" cy="5177633"/>
          </a:xfrm>
          <a:prstGeom prst="rect">
            <a:avLst/>
          </a:prstGeom>
        </p:spPr>
      </p:pic>
    </p:spTree>
    <p:extLst>
      <p:ext uri="{BB962C8B-B14F-4D97-AF65-F5344CB8AC3E}">
        <p14:creationId xmlns:p14="http://schemas.microsoft.com/office/powerpoint/2010/main" val="2794444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 Capita Selective Sales Tax Revenue</a:t>
            </a:r>
          </a:p>
        </p:txBody>
      </p:sp>
      <p:sp>
        <p:nvSpPr>
          <p:cNvPr id="3" name="Text Placeholder 2"/>
          <p:cNvSpPr>
            <a:spLocks noGrp="1"/>
          </p:cNvSpPr>
          <p:nvPr>
            <p:ph type="body" idx="1"/>
          </p:nvPr>
        </p:nvSpPr>
        <p:spPr>
          <a:xfrm>
            <a:off x="7912851" y="1186325"/>
            <a:ext cx="4279150" cy="4521988"/>
          </a:xfrm>
        </p:spPr>
        <p:txBody>
          <a:bodyPr/>
          <a:lstStyle/>
          <a:p>
            <a:r>
              <a:rPr lang="en-US" sz="2800" dirty="0"/>
              <a:t>Kansas per capita selective sales tax is lower than Colorado, Iowa and the US average.</a:t>
            </a:r>
          </a:p>
          <a:p>
            <a:r>
              <a:rPr lang="en-US" sz="2800" dirty="0"/>
              <a:t>Higher than Missouri, Nebraska, and Oklahoma.</a:t>
            </a:r>
          </a:p>
        </p:txBody>
      </p:sp>
      <p:pic>
        <p:nvPicPr>
          <p:cNvPr id="6" name="Picture 5" descr="Untitl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8991"/>
            <a:ext cx="7921573" cy="5394159"/>
          </a:xfrm>
          <a:prstGeom prst="rect">
            <a:avLst/>
          </a:prstGeom>
        </p:spPr>
      </p:pic>
    </p:spTree>
    <p:extLst>
      <p:ext uri="{BB962C8B-B14F-4D97-AF65-F5344CB8AC3E}">
        <p14:creationId xmlns:p14="http://schemas.microsoft.com/office/powerpoint/2010/main" val="10871713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Conclusions:  COVID &amp; Economy</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p:txBody>
          <a:bodyPr/>
          <a:lstStyle/>
          <a:p>
            <a:r>
              <a:rPr lang="en-US" dirty="0"/>
              <a:t>COVID is out of control in the state</a:t>
            </a:r>
          </a:p>
          <a:p>
            <a:pPr lvl="1"/>
            <a:r>
              <a:rPr lang="en-US" dirty="0"/>
              <a:t>It will take about a month before the mask mandate will be successful in bending the curve.</a:t>
            </a:r>
          </a:p>
          <a:p>
            <a:pPr lvl="1"/>
            <a:r>
              <a:rPr lang="en-US" dirty="0"/>
              <a:t>It may take even longer because of the holidays</a:t>
            </a:r>
          </a:p>
          <a:p>
            <a:r>
              <a:rPr lang="en-US" dirty="0"/>
              <a:t>Kansas Economy</a:t>
            </a:r>
          </a:p>
          <a:p>
            <a:pPr lvl="1"/>
            <a:r>
              <a:rPr lang="en-US" dirty="0"/>
              <a:t>Employment has not fully recovered</a:t>
            </a:r>
          </a:p>
          <a:p>
            <a:pPr lvl="1"/>
            <a:r>
              <a:rPr lang="en-US" dirty="0"/>
              <a:t>Initial claims are increasing</a:t>
            </a:r>
          </a:p>
          <a:p>
            <a:pPr lvl="1"/>
            <a:r>
              <a:rPr lang="en-US" dirty="0"/>
              <a:t>More small businesses are closing</a:t>
            </a:r>
          </a:p>
          <a:p>
            <a:pPr lvl="1"/>
            <a:r>
              <a:rPr lang="en-US" dirty="0"/>
              <a:t>The economy needs additional support from the federal government</a:t>
            </a:r>
          </a:p>
          <a:p>
            <a:endParaRPr lang="en-US" dirty="0"/>
          </a:p>
          <a:p>
            <a:endParaRPr lang="en-US" dirty="0"/>
          </a:p>
        </p:txBody>
      </p:sp>
    </p:spTree>
    <p:extLst>
      <p:ext uri="{BB962C8B-B14F-4D97-AF65-F5344CB8AC3E}">
        <p14:creationId xmlns:p14="http://schemas.microsoft.com/office/powerpoint/2010/main" val="203298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239971" y="414895"/>
            <a:ext cx="11350894"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Do Masks Work?</a:t>
            </a:r>
            <a:endParaRPr dirty="0"/>
          </a:p>
        </p:txBody>
      </p:sp>
      <p:sp>
        <p:nvSpPr>
          <p:cNvPr id="229" name="Google Shape;229;p37"/>
          <p:cNvSpPr txBox="1">
            <a:spLocks noGrp="1"/>
          </p:cNvSpPr>
          <p:nvPr>
            <p:ph type="body" idx="2"/>
          </p:nvPr>
        </p:nvSpPr>
        <p:spPr>
          <a:xfrm>
            <a:off x="7123288" y="1248033"/>
            <a:ext cx="446757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On July 3</a:t>
            </a:r>
            <a:r>
              <a:rPr lang="en-US" sz="2700" baseline="30000" dirty="0"/>
              <a:t>rd</a:t>
            </a:r>
            <a:r>
              <a:rPr lang="en-US" sz="2700" dirty="0"/>
              <a:t>, the Governor implemented a mask mandate for the state of Kansas.</a:t>
            </a:r>
          </a:p>
          <a:p>
            <a:pPr marL="228600" lvl="0" indent="-228600" algn="l" rtl="0">
              <a:lnSpc>
                <a:spcPct val="90000"/>
              </a:lnSpc>
              <a:spcBef>
                <a:spcPts val="0"/>
              </a:spcBef>
              <a:spcAft>
                <a:spcPts val="0"/>
              </a:spcAft>
              <a:buClr>
                <a:schemeClr val="dk1"/>
              </a:buClr>
              <a:buSzPts val="2700"/>
              <a:buChar char="•"/>
            </a:pPr>
            <a:r>
              <a:rPr lang="en-US" sz="2700" dirty="0"/>
              <a:t>Counties could opt-out of the mandate.</a:t>
            </a:r>
          </a:p>
          <a:p>
            <a:pPr marL="228600" lvl="0" indent="-228600" algn="l" rtl="0">
              <a:lnSpc>
                <a:spcPct val="90000"/>
              </a:lnSpc>
              <a:spcBef>
                <a:spcPts val="0"/>
              </a:spcBef>
              <a:spcAft>
                <a:spcPts val="0"/>
              </a:spcAft>
              <a:buClr>
                <a:schemeClr val="dk1"/>
              </a:buClr>
              <a:buSzPts val="2700"/>
              <a:buChar char="•"/>
            </a:pPr>
            <a:r>
              <a:rPr lang="en-US" sz="2700" dirty="0"/>
              <a:t>Some cities imposed a mandate but the surrounding county did not</a:t>
            </a:r>
          </a:p>
          <a:p>
            <a:pPr marL="685800" lvl="1" indent="-228600">
              <a:spcBef>
                <a:spcPts val="0"/>
              </a:spcBef>
              <a:buClr>
                <a:schemeClr val="dk1"/>
              </a:buClr>
              <a:buSzPts val="2700"/>
            </a:pPr>
            <a:r>
              <a:rPr lang="en-US" sz="2400" dirty="0"/>
              <a:t>Manhattan has a mandate but Riley County does not.</a:t>
            </a:r>
            <a:endParaRPr sz="2400" dirty="0"/>
          </a:p>
          <a:p>
            <a:pPr marL="228600" lvl="0" indent="-57150" algn="l" rtl="0">
              <a:lnSpc>
                <a:spcPct val="90000"/>
              </a:lnSpc>
              <a:spcBef>
                <a:spcPts val="1000"/>
              </a:spcBef>
              <a:spcAft>
                <a:spcPts val="0"/>
              </a:spcAft>
              <a:buClr>
                <a:schemeClr val="dk1"/>
              </a:buClr>
              <a:buSzPts val="2700"/>
              <a:buNone/>
            </a:pPr>
            <a:endParaRPr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230" name="Google Shape;230;p37"/>
          <p:cNvSpPr txBox="1"/>
          <p:nvPr/>
        </p:nvSpPr>
        <p:spPr>
          <a:xfrm>
            <a:off x="239970" y="6344438"/>
            <a:ext cx="446061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Source:  IPSR</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D666B0E-F7EC-FB47-B686-BF53DCCAF338}"/>
              </a:ext>
            </a:extLst>
          </p:cNvPr>
          <p:cNvPicPr>
            <a:picLocks noChangeAspect="1"/>
          </p:cNvPicPr>
          <p:nvPr/>
        </p:nvPicPr>
        <p:blipFill>
          <a:blip r:embed="rId3"/>
          <a:stretch>
            <a:fillRect/>
          </a:stretch>
        </p:blipFill>
        <p:spPr>
          <a:xfrm>
            <a:off x="0" y="1248033"/>
            <a:ext cx="6914421" cy="5096405"/>
          </a:xfrm>
          <a:prstGeom prst="rect">
            <a:avLst/>
          </a:prstGeom>
        </p:spPr>
      </p:pic>
    </p:spTree>
    <p:extLst>
      <p:ext uri="{BB962C8B-B14F-4D97-AF65-F5344CB8AC3E}">
        <p14:creationId xmlns:p14="http://schemas.microsoft.com/office/powerpoint/2010/main" val="27228280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EADD4A-FFE1-5444-AE97-B59976F86039}"/>
              </a:ext>
            </a:extLst>
          </p:cNvPr>
          <p:cNvSpPr>
            <a:spLocks noGrp="1"/>
          </p:cNvSpPr>
          <p:nvPr>
            <p:ph type="title"/>
          </p:nvPr>
        </p:nvSpPr>
        <p:spPr/>
        <p:txBody>
          <a:bodyPr/>
          <a:lstStyle/>
          <a:p>
            <a:r>
              <a:rPr lang="en-US" dirty="0"/>
              <a:t>Conclusions</a:t>
            </a:r>
          </a:p>
        </p:txBody>
      </p:sp>
      <p:sp>
        <p:nvSpPr>
          <p:cNvPr id="6" name="Text Placeholder 5">
            <a:extLst>
              <a:ext uri="{FF2B5EF4-FFF2-40B4-BE49-F238E27FC236}">
                <a16:creationId xmlns:a16="http://schemas.microsoft.com/office/drawing/2014/main" id="{6D779C2E-364F-A74F-974B-3CF14FEB06B9}"/>
              </a:ext>
            </a:extLst>
          </p:cNvPr>
          <p:cNvSpPr>
            <a:spLocks noGrp="1"/>
          </p:cNvSpPr>
          <p:nvPr>
            <p:ph type="body" idx="1"/>
          </p:nvPr>
        </p:nvSpPr>
        <p:spPr>
          <a:xfrm>
            <a:off x="895974" y="1222198"/>
            <a:ext cx="10515600" cy="4814890"/>
          </a:xfrm>
        </p:spPr>
        <p:txBody>
          <a:bodyPr/>
          <a:lstStyle/>
          <a:p>
            <a:r>
              <a:rPr lang="en-US" dirty="0"/>
              <a:t>Sales Taxes</a:t>
            </a:r>
          </a:p>
          <a:p>
            <a:pPr lvl="1"/>
            <a:r>
              <a:rPr lang="en-US" dirty="0"/>
              <a:t>Sales taxes are high in Kansas</a:t>
            </a:r>
          </a:p>
          <a:p>
            <a:pPr lvl="1"/>
            <a:r>
              <a:rPr lang="en-US" dirty="0"/>
              <a:t>Local sales taxes push rates up over 10% in some counties</a:t>
            </a:r>
          </a:p>
          <a:p>
            <a:pPr lvl="1"/>
            <a:r>
              <a:rPr lang="en-US" dirty="0"/>
              <a:t>Kansas is one of only three states that:</a:t>
            </a:r>
          </a:p>
          <a:p>
            <a:pPr lvl="2"/>
            <a:r>
              <a:rPr lang="en-US" dirty="0"/>
              <a:t>Has no marketplace facilitator law</a:t>
            </a:r>
          </a:p>
          <a:p>
            <a:pPr lvl="2"/>
            <a:r>
              <a:rPr lang="en-US" dirty="0"/>
              <a:t>Has no form of legalized marijuana</a:t>
            </a:r>
          </a:p>
          <a:p>
            <a:r>
              <a:rPr lang="en-US" dirty="0"/>
              <a:t>Business Sales Taxes</a:t>
            </a:r>
          </a:p>
          <a:p>
            <a:pPr lvl="1"/>
            <a:r>
              <a:rPr lang="en-US" dirty="0"/>
              <a:t>Many exemptions</a:t>
            </a:r>
          </a:p>
          <a:p>
            <a:r>
              <a:rPr lang="en-US" dirty="0"/>
              <a:t>Excise Taxes</a:t>
            </a:r>
          </a:p>
          <a:p>
            <a:pPr lvl="1"/>
            <a:r>
              <a:rPr lang="en-US" dirty="0"/>
              <a:t>Kansas has not changed taxes on</a:t>
            </a:r>
          </a:p>
          <a:p>
            <a:pPr marL="571500" lvl="1" indent="0">
              <a:buNone/>
            </a:pPr>
            <a:r>
              <a:rPr lang="en-US" dirty="0"/>
              <a:t>    alcohol in decades.</a:t>
            </a:r>
          </a:p>
          <a:p>
            <a:endParaRPr lang="en-US" dirty="0"/>
          </a:p>
          <a:p>
            <a:endParaRPr lang="en-US" dirty="0"/>
          </a:p>
        </p:txBody>
      </p:sp>
    </p:spTree>
    <p:extLst>
      <p:ext uri="{BB962C8B-B14F-4D97-AF65-F5344CB8AC3E}">
        <p14:creationId xmlns:p14="http://schemas.microsoft.com/office/powerpoint/2010/main" val="42239450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2"/>
          <p:cNvSpPr txBox="1">
            <a:spLocks noGrp="1"/>
          </p:cNvSpPr>
          <p:nvPr>
            <p:ph type="title"/>
          </p:nvPr>
        </p:nvSpPr>
        <p:spPr>
          <a:xfrm>
            <a:off x="765313" y="354784"/>
            <a:ext cx="10776923"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a:t>Thank You!</a:t>
            </a:r>
            <a:endParaRPr/>
          </a:p>
        </p:txBody>
      </p:sp>
      <p:pic>
        <p:nvPicPr>
          <p:cNvPr id="575" name="Google Shape;575;p82"/>
          <p:cNvPicPr preferRelativeResize="0">
            <a:picLocks noGrp="1"/>
          </p:cNvPicPr>
          <p:nvPr>
            <p:ph type="body" idx="1"/>
          </p:nvPr>
        </p:nvPicPr>
        <p:blipFill rotWithShape="1">
          <a:blip r:embed="rId3">
            <a:alphaModFix/>
          </a:blip>
          <a:srcRect/>
          <a:stretch/>
        </p:blipFill>
        <p:spPr>
          <a:xfrm>
            <a:off x="3483020" y="1234416"/>
            <a:ext cx="5341507" cy="4980955"/>
          </a:xfrm>
          <a:prstGeom prst="rect">
            <a:avLst/>
          </a:prstGeom>
          <a:noFill/>
          <a:ln>
            <a:noFill/>
          </a:ln>
        </p:spPr>
      </p:pic>
      <p:sp>
        <p:nvSpPr>
          <p:cNvPr id="576" name="Google Shape;576;p82"/>
          <p:cNvSpPr txBox="1"/>
          <p:nvPr/>
        </p:nvSpPr>
        <p:spPr>
          <a:xfrm>
            <a:off x="4707466" y="4978400"/>
            <a:ext cx="116275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Baumans"/>
                <a:ea typeface="Baumans"/>
                <a:cs typeface="Baumans"/>
                <a:sym typeface="Baumans"/>
              </a:rPr>
              <a:t>Danke</a:t>
            </a:r>
            <a:endParaRPr sz="2400">
              <a:solidFill>
                <a:schemeClr val="dk1"/>
              </a:solidFill>
              <a:latin typeface="Baumans"/>
              <a:ea typeface="Baumans"/>
              <a:cs typeface="Baumans"/>
              <a:sym typeface="Baum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239971" y="414895"/>
            <a:ext cx="11350894"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Do Masks Work?</a:t>
            </a:r>
            <a:endParaRPr dirty="0"/>
          </a:p>
        </p:txBody>
      </p:sp>
      <p:sp>
        <p:nvSpPr>
          <p:cNvPr id="229" name="Google Shape;229;p37"/>
          <p:cNvSpPr txBox="1">
            <a:spLocks noGrp="1"/>
          </p:cNvSpPr>
          <p:nvPr>
            <p:ph type="body" idx="2"/>
          </p:nvPr>
        </p:nvSpPr>
        <p:spPr>
          <a:xfrm>
            <a:off x="7123288" y="1248033"/>
            <a:ext cx="446757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Despite increasing spread of COVID across the state, case rates are significantly lower in mask counties.</a:t>
            </a:r>
          </a:p>
          <a:p>
            <a:pPr marL="228600" lvl="0" indent="-228600" algn="l" rtl="0">
              <a:lnSpc>
                <a:spcPct val="90000"/>
              </a:lnSpc>
              <a:spcBef>
                <a:spcPts val="0"/>
              </a:spcBef>
              <a:spcAft>
                <a:spcPts val="0"/>
              </a:spcAft>
              <a:buClr>
                <a:schemeClr val="dk1"/>
              </a:buClr>
              <a:buSzPts val="2700"/>
              <a:buChar char="•"/>
            </a:pPr>
            <a:r>
              <a:rPr lang="en-US" sz="2700" dirty="0"/>
              <a:t>Our estimates show that Mask counties have a 60% reduction in cases per day.</a:t>
            </a:r>
            <a:endParaRPr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230" name="Google Shape;230;p37"/>
          <p:cNvSpPr txBox="1"/>
          <p:nvPr/>
        </p:nvSpPr>
        <p:spPr>
          <a:xfrm>
            <a:off x="239970" y="6344438"/>
            <a:ext cx="446061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Source:  IPSR</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F04A6F8-00D7-5E4B-B502-9A3114FDBBE7}"/>
              </a:ext>
            </a:extLst>
          </p:cNvPr>
          <p:cNvPicPr>
            <a:picLocks noChangeAspect="1"/>
          </p:cNvPicPr>
          <p:nvPr/>
        </p:nvPicPr>
        <p:blipFill>
          <a:blip r:embed="rId3"/>
          <a:stretch>
            <a:fillRect/>
          </a:stretch>
        </p:blipFill>
        <p:spPr>
          <a:xfrm>
            <a:off x="0" y="1208047"/>
            <a:ext cx="6891722" cy="5235058"/>
          </a:xfrm>
          <a:prstGeom prst="rect">
            <a:avLst/>
          </a:prstGeom>
        </p:spPr>
      </p:pic>
    </p:spTree>
    <p:extLst>
      <p:ext uri="{BB962C8B-B14F-4D97-AF65-F5344CB8AC3E}">
        <p14:creationId xmlns:p14="http://schemas.microsoft.com/office/powerpoint/2010/main" val="1695867070"/>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5717</TotalTime>
  <Words>3522</Words>
  <Application>Microsoft Office PowerPoint</Application>
  <PresentationFormat>Widescreen</PresentationFormat>
  <Paragraphs>383</Paragraphs>
  <Slides>81</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81</vt:i4>
      </vt:variant>
    </vt:vector>
  </HeadingPairs>
  <TitlesOfParts>
    <vt:vector size="88" baseType="lpstr">
      <vt:lpstr>Arial</vt:lpstr>
      <vt:lpstr>Baumans</vt:lpstr>
      <vt:lpstr>Calibri</vt:lpstr>
      <vt:lpstr>Lucida Grande</vt:lpstr>
      <vt:lpstr>Times</vt:lpstr>
      <vt:lpstr>Custom Design</vt:lpstr>
      <vt:lpstr>7_Custom Design</vt:lpstr>
      <vt:lpstr>PowerPoint Presentation</vt:lpstr>
      <vt:lpstr>Overview</vt:lpstr>
      <vt:lpstr>COVID is Out of Control</vt:lpstr>
      <vt:lpstr>We have Exceeded 11 Million Cases &amp; 250,000 Deaths</vt:lpstr>
      <vt:lpstr>Covid Cases Concentrated in the Midwest</vt:lpstr>
      <vt:lpstr>Troubling News:  Kansas Daily Cases are Increasing</vt:lpstr>
      <vt:lpstr>Case Rates by County</vt:lpstr>
      <vt:lpstr>Do Masks Work?</vt:lpstr>
      <vt:lpstr>Do Masks Work?</vt:lpstr>
      <vt:lpstr>The Economic Recovery Has Stalled</vt:lpstr>
      <vt:lpstr>Employment in Kansas and the US</vt:lpstr>
      <vt:lpstr>Unemployment Claims in Kansas and Missouri</vt:lpstr>
      <vt:lpstr>Cumulative Initial Unemployment Claims by Industry</vt:lpstr>
      <vt:lpstr>September Kansas Unemployment Rate 5.9%</vt:lpstr>
      <vt:lpstr>Kansas Small Businesses are Less Likely to be Open</vt:lpstr>
      <vt:lpstr>Kansas and US Household Comparison</vt:lpstr>
      <vt:lpstr>Employment by Major City in Kansas</vt:lpstr>
      <vt:lpstr>Is this a K-shaped Recovery?</vt:lpstr>
      <vt:lpstr>Is this a K-shaped Recovery?</vt:lpstr>
      <vt:lpstr>Is this a K-shaped Recovery in Kansas?</vt:lpstr>
      <vt:lpstr>Could the K turn into a W?</vt:lpstr>
      <vt:lpstr>Sales Taxes are High in Kansas</vt:lpstr>
      <vt:lpstr>Kansas has High Sales Taxes</vt:lpstr>
      <vt:lpstr>Nevertheless, Sales Taxes are one of the shorter legs on the three-legged stool</vt:lpstr>
      <vt:lpstr>How Does Kansas Compare to Other States?</vt:lpstr>
      <vt:lpstr>State and Local Sales Tax Rates</vt:lpstr>
      <vt:lpstr>Average Sales Tax Rates by County</vt:lpstr>
      <vt:lpstr>Median Sales Tax Rates By County</vt:lpstr>
      <vt:lpstr>State Sales Tax as a Share of Total State Tax Revenue</vt:lpstr>
      <vt:lpstr>State Sales Tax as a Share of Total State Tax Revenue</vt:lpstr>
      <vt:lpstr>State and Local Sales Tax Revenue Per Capita</vt:lpstr>
      <vt:lpstr>State and Local Sales Tax Revenue as a Share of Personal Income</vt:lpstr>
      <vt:lpstr>State Sales Tax as a Share of Personal Income</vt:lpstr>
      <vt:lpstr>State Sales Tax Revenue as a Share  of Personal Income</vt:lpstr>
      <vt:lpstr>State Sales Tax Per Capita</vt:lpstr>
      <vt:lpstr>Local Sales Tax Revenue as a Share of Personal Income</vt:lpstr>
      <vt:lpstr>Local Sales Tax Per Capita</vt:lpstr>
      <vt:lpstr>Recent Sales Tax Collections by State</vt:lpstr>
      <vt:lpstr>Sales Tax Regressivity</vt:lpstr>
      <vt:lpstr>Sales Taxes Are Regressive</vt:lpstr>
      <vt:lpstr>Low Income vs High Income Household Spending in Relation to Income</vt:lpstr>
      <vt:lpstr>Sales Tax on Food Consumed at Home, 2020 </vt:lpstr>
      <vt:lpstr>Cutting Food Sales Taxes May not be the Answer</vt:lpstr>
      <vt:lpstr>Sales Tax Base</vt:lpstr>
      <vt:lpstr>Services as a Share of US Personal Consumption Expenditures</vt:lpstr>
      <vt:lpstr>Ratio of Taxable Sales to Personal Income</vt:lpstr>
      <vt:lpstr>Per Capita Income and Per Capita Taxable Sales</vt:lpstr>
      <vt:lpstr>Number of Services Subject to State Sales Tax, 2017. Kansas and Region </vt:lpstr>
      <vt:lpstr>Number of Services Subject to State Sales Tax, 2017. Selected States Outside Region. </vt:lpstr>
      <vt:lpstr>Sales Taxes on Specific Digital Goods and Services</vt:lpstr>
      <vt:lpstr>Sales Taxes on Specific Digital Goods and Services continued</vt:lpstr>
      <vt:lpstr>Wayfair Provisions in Kansas and Comparison States </vt:lpstr>
      <vt:lpstr>Marketplace Facilitator Laws</vt:lpstr>
      <vt:lpstr>Taxing Services is Difficult</vt:lpstr>
      <vt:lpstr>Taxing Services is Difficult</vt:lpstr>
      <vt:lpstr>Conclusions</vt:lpstr>
      <vt:lpstr>Conclusions</vt:lpstr>
      <vt:lpstr>Sales Taxes on Inputs</vt:lpstr>
      <vt:lpstr>Sales Tax Paid on Business Inputs</vt:lpstr>
      <vt:lpstr>Sales Tax Exemptions for Machinery and Equipment</vt:lpstr>
      <vt:lpstr>  Sales Tax Exemptions for Industrial Utilities Usage  </vt:lpstr>
      <vt:lpstr>Application of sales tax to business inputs</vt:lpstr>
      <vt:lpstr>Excise Tax</vt:lpstr>
      <vt:lpstr>Selective Sales Tax Rates on Commonly Taxed Items, Kansas and Comparison States</vt:lpstr>
      <vt:lpstr>Liquor Tax Collection and Consumption</vt:lpstr>
      <vt:lpstr>Kansas Liquor Tax Legislation</vt:lpstr>
      <vt:lpstr>Per Capita Motor Fuel Tax Collections and Tax Rate</vt:lpstr>
      <vt:lpstr>Colorado Marijuana Tax Revenue</vt:lpstr>
      <vt:lpstr>Kansas has not Legalized Marijuana</vt:lpstr>
      <vt:lpstr>State and Local General vs. Selective Sales Tax Revenue</vt:lpstr>
      <vt:lpstr>State vs. Local Selective Sales Tax Revenue</vt:lpstr>
      <vt:lpstr>US Shares of State and Local Selective Sales Tax Revenue</vt:lpstr>
      <vt:lpstr>Kansas Shares of State and Local Selective Sales Tax Revenue</vt:lpstr>
      <vt:lpstr>Comparison State Shares of State and Local Selective Sales Tax Revenue (excluding CO)</vt:lpstr>
      <vt:lpstr>Colorado Shares of State and Local Selective Sales Tax Revenue</vt:lpstr>
      <vt:lpstr>Selective Sales Tax as a Percentage of Total Tax Revenue</vt:lpstr>
      <vt:lpstr>Selective Sales Tax Revenue as a Percentage of Personal Income</vt:lpstr>
      <vt:lpstr>Per Capita Selective Sales Tax Revenue</vt:lpstr>
      <vt:lpstr>Conclusions:  COVID &amp; Economy</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Oslund</dc:creator>
  <cp:lastModifiedBy>Cory V. Sheedy</cp:lastModifiedBy>
  <cp:revision>204</cp:revision>
  <dcterms:modified xsi:type="dcterms:W3CDTF">2020-11-19T14:51:15Z</dcterms:modified>
</cp:coreProperties>
</file>