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0" r:id="rId2"/>
  </p:sldMasterIdLst>
  <p:notesMasterIdLst>
    <p:notesMasterId r:id="rId50"/>
  </p:notesMasterIdLst>
  <p:handoutMasterIdLst>
    <p:handoutMasterId r:id="rId51"/>
  </p:handoutMasterIdLst>
  <p:sldIdLst>
    <p:sldId id="277" r:id="rId3"/>
    <p:sldId id="316" r:id="rId4"/>
    <p:sldId id="317" r:id="rId5"/>
    <p:sldId id="318" r:id="rId6"/>
    <p:sldId id="319" r:id="rId7"/>
    <p:sldId id="320" r:id="rId8"/>
    <p:sldId id="321" r:id="rId9"/>
    <p:sldId id="330" r:id="rId10"/>
    <p:sldId id="331" r:id="rId11"/>
    <p:sldId id="332" r:id="rId12"/>
    <p:sldId id="314" r:id="rId13"/>
    <p:sldId id="280" r:id="rId14"/>
    <p:sldId id="276" r:id="rId15"/>
    <p:sldId id="333" r:id="rId16"/>
    <p:sldId id="281" r:id="rId17"/>
    <p:sldId id="282" r:id="rId18"/>
    <p:sldId id="284" r:id="rId19"/>
    <p:sldId id="283" r:id="rId20"/>
    <p:sldId id="285" r:id="rId21"/>
    <p:sldId id="286" r:id="rId22"/>
    <p:sldId id="288" r:id="rId23"/>
    <p:sldId id="287" r:id="rId24"/>
    <p:sldId id="289" r:id="rId25"/>
    <p:sldId id="328" r:id="rId26"/>
    <p:sldId id="327" r:id="rId27"/>
    <p:sldId id="294" r:id="rId28"/>
    <p:sldId id="297" r:id="rId29"/>
    <p:sldId id="292" r:id="rId30"/>
    <p:sldId id="293" r:id="rId31"/>
    <p:sldId id="298" r:id="rId32"/>
    <p:sldId id="326" r:id="rId33"/>
    <p:sldId id="325" r:id="rId34"/>
    <p:sldId id="299" r:id="rId35"/>
    <p:sldId id="300" r:id="rId36"/>
    <p:sldId id="301" r:id="rId37"/>
    <p:sldId id="323" r:id="rId38"/>
    <p:sldId id="324" r:id="rId39"/>
    <p:sldId id="329" r:id="rId40"/>
    <p:sldId id="302" r:id="rId41"/>
    <p:sldId id="305" r:id="rId42"/>
    <p:sldId id="334" r:id="rId43"/>
    <p:sldId id="306" r:id="rId44"/>
    <p:sldId id="336" r:id="rId45"/>
    <p:sldId id="308" r:id="rId46"/>
    <p:sldId id="335" r:id="rId47"/>
    <p:sldId id="307" r:id="rId48"/>
    <p:sldId id="309" r:id="rId49"/>
  </p:sldIdLst>
  <p:sldSz cx="9144000" cy="6858000" type="letter"/>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41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9" autoAdjust="0"/>
  </p:normalViewPr>
  <p:slideViewPr>
    <p:cSldViewPr>
      <p:cViewPr varScale="1">
        <p:scale>
          <a:sx n="106" d="100"/>
          <a:sy n="106" d="100"/>
        </p:scale>
        <p:origin x="1764" y="108"/>
      </p:cViewPr>
      <p:guideLst>
        <p:guide orient="horz" pos="2880"/>
        <p:guide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ustomXml" Target="../customXml/item2.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29075" cy="350838"/>
          </a:xfrm>
          <a:prstGeom prst="rect">
            <a:avLst/>
          </a:prstGeom>
        </p:spPr>
        <p:txBody>
          <a:bodyPr vert="horz" lIns="91410" tIns="45704" rIns="91410" bIns="45704" rtlCol="0"/>
          <a:lstStyle>
            <a:lvl1pPr algn="l">
              <a:defRPr sz="1200"/>
            </a:lvl1pPr>
          </a:lstStyle>
          <a:p>
            <a:endParaRPr lang="en-US" dirty="0"/>
          </a:p>
        </p:txBody>
      </p:sp>
      <p:sp>
        <p:nvSpPr>
          <p:cNvPr id="3" name="Date Placeholder 2"/>
          <p:cNvSpPr>
            <a:spLocks noGrp="1"/>
          </p:cNvSpPr>
          <p:nvPr>
            <p:ph type="dt" sz="quarter" idx="1"/>
          </p:nvPr>
        </p:nvSpPr>
        <p:spPr>
          <a:xfrm>
            <a:off x="5265738" y="2"/>
            <a:ext cx="4029075" cy="350838"/>
          </a:xfrm>
          <a:prstGeom prst="rect">
            <a:avLst/>
          </a:prstGeom>
        </p:spPr>
        <p:txBody>
          <a:bodyPr vert="horz" lIns="91410" tIns="45704" rIns="91410" bIns="45704" rtlCol="0"/>
          <a:lstStyle>
            <a:lvl1pPr algn="r">
              <a:defRPr sz="1200"/>
            </a:lvl1pPr>
          </a:lstStyle>
          <a:p>
            <a:fld id="{C5FE3E49-3E19-458C-B5B1-60B58FC9F6DF}" type="datetimeFigureOut">
              <a:rPr lang="en-US" smtClean="0"/>
              <a:t>10/10/2019</a:t>
            </a:fld>
            <a:endParaRPr lang="en-US" dirty="0"/>
          </a:p>
        </p:txBody>
      </p:sp>
      <p:sp>
        <p:nvSpPr>
          <p:cNvPr id="4" name="Footer Placeholder 3"/>
          <p:cNvSpPr>
            <a:spLocks noGrp="1"/>
          </p:cNvSpPr>
          <p:nvPr>
            <p:ph type="ftr" sz="quarter" idx="2"/>
          </p:nvPr>
        </p:nvSpPr>
        <p:spPr>
          <a:xfrm>
            <a:off x="2" y="6659565"/>
            <a:ext cx="4029075" cy="350837"/>
          </a:xfrm>
          <a:prstGeom prst="rect">
            <a:avLst/>
          </a:prstGeom>
        </p:spPr>
        <p:txBody>
          <a:bodyPr vert="horz" lIns="91410" tIns="45704" rIns="91410" bIns="457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38" y="6659565"/>
            <a:ext cx="4029075" cy="350837"/>
          </a:xfrm>
          <a:prstGeom prst="rect">
            <a:avLst/>
          </a:prstGeom>
        </p:spPr>
        <p:txBody>
          <a:bodyPr vert="horz" lIns="91410" tIns="45704" rIns="91410" bIns="45704" rtlCol="0" anchor="b"/>
          <a:lstStyle>
            <a:lvl1pPr algn="r">
              <a:defRPr sz="1200"/>
            </a:lvl1pPr>
          </a:lstStyle>
          <a:p>
            <a:fld id="{780B75A6-0072-41E8-BFC4-BCAAEF735B22}" type="slidenum">
              <a:rPr lang="en-US" smtClean="0"/>
              <a:t>‹#›</a:t>
            </a:fld>
            <a:endParaRPr lang="en-US" dirty="0"/>
          </a:p>
        </p:txBody>
      </p:sp>
    </p:spTree>
    <p:extLst>
      <p:ext uri="{BB962C8B-B14F-4D97-AF65-F5344CB8AC3E}">
        <p14:creationId xmlns:p14="http://schemas.microsoft.com/office/powerpoint/2010/main" val="9560784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29075" cy="350838"/>
          </a:xfrm>
          <a:prstGeom prst="rect">
            <a:avLst/>
          </a:prstGeom>
        </p:spPr>
        <p:txBody>
          <a:bodyPr vert="horz" lIns="91410" tIns="45704" rIns="91410" bIns="45704" rtlCol="0"/>
          <a:lstStyle>
            <a:lvl1pPr algn="l">
              <a:defRPr sz="1200"/>
            </a:lvl1pPr>
          </a:lstStyle>
          <a:p>
            <a:endParaRPr lang="en-US" dirty="0"/>
          </a:p>
        </p:txBody>
      </p:sp>
      <p:sp>
        <p:nvSpPr>
          <p:cNvPr id="3" name="Date Placeholder 2"/>
          <p:cNvSpPr>
            <a:spLocks noGrp="1"/>
          </p:cNvSpPr>
          <p:nvPr>
            <p:ph type="dt" idx="1"/>
          </p:nvPr>
        </p:nvSpPr>
        <p:spPr>
          <a:xfrm>
            <a:off x="5265738" y="2"/>
            <a:ext cx="4029075" cy="350838"/>
          </a:xfrm>
          <a:prstGeom prst="rect">
            <a:avLst/>
          </a:prstGeom>
        </p:spPr>
        <p:txBody>
          <a:bodyPr vert="horz" lIns="91410" tIns="45704" rIns="91410" bIns="45704" rtlCol="0"/>
          <a:lstStyle>
            <a:lvl1pPr algn="r">
              <a:defRPr sz="1200"/>
            </a:lvl1pPr>
          </a:lstStyle>
          <a:p>
            <a:fld id="{24EBB1EA-FD8E-451A-84B7-943C2A602030}" type="datetimeFigureOut">
              <a:rPr lang="en-US" smtClean="0"/>
              <a:t>10/10/2019</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10" tIns="45704" rIns="91410" bIns="45704" rtlCol="0" anchor="ctr"/>
          <a:lstStyle/>
          <a:p>
            <a:endParaRPr lang="en-US" dirty="0"/>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10" tIns="45704" rIns="91410" bIns="457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59565"/>
            <a:ext cx="4029075" cy="350837"/>
          </a:xfrm>
          <a:prstGeom prst="rect">
            <a:avLst/>
          </a:prstGeom>
        </p:spPr>
        <p:txBody>
          <a:bodyPr vert="horz" lIns="91410" tIns="45704" rIns="91410" bIns="457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738" y="6659565"/>
            <a:ext cx="4029075" cy="350837"/>
          </a:xfrm>
          <a:prstGeom prst="rect">
            <a:avLst/>
          </a:prstGeom>
        </p:spPr>
        <p:txBody>
          <a:bodyPr vert="horz" lIns="91410" tIns="45704" rIns="91410" bIns="45704" rtlCol="0" anchor="b"/>
          <a:lstStyle>
            <a:lvl1pPr algn="r">
              <a:defRPr sz="1200"/>
            </a:lvl1pPr>
          </a:lstStyle>
          <a:p>
            <a:fld id="{B2C2020F-A59B-43D6-9C0D-2A589907B30D}" type="slidenum">
              <a:rPr lang="en-US" smtClean="0"/>
              <a:t>‹#›</a:t>
            </a:fld>
            <a:endParaRPr lang="en-US" dirty="0"/>
          </a:p>
        </p:txBody>
      </p:sp>
    </p:spTree>
    <p:extLst>
      <p:ext uri="{BB962C8B-B14F-4D97-AF65-F5344CB8AC3E}">
        <p14:creationId xmlns:p14="http://schemas.microsoft.com/office/powerpoint/2010/main" val="1178238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593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239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2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17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934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3315" y="704595"/>
            <a:ext cx="8117369" cy="461665"/>
          </a:xfrm>
          <a:prstGeom prst="rect">
            <a:avLst/>
          </a:prstGeom>
        </p:spPr>
        <p:txBody>
          <a:bodyPr wrap="square" lIns="0" tIns="0" rIns="0" bIns="0">
            <a:spAutoFit/>
          </a:bodyPr>
          <a:lstStyle>
            <a:lvl1pPr>
              <a:defRPr sz="3000" b="1"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0DE1100-A4E5-4F60-B6B6-2982F399A9F9}" type="datetime1">
              <a:rPr lang="en-US" smtClean="0">
                <a:solidFill>
                  <a:prstClr val="black">
                    <a:tint val="75000"/>
                  </a:prstClr>
                </a:solidFill>
              </a:rPr>
              <a:t>10/10/2019</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19050">
              <a:lnSpc>
                <a:spcPts val="1069"/>
              </a:lnSpc>
            </a:pPr>
            <a:fld id="{81D60167-4931-47E6-BA6A-407CBD079E47}" type="slidenum">
              <a:rPr lang="en-US" smtClean="0">
                <a:solidFill>
                  <a:prstClr val="black"/>
                </a:solidFill>
              </a:rPr>
              <a:pPr marL="19050">
                <a:lnSpc>
                  <a:spcPts val="1069"/>
                </a:lnSpc>
              </a:pPr>
              <a:t>‹#›</a:t>
            </a:fld>
            <a:endParaRPr lang="en-US" dirty="0">
              <a:solidFill>
                <a:prstClr val="black"/>
              </a:solidFill>
            </a:endParaRPr>
          </a:p>
        </p:txBody>
      </p:sp>
    </p:spTree>
    <p:extLst>
      <p:ext uri="{BB962C8B-B14F-4D97-AF65-F5344CB8AC3E}">
        <p14:creationId xmlns:p14="http://schemas.microsoft.com/office/powerpoint/2010/main" val="17138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A415C8-C675-4AD3-99FC-575AD51A5454}" type="datetime1">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251934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A7F19A-6B1C-4713-87B0-74A800C381AE}" type="datetime1">
              <a:rPr lang="en-US" smtClean="0"/>
              <a:t>10/10/2019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73614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BBEB973F-881D-4581-807F-D691B7B3EAFC}" type="datetime1">
              <a:rPr lang="en-US" smtClean="0"/>
              <a:t>10/10/2019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408218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8102D2-6252-4044-AAC7-145B494074DD}" type="datetime1">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59371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7EEBF-F31D-4400-A589-204B8C229CD6}" type="datetime1">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327917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86ABC1-9175-4C83-94EF-D3EFA2077A78}" type="datetime1">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815867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9EE189C-255F-47AF-82A8-6BA42AC302AA}" type="datetime1">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2811515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D897C03-6943-4E19-927A-FB023E84E96B}" type="datetime1">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2017299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0E3FA7-848C-4E01-BD6C-E284326693DA}" type="datetime1">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3563769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230F706-C8BA-43AE-84CB-BAD91F635FF9}" type="datetime1">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387120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92456" y="454660"/>
            <a:ext cx="7959089" cy="323165"/>
          </a:xfrm>
        </p:spPr>
        <p:txBody>
          <a:bodyPr lIns="0" tIns="0" rIns="0" bIns="0"/>
          <a:lstStyle>
            <a:lvl1pPr>
              <a:defRPr sz="2100" b="0" i="0">
                <a:solidFill>
                  <a:srgbClr val="C0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4445808-E7B3-46B9-ABB3-931204191E8A}" type="datetime1">
              <a:rPr lang="en-US" smtClean="0">
                <a:solidFill>
                  <a:prstClr val="black">
                    <a:tint val="75000"/>
                  </a:prstClr>
                </a:solidFill>
              </a:rPr>
              <a:t>10/10/2019</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19050">
              <a:lnSpc>
                <a:spcPts val="1069"/>
              </a:lnSpc>
            </a:pPr>
            <a:fld id="{81D60167-4931-47E6-BA6A-407CBD079E47}" type="slidenum">
              <a:rPr lang="en-US" smtClean="0">
                <a:solidFill>
                  <a:prstClr val="black"/>
                </a:solidFill>
              </a:rPr>
              <a:pPr marL="19050">
                <a:lnSpc>
                  <a:spcPts val="1069"/>
                </a:lnSpc>
              </a:pPr>
              <a:t>‹#›</a:t>
            </a:fld>
            <a:endParaRPr lang="en-US" dirty="0">
              <a:solidFill>
                <a:prstClr val="black"/>
              </a:solidFill>
            </a:endParaRPr>
          </a:p>
        </p:txBody>
      </p:sp>
    </p:spTree>
    <p:extLst>
      <p:ext uri="{BB962C8B-B14F-4D97-AF65-F5344CB8AC3E}">
        <p14:creationId xmlns:p14="http://schemas.microsoft.com/office/powerpoint/2010/main" val="368971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5A7236-DCD8-45A7-95AC-F89DC9947AED}" type="datetime1">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633774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0E2EE4C0-EAA1-4138-A9EC-CC12A2C43BAE}" type="datetime1">
              <a:rPr lang="en-US" smtClean="0"/>
              <a:t>10/10/2019</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1507578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0342F1-DA97-4888-9079-E72F3DB70198}" type="datetime1">
              <a:rPr lang="en-US" smtClean="0"/>
              <a:t>10/10/2019</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168973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92456" y="454660"/>
            <a:ext cx="7959089" cy="323165"/>
          </a:xfrm>
        </p:spPr>
        <p:txBody>
          <a:bodyPr lIns="0" tIns="0" rIns="0" bIns="0"/>
          <a:lstStyle>
            <a:lvl1pPr>
              <a:defRPr sz="2100" b="0" i="0">
                <a:solidFill>
                  <a:srgbClr val="C00000"/>
                </a:solidFill>
                <a:latin typeface="Arial"/>
                <a:cs typeface="Arial"/>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CA0096D-D645-483C-A943-F0515434C93A}" type="datetime1">
              <a:rPr lang="en-US" smtClean="0">
                <a:solidFill>
                  <a:prstClr val="black">
                    <a:tint val="75000"/>
                  </a:prstClr>
                </a:solidFill>
              </a:rPr>
              <a:t>10/10/2019</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19050">
              <a:lnSpc>
                <a:spcPts val="1069"/>
              </a:lnSpc>
            </a:pPr>
            <a:fld id="{81D60167-4931-47E6-BA6A-407CBD079E47}" type="slidenum">
              <a:rPr lang="en-US" smtClean="0">
                <a:solidFill>
                  <a:prstClr val="black"/>
                </a:solidFill>
              </a:rPr>
              <a:pPr marL="19050">
                <a:lnSpc>
                  <a:spcPts val="1069"/>
                </a:lnSpc>
              </a:pPr>
              <a:t>‹#›</a:t>
            </a:fld>
            <a:endParaRPr lang="en-US" dirty="0">
              <a:solidFill>
                <a:prstClr val="black"/>
              </a:solidFill>
            </a:endParaRPr>
          </a:p>
        </p:txBody>
      </p:sp>
    </p:spTree>
    <p:extLst>
      <p:ext uri="{BB962C8B-B14F-4D97-AF65-F5344CB8AC3E}">
        <p14:creationId xmlns:p14="http://schemas.microsoft.com/office/powerpoint/2010/main" val="358482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12192000" h="6858000">
                <a:moveTo>
                  <a:pt x="0" y="0"/>
                </a:moveTo>
                <a:lnTo>
                  <a:pt x="12192000" y="0"/>
                </a:lnTo>
                <a:lnTo>
                  <a:pt x="12192000" y="6857999"/>
                </a:lnTo>
                <a:lnTo>
                  <a:pt x="0" y="6857999"/>
                </a:lnTo>
                <a:lnTo>
                  <a:pt x="0" y="0"/>
                </a:lnTo>
                <a:close/>
              </a:path>
            </a:pathLst>
          </a:custGeom>
          <a:solidFill>
            <a:srgbClr val="A50E29"/>
          </a:solidFill>
        </p:spPr>
        <p:txBody>
          <a:bodyPr wrap="square" lIns="0" tIns="0" rIns="0" bIns="0" rtlCol="0"/>
          <a:lstStyle/>
          <a:p>
            <a:endParaRPr sz="1350" dirty="0">
              <a:solidFill>
                <a:prstClr val="black"/>
              </a:solidFill>
            </a:endParaRPr>
          </a:p>
        </p:txBody>
      </p:sp>
      <p:sp>
        <p:nvSpPr>
          <p:cNvPr id="2" name="Holder 2"/>
          <p:cNvSpPr>
            <a:spLocks noGrp="1"/>
          </p:cNvSpPr>
          <p:nvPr>
            <p:ph type="title"/>
          </p:nvPr>
        </p:nvSpPr>
        <p:spPr>
          <a:xfrm>
            <a:off x="592456" y="454660"/>
            <a:ext cx="7959089" cy="323165"/>
          </a:xfrm>
        </p:spPr>
        <p:txBody>
          <a:bodyPr lIns="0" tIns="0" rIns="0" bIns="0"/>
          <a:lstStyle>
            <a:lvl1pPr>
              <a:defRPr sz="2100" b="0" i="0">
                <a:solidFill>
                  <a:srgbClr val="C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E82C4CC-7D8C-4070-9D99-E914F1071976}" type="datetime1">
              <a:rPr lang="en-US" smtClean="0">
                <a:solidFill>
                  <a:prstClr val="black">
                    <a:tint val="75000"/>
                  </a:prstClr>
                </a:solidFill>
              </a:rPr>
              <a:t>10/10/2019</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19050">
              <a:lnSpc>
                <a:spcPts val="1069"/>
              </a:lnSpc>
            </a:pPr>
            <a:fld id="{81D60167-4931-47E6-BA6A-407CBD079E47}" type="slidenum">
              <a:rPr lang="en-US" smtClean="0">
                <a:solidFill>
                  <a:prstClr val="black"/>
                </a:solidFill>
              </a:rPr>
              <a:pPr marL="19050">
                <a:lnSpc>
                  <a:spcPts val="1069"/>
                </a:lnSpc>
              </a:pPr>
              <a:t>‹#›</a:t>
            </a:fld>
            <a:endParaRPr lang="en-US" dirty="0">
              <a:solidFill>
                <a:prstClr val="black"/>
              </a:solidFill>
            </a:endParaRPr>
          </a:p>
        </p:txBody>
      </p:sp>
    </p:spTree>
    <p:extLst>
      <p:ext uri="{BB962C8B-B14F-4D97-AF65-F5344CB8AC3E}">
        <p14:creationId xmlns:p14="http://schemas.microsoft.com/office/powerpoint/2010/main" val="44197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12192000" h="6858000">
                <a:moveTo>
                  <a:pt x="0" y="0"/>
                </a:moveTo>
                <a:lnTo>
                  <a:pt x="12192000" y="0"/>
                </a:lnTo>
                <a:lnTo>
                  <a:pt x="12192000" y="6857999"/>
                </a:lnTo>
                <a:lnTo>
                  <a:pt x="0" y="6857999"/>
                </a:lnTo>
                <a:lnTo>
                  <a:pt x="0" y="0"/>
                </a:lnTo>
                <a:close/>
              </a:path>
            </a:pathLst>
          </a:custGeom>
          <a:solidFill>
            <a:srgbClr val="A50E29"/>
          </a:solidFill>
        </p:spPr>
        <p:txBody>
          <a:bodyPr wrap="square" lIns="0" tIns="0" rIns="0" bIns="0" rtlCol="0"/>
          <a:lstStyle/>
          <a:p>
            <a:endParaRPr sz="1350" dirty="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E5FE6C6-6BB9-40F1-9C09-5727D6550BD5}" type="datetime1">
              <a:rPr lang="en-US" smtClean="0">
                <a:solidFill>
                  <a:prstClr val="black">
                    <a:tint val="75000"/>
                  </a:prstClr>
                </a:solidFill>
              </a:rPr>
              <a:t>10/10/2019</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19050">
              <a:lnSpc>
                <a:spcPts val="1069"/>
              </a:lnSpc>
            </a:pPr>
            <a:fld id="{81D60167-4931-47E6-BA6A-407CBD079E47}" type="slidenum">
              <a:rPr lang="en-US" smtClean="0">
                <a:solidFill>
                  <a:prstClr val="black"/>
                </a:solidFill>
              </a:rPr>
              <a:pPr marL="19050">
                <a:lnSpc>
                  <a:spcPts val="1069"/>
                </a:lnSpc>
              </a:pPr>
              <a:t>‹#›</a:t>
            </a:fld>
            <a:endParaRPr lang="en-US" dirty="0">
              <a:solidFill>
                <a:prstClr val="black"/>
              </a:solidFill>
            </a:endParaRPr>
          </a:p>
        </p:txBody>
      </p:sp>
    </p:spTree>
    <p:extLst>
      <p:ext uri="{BB962C8B-B14F-4D97-AF65-F5344CB8AC3E}">
        <p14:creationId xmlns:p14="http://schemas.microsoft.com/office/powerpoint/2010/main" val="48876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909A7404-EE4C-4273-9503-855D101E85A1}" type="datetime1">
              <a:rPr lang="en-US" smtClean="0"/>
              <a:t>10/10/2019</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373256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AF2055-C33B-426D-8196-75633FED1EB6}" type="datetime1">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147350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250331-B8BD-4FFE-9CD7-FB9BB875406B}" type="datetime1">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311877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891FE6-0D36-4A6B-ACE7-3C4A2196FDBB}" type="datetime1">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2581736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1.jpe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2456" y="454660"/>
            <a:ext cx="7959089" cy="430887"/>
          </a:xfrm>
          <a:prstGeom prst="rect">
            <a:avLst/>
          </a:prstGeom>
        </p:spPr>
        <p:txBody>
          <a:bodyPr wrap="square" lIns="0" tIns="0" rIns="0" bIns="0">
            <a:spAutoFit/>
          </a:bodyPr>
          <a:lstStyle>
            <a:lvl1pPr>
              <a:defRPr sz="2800" b="0" i="0">
                <a:solidFill>
                  <a:srgbClr val="C00000"/>
                </a:solidFill>
                <a:latin typeface="Arial"/>
                <a:cs typeface="Arial"/>
              </a:defRPr>
            </a:lvl1pPr>
          </a:lstStyle>
          <a:p>
            <a:endParaRPr/>
          </a:p>
        </p:txBody>
      </p:sp>
      <p:sp>
        <p:nvSpPr>
          <p:cNvPr id="3" name="Holder 3"/>
          <p:cNvSpPr>
            <a:spLocks noGrp="1"/>
          </p:cNvSpPr>
          <p:nvPr>
            <p:ph type="body" idx="1"/>
          </p:nvPr>
        </p:nvSpPr>
        <p:spPr>
          <a:xfrm>
            <a:off x="311719" y="1118107"/>
            <a:ext cx="852056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B172F475-4EF3-4F70-980D-A424932CF051}" type="datetime1">
              <a:rPr lang="en-US" smtClean="0">
                <a:solidFill>
                  <a:prstClr val="black">
                    <a:tint val="75000"/>
                  </a:prstClr>
                </a:solidFill>
              </a:rPr>
              <a:t>10/10/2019</a:t>
            </a:fld>
            <a:endParaRPr lang="en-US" dirty="0">
              <a:solidFill>
                <a:prstClr val="black">
                  <a:tint val="75000"/>
                </a:prstClr>
              </a:solidFill>
            </a:endParaRPr>
          </a:p>
        </p:txBody>
      </p:sp>
      <p:sp>
        <p:nvSpPr>
          <p:cNvPr id="6" name="Holder 6"/>
          <p:cNvSpPr>
            <a:spLocks noGrp="1"/>
          </p:cNvSpPr>
          <p:nvPr>
            <p:ph type="sldNum" sz="quarter" idx="7"/>
          </p:nvPr>
        </p:nvSpPr>
        <p:spPr>
          <a:xfrm>
            <a:off x="8467725" y="6478736"/>
            <a:ext cx="164782" cy="132024"/>
          </a:xfrm>
          <a:prstGeom prst="rect">
            <a:avLst/>
          </a:prstGeom>
        </p:spPr>
        <p:txBody>
          <a:bodyPr wrap="square" lIns="0" tIns="0" rIns="0" bIns="0">
            <a:spAutoFit/>
          </a:bodyPr>
          <a:lstStyle>
            <a:lvl1pPr>
              <a:defRPr sz="900" b="0" i="0">
                <a:solidFill>
                  <a:schemeClr val="tx1"/>
                </a:solidFill>
                <a:latin typeface="Arial"/>
                <a:cs typeface="Arial"/>
              </a:defRPr>
            </a:lvl1pPr>
          </a:lstStyle>
          <a:p>
            <a:pPr marL="19050">
              <a:lnSpc>
                <a:spcPts val="1069"/>
              </a:lnSpc>
            </a:pPr>
            <a:fld id="{81D60167-4931-47E6-BA6A-407CBD079E47}" type="slidenum">
              <a:rPr lang="en-US" smtClean="0">
                <a:solidFill>
                  <a:prstClr val="black"/>
                </a:solidFill>
              </a:rPr>
              <a:pPr marL="19050">
                <a:lnSpc>
                  <a:spcPts val="1069"/>
                </a:lnSpc>
              </a:pPr>
              <a:t>‹#›</a:t>
            </a:fld>
            <a:endParaRPr lang="en-US" dirty="0">
              <a:solidFill>
                <a:prstClr val="black"/>
              </a:solidFill>
            </a:endParaRPr>
          </a:p>
        </p:txBody>
      </p:sp>
    </p:spTree>
    <p:extLst>
      <p:ext uri="{BB962C8B-B14F-4D97-AF65-F5344CB8AC3E}">
        <p14:creationId xmlns:p14="http://schemas.microsoft.com/office/powerpoint/2010/main" val="10744987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59FC200-C98B-485B-BCDC-090A95BD731D}" type="datetime1">
              <a:rPr lang="en-US" smtClean="0"/>
              <a:t>10/10/2019</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marL="19050">
              <a:lnSpc>
                <a:spcPts val="1069"/>
              </a:lnSpc>
            </a:pPr>
            <a:fld id="{81D60167-4931-47E6-BA6A-407CBD079E47}" type="slidenum">
              <a:rPr lang="en-US" smtClean="0"/>
              <a:pPr marL="19050">
                <a:lnSpc>
                  <a:spcPts val="1069"/>
                </a:lnSpc>
              </a:pPr>
              <a:t>‹#›</a:t>
            </a:fld>
            <a:endParaRPr lang="en-US" dirty="0"/>
          </a:p>
        </p:txBody>
      </p:sp>
    </p:spTree>
    <p:extLst>
      <p:ext uri="{BB962C8B-B14F-4D97-AF65-F5344CB8AC3E}">
        <p14:creationId xmlns:p14="http://schemas.microsoft.com/office/powerpoint/2010/main" val="405826229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81000" y="762000"/>
            <a:ext cx="8382000" cy="1086836"/>
          </a:xfrm>
          <a:prstGeom prst="rect">
            <a:avLst/>
          </a:prstGeom>
        </p:spPr>
        <p:txBody>
          <a:bodyPr vert="horz" wrap="square" lIns="0" tIns="9525" rIns="0" bIns="0" rtlCol="0">
            <a:spAutoFit/>
          </a:bodyPr>
          <a:lstStyle/>
          <a:p>
            <a:pPr marL="17145" marR="3810" indent="-8096">
              <a:spcBef>
                <a:spcPts val="75"/>
              </a:spcBef>
            </a:pPr>
            <a:r>
              <a:rPr lang="en-US" sz="3500" spc="-8" dirty="0">
                <a:latin typeface="Century Gothic" panose="020B0502020202020204" pitchFamily="34" charset="0"/>
              </a:rPr>
              <a:t>Overview</a:t>
            </a:r>
            <a:r>
              <a:rPr lang="en-US" sz="3500" spc="-8" dirty="0"/>
              <a:t> of Senate Bill 22 From 2019 Legislative Session</a:t>
            </a:r>
            <a:endParaRPr sz="3500" spc="-8" dirty="0"/>
          </a:p>
        </p:txBody>
      </p:sp>
      <p:sp>
        <p:nvSpPr>
          <p:cNvPr id="3" name="object 3"/>
          <p:cNvSpPr txBox="1"/>
          <p:nvPr/>
        </p:nvSpPr>
        <p:spPr>
          <a:xfrm>
            <a:off x="381000" y="2514600"/>
            <a:ext cx="5586414" cy="1587935"/>
          </a:xfrm>
          <a:prstGeom prst="rect">
            <a:avLst/>
          </a:prstGeom>
        </p:spPr>
        <p:txBody>
          <a:bodyPr vert="horz" wrap="square" lIns="0" tIns="10478" rIns="0" bIns="0" rtlCol="0">
            <a:spAutoFit/>
          </a:bodyPr>
          <a:lstStyle/>
          <a:p>
            <a:pPr marL="765333" marR="3810" indent="-756285">
              <a:lnSpc>
                <a:spcPct val="99600"/>
              </a:lnSpc>
              <a:spcBef>
                <a:spcPts val="83"/>
              </a:spcBef>
            </a:pPr>
            <a:r>
              <a:rPr lang="en-US" sz="2500" dirty="0">
                <a:solidFill>
                  <a:srgbClr val="AD41A8"/>
                </a:solidFill>
                <a:latin typeface="Century Gothic" panose="020B0502020202020204" pitchFamily="34" charset="0"/>
                <a:cs typeface="Arial"/>
              </a:rPr>
              <a:t>Governor’s</a:t>
            </a:r>
            <a:r>
              <a:rPr lang="en-US" sz="2500" dirty="0">
                <a:solidFill>
                  <a:srgbClr val="AD41A8"/>
                </a:solidFill>
                <a:latin typeface="Arial"/>
                <a:cs typeface="Arial"/>
              </a:rPr>
              <a:t> Tax Council</a:t>
            </a:r>
          </a:p>
          <a:p>
            <a:pPr marL="765333" marR="3810" indent="-756285">
              <a:lnSpc>
                <a:spcPct val="99600"/>
              </a:lnSpc>
              <a:spcBef>
                <a:spcPts val="83"/>
              </a:spcBef>
            </a:pPr>
            <a:r>
              <a:rPr lang="en-US" sz="2500" dirty="0">
                <a:solidFill>
                  <a:srgbClr val="AD41A8"/>
                </a:solidFill>
                <a:latin typeface="Arial"/>
                <a:cs typeface="Arial"/>
              </a:rPr>
              <a:t>   October 15, 2019</a:t>
            </a:r>
          </a:p>
          <a:p>
            <a:pPr marL="765333" marR="3810" indent="-756285">
              <a:lnSpc>
                <a:spcPct val="99600"/>
              </a:lnSpc>
              <a:spcBef>
                <a:spcPts val="83"/>
              </a:spcBef>
            </a:pPr>
            <a:r>
              <a:rPr lang="en-US" sz="2500" dirty="0">
                <a:solidFill>
                  <a:srgbClr val="AD41A8"/>
                </a:solidFill>
                <a:latin typeface="Arial"/>
                <a:cs typeface="Arial"/>
              </a:rPr>
              <a:t>      Kathleen Smith and Michael Hale,</a:t>
            </a:r>
          </a:p>
          <a:p>
            <a:pPr marL="765333" marR="3810" indent="-756285">
              <a:lnSpc>
                <a:spcPct val="99600"/>
              </a:lnSpc>
              <a:spcBef>
                <a:spcPts val="83"/>
              </a:spcBef>
            </a:pPr>
            <a:r>
              <a:rPr lang="en-US" sz="2500" dirty="0">
                <a:solidFill>
                  <a:srgbClr val="AD41A8"/>
                </a:solidFill>
                <a:latin typeface="Arial"/>
                <a:cs typeface="Arial"/>
              </a:rPr>
              <a:t>         Kansas Department of Revenue</a:t>
            </a:r>
            <a:endParaRPr sz="2500" dirty="0">
              <a:solidFill>
                <a:srgbClr val="AD41A8"/>
              </a:solidFill>
              <a:latin typeface="Arial"/>
              <a:cs typeface="Arial"/>
            </a:endParaRPr>
          </a:p>
        </p:txBody>
      </p:sp>
      <p:sp>
        <p:nvSpPr>
          <p:cNvPr id="4" name="object 4"/>
          <p:cNvSpPr/>
          <p:nvPr/>
        </p:nvSpPr>
        <p:spPr>
          <a:xfrm>
            <a:off x="5638800" y="4343400"/>
            <a:ext cx="2743200" cy="1600200"/>
          </a:xfrm>
          <a:prstGeom prst="rect">
            <a:avLst/>
          </a:prstGeom>
          <a:blipFill>
            <a:blip r:embed="rId3" cstate="print"/>
            <a:stretch>
              <a:fillRect/>
            </a:stretch>
          </a:blipFill>
        </p:spPr>
        <p:txBody>
          <a:bodyPr wrap="square" lIns="0" tIns="0" rIns="0" bIns="0" rtlCol="0"/>
          <a:lstStyle/>
          <a:p>
            <a:endParaRPr sz="1350" dirty="0">
              <a:solidFill>
                <a:prstClr val="black"/>
              </a:solidFill>
            </a:endParaRPr>
          </a:p>
        </p:txBody>
      </p:sp>
    </p:spTree>
    <p:extLst>
      <p:ext uri="{BB962C8B-B14F-4D97-AF65-F5344CB8AC3E}">
        <p14:creationId xmlns:p14="http://schemas.microsoft.com/office/powerpoint/2010/main" val="248541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Total Fiscal Effect SB 22</a:t>
            </a:r>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10</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907819807"/>
              </p:ext>
            </p:extLst>
          </p:nvPr>
        </p:nvGraphicFramePr>
        <p:xfrm>
          <a:off x="685800" y="2362202"/>
          <a:ext cx="7696201" cy="3962397"/>
        </p:xfrm>
        <a:graphic>
          <a:graphicData uri="http://schemas.openxmlformats.org/drawingml/2006/table">
            <a:tbl>
              <a:tblPr>
                <a:tableStyleId>{5C22544A-7EE6-4342-B048-85BDC9FD1C3A}</a:tableStyleId>
              </a:tblPr>
              <a:tblGrid>
                <a:gridCol w="3161403">
                  <a:extLst>
                    <a:ext uri="{9D8B030D-6E8A-4147-A177-3AD203B41FA5}">
                      <a16:colId xmlns:a16="http://schemas.microsoft.com/office/drawing/2014/main" val="20000"/>
                    </a:ext>
                  </a:extLst>
                </a:gridCol>
                <a:gridCol w="246175">
                  <a:extLst>
                    <a:ext uri="{9D8B030D-6E8A-4147-A177-3AD203B41FA5}">
                      <a16:colId xmlns:a16="http://schemas.microsoft.com/office/drawing/2014/main" val="20001"/>
                    </a:ext>
                  </a:extLst>
                </a:gridCol>
                <a:gridCol w="1140178">
                  <a:extLst>
                    <a:ext uri="{9D8B030D-6E8A-4147-A177-3AD203B41FA5}">
                      <a16:colId xmlns:a16="http://schemas.microsoft.com/office/drawing/2014/main" val="20002"/>
                    </a:ext>
                  </a:extLst>
                </a:gridCol>
                <a:gridCol w="1744817">
                  <a:extLst>
                    <a:ext uri="{9D8B030D-6E8A-4147-A177-3AD203B41FA5}">
                      <a16:colId xmlns:a16="http://schemas.microsoft.com/office/drawing/2014/main" val="20003"/>
                    </a:ext>
                  </a:extLst>
                </a:gridCol>
                <a:gridCol w="246175">
                  <a:extLst>
                    <a:ext uri="{9D8B030D-6E8A-4147-A177-3AD203B41FA5}">
                      <a16:colId xmlns:a16="http://schemas.microsoft.com/office/drawing/2014/main" val="20004"/>
                    </a:ext>
                  </a:extLst>
                </a:gridCol>
                <a:gridCol w="1157453">
                  <a:extLst>
                    <a:ext uri="{9D8B030D-6E8A-4147-A177-3AD203B41FA5}">
                      <a16:colId xmlns:a16="http://schemas.microsoft.com/office/drawing/2014/main" val="20005"/>
                    </a:ext>
                  </a:extLst>
                </a:gridCol>
              </a:tblGrid>
              <a:tr h="945264">
                <a:tc>
                  <a:txBody>
                    <a:bodyPr/>
                    <a:lstStyle/>
                    <a:p>
                      <a:pPr algn="l" fontAlgn="b"/>
                      <a:endParaRPr lang="en-US" sz="1800" b="1" i="0" u="none" strike="noStrike" dirty="0">
                        <a:solidFill>
                          <a:srgbClr val="000000"/>
                        </a:solidFill>
                        <a:effectLst/>
                        <a:latin typeface="+mn-lt"/>
                      </a:endParaRPr>
                    </a:p>
                  </a:txBody>
                  <a:tcPr marL="9525" marR="9525" marT="9525" marB="0" anchor="b"/>
                </a:tc>
                <a:tc>
                  <a:txBody>
                    <a:bodyPr/>
                    <a:lstStyle/>
                    <a:p>
                      <a:pPr algn="l" fontAlgn="b"/>
                      <a:endParaRPr lang="en-US" sz="1800" b="1" i="0" u="none" strike="noStrike" dirty="0">
                        <a:solidFill>
                          <a:srgbClr val="000000"/>
                        </a:solidFill>
                        <a:effectLst/>
                        <a:latin typeface="+mn-lt"/>
                      </a:endParaRPr>
                    </a:p>
                  </a:txBody>
                  <a:tcPr marL="9525" marR="9525" marT="9525" marB="0" anchor="b"/>
                </a:tc>
                <a:tc>
                  <a:txBody>
                    <a:bodyPr/>
                    <a:lstStyle/>
                    <a:p>
                      <a:pPr algn="l" fontAlgn="b"/>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(Millions)</a:t>
                      </a:r>
                      <a:endParaRPr lang="en-US" sz="1800" b="0" i="1" u="none" strike="noStrike" dirty="0">
                        <a:solidFill>
                          <a:srgbClr val="000000"/>
                        </a:solidFill>
                        <a:effectLst/>
                        <a:latin typeface="+mn-lt"/>
                      </a:endParaRPr>
                    </a:p>
                  </a:txBody>
                  <a:tcPr marL="9525" marR="9525" marT="9525" marB="0" anchor="b"/>
                </a:tc>
                <a:tc>
                  <a:txBody>
                    <a:bodyPr/>
                    <a:lstStyle/>
                    <a:p>
                      <a:pPr algn="l" fontAlgn="b"/>
                      <a:endParaRPr lang="en-US" sz="1800" b="1"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443735">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1"/>
                  </a:ext>
                </a:extLst>
              </a:tr>
              <a:tr h="443735">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FY 2020</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FY 2021</a:t>
                      </a:r>
                      <a:endParaRPr lang="en-US" sz="1800" b="0" i="0" u="none" strike="noStrike" dirty="0">
                        <a:solidFill>
                          <a:srgbClr val="000000"/>
                        </a:solidFill>
                        <a:effectLst/>
                        <a:latin typeface="+mn-lt"/>
                      </a:endParaRPr>
                    </a:p>
                  </a:txBody>
                  <a:tcPr marL="9525" marR="9525" marT="9525" marB="0" anchor="b"/>
                </a:tc>
                <a:tc>
                  <a:txBody>
                    <a:bodyPr/>
                    <a:lstStyle/>
                    <a:p>
                      <a:pPr algn="ctr" fontAlgn="b"/>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FY 2022</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2"/>
                  </a:ext>
                </a:extLst>
              </a:tr>
              <a:tr h="443735">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ctr" fontAlgn="b"/>
                      <a:endParaRPr lang="en-US" sz="1800" b="0" i="0" u="none" strike="noStrike" dirty="0">
                        <a:solidFill>
                          <a:srgbClr val="000000"/>
                        </a:solidFill>
                        <a:effectLst/>
                        <a:latin typeface="+mn-lt"/>
                      </a:endParaRPr>
                    </a:p>
                  </a:txBody>
                  <a:tcPr marL="9525" marR="9525" marT="9525" marB="0" anchor="b"/>
                </a:tc>
                <a:tc>
                  <a:txBody>
                    <a:bodyPr/>
                    <a:lstStyle/>
                    <a:p>
                      <a:pPr algn="ctr" fontAlgn="b"/>
                      <a:endParaRPr lang="en-US" sz="1800" b="0" i="0" u="none" strike="noStrike" dirty="0">
                        <a:solidFill>
                          <a:srgbClr val="000000"/>
                        </a:solidFill>
                        <a:effectLst/>
                        <a:latin typeface="+mn-lt"/>
                      </a:endParaRPr>
                    </a:p>
                  </a:txBody>
                  <a:tcPr marL="9525" marR="9525" marT="9525" marB="0" anchor="b"/>
                </a:tc>
                <a:tc>
                  <a:txBody>
                    <a:bodyPr/>
                    <a:lstStyle/>
                    <a:p>
                      <a:pPr algn="ctr" fontAlgn="b"/>
                      <a:endParaRPr lang="en-US" sz="1800" b="0" i="0" u="none" strike="noStrike" dirty="0">
                        <a:solidFill>
                          <a:srgbClr val="000000"/>
                        </a:solidFill>
                        <a:effectLst/>
                        <a:latin typeface="+mn-lt"/>
                      </a:endParaRPr>
                    </a:p>
                  </a:txBody>
                  <a:tcPr marL="9525" marR="9525" marT="9525" marB="0" anchor="b"/>
                </a:tc>
                <a:tc>
                  <a:txBody>
                    <a:bodyPr/>
                    <a:lstStyle/>
                    <a:p>
                      <a:pPr algn="ctr" fontAlgn="b"/>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3"/>
                  </a:ext>
                </a:extLst>
              </a:tr>
              <a:tr h="438421">
                <a:tc>
                  <a:txBody>
                    <a:bodyPr/>
                    <a:lstStyle/>
                    <a:p>
                      <a:pPr algn="l" fontAlgn="b"/>
                      <a:r>
                        <a:rPr lang="en-US" sz="1800" u="none" strike="noStrike" dirty="0">
                          <a:effectLst/>
                          <a:latin typeface="+mn-lt"/>
                        </a:rPr>
                        <a:t>Total</a:t>
                      </a:r>
                      <a:endParaRPr lang="en-US" sz="1800" b="1"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($209.1)</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($145.2)</a:t>
                      </a:r>
                      <a:endParaRPr lang="en-US" sz="1800" b="1" i="0" u="none" strike="noStrike" dirty="0">
                        <a:solidFill>
                          <a:srgbClr val="000000"/>
                        </a:solidFill>
                        <a:effectLst/>
                        <a:latin typeface="+mn-lt"/>
                      </a:endParaRPr>
                    </a:p>
                  </a:txBody>
                  <a:tcPr marL="9525" marR="9525" marT="9525" marB="0" anchor="b"/>
                </a:tc>
                <a:tc>
                  <a:txBody>
                    <a:bodyPr/>
                    <a:lstStyle/>
                    <a:p>
                      <a:pPr algn="ctr" fontAlgn="b"/>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($150.6)</a:t>
                      </a:r>
                      <a:endParaRPr lang="en-US" sz="18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4"/>
                  </a:ext>
                </a:extLst>
              </a:tr>
              <a:tr h="370665">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ctr" fontAlgn="b"/>
                      <a:endParaRPr lang="en-US" sz="1800" b="0" i="0" u="none" strike="noStrike" dirty="0">
                        <a:solidFill>
                          <a:srgbClr val="000000"/>
                        </a:solidFill>
                        <a:effectLst/>
                        <a:latin typeface="+mn-lt"/>
                      </a:endParaRPr>
                    </a:p>
                  </a:txBody>
                  <a:tcPr marL="9525" marR="9525" marT="9525" marB="0" anchor="b"/>
                </a:tc>
                <a:tc>
                  <a:txBody>
                    <a:bodyPr/>
                    <a:lstStyle/>
                    <a:p>
                      <a:pPr algn="ctr" fontAlgn="b"/>
                      <a:endParaRPr lang="en-US" sz="1800" b="0" i="0" u="none" strike="noStrike" dirty="0">
                        <a:solidFill>
                          <a:srgbClr val="000000"/>
                        </a:solidFill>
                        <a:effectLst/>
                        <a:latin typeface="+mn-lt"/>
                      </a:endParaRPr>
                    </a:p>
                  </a:txBody>
                  <a:tcPr marL="9525" marR="9525" marT="9525" marB="0" anchor="b"/>
                </a:tc>
                <a:tc>
                  <a:txBody>
                    <a:bodyPr/>
                    <a:lstStyle/>
                    <a:p>
                      <a:pPr algn="ctr" fontAlgn="b"/>
                      <a:endParaRPr lang="en-US" sz="1800" b="0" i="0" u="none" strike="noStrike" dirty="0">
                        <a:solidFill>
                          <a:srgbClr val="000000"/>
                        </a:solidFill>
                        <a:effectLst/>
                        <a:latin typeface="+mn-lt"/>
                      </a:endParaRPr>
                    </a:p>
                  </a:txBody>
                  <a:tcPr marL="9525" marR="9525" marT="9525" marB="0" anchor="b"/>
                </a:tc>
                <a:tc>
                  <a:txBody>
                    <a:bodyPr/>
                    <a:lstStyle/>
                    <a:p>
                      <a:pPr algn="ctr" fontAlgn="b"/>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5"/>
                  </a:ext>
                </a:extLst>
              </a:tr>
              <a:tr h="438421">
                <a:tc>
                  <a:txBody>
                    <a:bodyPr/>
                    <a:lstStyle/>
                    <a:p>
                      <a:pPr algn="r" fontAlgn="b"/>
                      <a:r>
                        <a:rPr lang="en-US" sz="1800" u="none" strike="noStrike" dirty="0">
                          <a:effectLst/>
                          <a:latin typeface="+mn-lt"/>
                        </a:rPr>
                        <a:t>State General Fund</a:t>
                      </a:r>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($205.6)</a:t>
                      </a:r>
                      <a:endParaRPr lang="en-US" sz="1800" b="0" i="1"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($139.9)</a:t>
                      </a:r>
                      <a:endParaRPr lang="en-US" sz="1800" b="0" i="1" u="none" strike="noStrike" dirty="0">
                        <a:solidFill>
                          <a:srgbClr val="000000"/>
                        </a:solidFill>
                        <a:effectLst/>
                        <a:latin typeface="+mn-lt"/>
                      </a:endParaRPr>
                    </a:p>
                  </a:txBody>
                  <a:tcPr marL="9525" marR="9525" marT="9525" marB="0" anchor="b"/>
                </a:tc>
                <a:tc>
                  <a:txBody>
                    <a:bodyPr/>
                    <a:lstStyle/>
                    <a:p>
                      <a:pPr algn="ctr" fontAlgn="b"/>
                      <a:endParaRPr lang="en-US" sz="1800" b="0" i="1"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($145.3)</a:t>
                      </a:r>
                      <a:endParaRPr lang="en-US" sz="1800" b="0" i="1"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6"/>
                  </a:ext>
                </a:extLst>
              </a:tr>
              <a:tr h="438421">
                <a:tc>
                  <a:txBody>
                    <a:bodyPr/>
                    <a:lstStyle/>
                    <a:p>
                      <a:pPr algn="r" fontAlgn="b"/>
                      <a:r>
                        <a:rPr lang="en-US" sz="1800" u="none" strike="noStrike" dirty="0">
                          <a:effectLst/>
                          <a:latin typeface="+mn-lt"/>
                        </a:rPr>
                        <a:t>State Highway Fund</a:t>
                      </a:r>
                      <a:endParaRPr lang="en-US" sz="1800" b="0" i="0" u="none" strike="noStrike" dirty="0">
                        <a:solidFill>
                          <a:srgbClr val="000000"/>
                        </a:solidFill>
                        <a:effectLst/>
                        <a:latin typeface="+mn-lt"/>
                      </a:endParaRPr>
                    </a:p>
                  </a:txBody>
                  <a:tcPr marL="9525" marR="9525" marT="9525" marB="0" anchor="b"/>
                </a:tc>
                <a:tc>
                  <a:txBody>
                    <a:bodyPr/>
                    <a:lstStyle/>
                    <a:p>
                      <a:pPr algn="l" fontAlgn="b"/>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($3.5)</a:t>
                      </a:r>
                      <a:endParaRPr lang="en-US" sz="1800" b="0" i="1"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($5.3)</a:t>
                      </a:r>
                      <a:endParaRPr lang="en-US" sz="1800" b="0" i="1" u="none" strike="noStrike" dirty="0">
                        <a:solidFill>
                          <a:srgbClr val="000000"/>
                        </a:solidFill>
                        <a:effectLst/>
                        <a:latin typeface="+mn-lt"/>
                      </a:endParaRPr>
                    </a:p>
                  </a:txBody>
                  <a:tcPr marL="9525" marR="9525" marT="9525" marB="0" anchor="b"/>
                </a:tc>
                <a:tc>
                  <a:txBody>
                    <a:bodyPr/>
                    <a:lstStyle/>
                    <a:p>
                      <a:pPr algn="ctr" fontAlgn="b"/>
                      <a:endParaRPr lang="en-US" sz="1800" b="0" i="1"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($5.3)</a:t>
                      </a:r>
                      <a:endParaRPr lang="en-US" sz="1800" b="0" i="1"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3733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81000" y="762000"/>
            <a:ext cx="8382000" cy="1625445"/>
          </a:xfrm>
          <a:prstGeom prst="rect">
            <a:avLst/>
          </a:prstGeom>
        </p:spPr>
        <p:txBody>
          <a:bodyPr vert="horz" wrap="square" lIns="0" tIns="9525" rIns="0" bIns="0" rtlCol="0">
            <a:spAutoFit/>
          </a:bodyPr>
          <a:lstStyle/>
          <a:p>
            <a:pPr marL="17145" marR="3810" indent="-8096">
              <a:spcBef>
                <a:spcPts val="75"/>
              </a:spcBef>
            </a:pPr>
            <a:r>
              <a:rPr sz="3500" spc="-4" dirty="0"/>
              <a:t>Update on </a:t>
            </a:r>
            <a:r>
              <a:rPr sz="3500" dirty="0"/>
              <a:t>State </a:t>
            </a:r>
            <a:r>
              <a:rPr sz="3500" spc="-79" dirty="0"/>
              <a:t>Tax </a:t>
            </a:r>
            <a:r>
              <a:rPr sz="3500" spc="-4" dirty="0"/>
              <a:t>Conformity </a:t>
            </a:r>
            <a:r>
              <a:rPr sz="3500" dirty="0"/>
              <a:t>with </a:t>
            </a:r>
            <a:r>
              <a:rPr sz="3500" spc="-4" dirty="0"/>
              <a:t>the  International </a:t>
            </a:r>
            <a:r>
              <a:rPr sz="3500" spc="-79" dirty="0"/>
              <a:t>Tax </a:t>
            </a:r>
            <a:r>
              <a:rPr sz="3500" spc="-8" dirty="0"/>
              <a:t>Provisions </a:t>
            </a:r>
            <a:r>
              <a:rPr sz="3500" spc="-4" dirty="0"/>
              <a:t>of the</a:t>
            </a:r>
            <a:r>
              <a:rPr sz="3500" spc="86" dirty="0"/>
              <a:t> </a:t>
            </a:r>
            <a:r>
              <a:rPr sz="3500" spc="-8" dirty="0"/>
              <a:t>T</a:t>
            </a:r>
            <a:r>
              <a:rPr lang="en-US" sz="3500" spc="-8" dirty="0"/>
              <a:t>ax </a:t>
            </a:r>
            <a:r>
              <a:rPr sz="3500" spc="-8" dirty="0"/>
              <a:t>C</a:t>
            </a:r>
            <a:r>
              <a:rPr lang="en-US" sz="3500" spc="-8" dirty="0"/>
              <a:t>uts and </a:t>
            </a:r>
            <a:r>
              <a:rPr sz="3500" spc="-8" dirty="0"/>
              <a:t>J</a:t>
            </a:r>
            <a:r>
              <a:rPr lang="en-US" sz="3500" spc="-8" dirty="0"/>
              <a:t>obs </a:t>
            </a:r>
            <a:r>
              <a:rPr sz="3500" spc="-8" dirty="0"/>
              <a:t>A</a:t>
            </a:r>
            <a:r>
              <a:rPr lang="en-US" sz="3500" spc="-8" dirty="0"/>
              <a:t>ct</a:t>
            </a:r>
            <a:endParaRPr sz="3500" spc="-8" dirty="0"/>
          </a:p>
        </p:txBody>
      </p:sp>
      <p:sp>
        <p:nvSpPr>
          <p:cNvPr id="3" name="object 3"/>
          <p:cNvSpPr txBox="1"/>
          <p:nvPr/>
        </p:nvSpPr>
        <p:spPr>
          <a:xfrm>
            <a:off x="381000" y="2743200"/>
            <a:ext cx="5586414" cy="1587935"/>
          </a:xfrm>
          <a:prstGeom prst="rect">
            <a:avLst/>
          </a:prstGeom>
        </p:spPr>
        <p:txBody>
          <a:bodyPr vert="horz" wrap="square" lIns="0" tIns="10478" rIns="0" bIns="0" rtlCol="0">
            <a:spAutoFit/>
          </a:bodyPr>
          <a:lstStyle/>
          <a:p>
            <a:pPr marL="765333" marR="3810" indent="-756285">
              <a:lnSpc>
                <a:spcPct val="99600"/>
              </a:lnSpc>
              <a:spcBef>
                <a:spcPts val="83"/>
              </a:spcBef>
            </a:pPr>
            <a:r>
              <a:rPr lang="en-US" sz="2500" dirty="0">
                <a:solidFill>
                  <a:srgbClr val="AD41A8"/>
                </a:solidFill>
                <a:latin typeface="Arial"/>
                <a:cs typeface="Arial"/>
              </a:rPr>
              <a:t>Governor’s Tax Council</a:t>
            </a:r>
          </a:p>
          <a:p>
            <a:pPr marL="765333" marR="3810" indent="-756285">
              <a:lnSpc>
                <a:spcPct val="99600"/>
              </a:lnSpc>
              <a:spcBef>
                <a:spcPts val="83"/>
              </a:spcBef>
            </a:pPr>
            <a:r>
              <a:rPr lang="en-US" sz="2500" dirty="0">
                <a:solidFill>
                  <a:srgbClr val="AD41A8"/>
                </a:solidFill>
                <a:latin typeface="Arial"/>
                <a:cs typeface="Arial"/>
              </a:rPr>
              <a:t>   October 15, 2019</a:t>
            </a:r>
          </a:p>
          <a:p>
            <a:pPr marL="765333" marR="3810" indent="-756285">
              <a:lnSpc>
                <a:spcPct val="99600"/>
              </a:lnSpc>
              <a:spcBef>
                <a:spcPts val="83"/>
              </a:spcBef>
            </a:pPr>
            <a:r>
              <a:rPr lang="en-US" sz="2500" dirty="0">
                <a:solidFill>
                  <a:srgbClr val="AD41A8"/>
                </a:solidFill>
                <a:latin typeface="Arial"/>
                <a:cs typeface="Arial"/>
              </a:rPr>
              <a:t>      Michael Hale,</a:t>
            </a:r>
          </a:p>
          <a:p>
            <a:pPr marL="765333" marR="3810" indent="-756285">
              <a:lnSpc>
                <a:spcPct val="99600"/>
              </a:lnSpc>
              <a:spcBef>
                <a:spcPts val="83"/>
              </a:spcBef>
            </a:pPr>
            <a:r>
              <a:rPr lang="en-US" sz="2500" dirty="0">
                <a:solidFill>
                  <a:srgbClr val="AD41A8"/>
                </a:solidFill>
                <a:latin typeface="Arial"/>
                <a:cs typeface="Arial"/>
              </a:rPr>
              <a:t>         Kansas Department of Revenue</a:t>
            </a:r>
            <a:endParaRPr sz="2500" dirty="0">
              <a:solidFill>
                <a:srgbClr val="AD41A8"/>
              </a:solidFill>
              <a:latin typeface="Arial"/>
              <a:cs typeface="Arial"/>
            </a:endParaRPr>
          </a:p>
        </p:txBody>
      </p:sp>
      <p:sp>
        <p:nvSpPr>
          <p:cNvPr id="4" name="object 4"/>
          <p:cNvSpPr/>
          <p:nvPr/>
        </p:nvSpPr>
        <p:spPr>
          <a:xfrm>
            <a:off x="5967414" y="3886790"/>
            <a:ext cx="2743200" cy="1600200"/>
          </a:xfrm>
          <a:prstGeom prst="rect">
            <a:avLst/>
          </a:prstGeom>
          <a:blipFill>
            <a:blip r:embed="rId3" cstate="print"/>
            <a:stretch>
              <a:fillRect/>
            </a:stretch>
          </a:blipFill>
        </p:spPr>
        <p:txBody>
          <a:bodyPr wrap="square" lIns="0" tIns="0" rIns="0" bIns="0" rtlCol="0"/>
          <a:lstStyle/>
          <a:p>
            <a:endParaRPr sz="1350" dirty="0">
              <a:solidFill>
                <a:prstClr val="black"/>
              </a:solidFill>
            </a:endParaRPr>
          </a:p>
        </p:txBody>
      </p:sp>
    </p:spTree>
    <p:extLst>
      <p:ext uri="{BB962C8B-B14F-4D97-AF65-F5344CB8AC3E}">
        <p14:creationId xmlns:p14="http://schemas.microsoft.com/office/powerpoint/2010/main" val="182912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914400"/>
            <a:ext cx="6343672" cy="709865"/>
          </a:xfrm>
        </p:spPr>
        <p:txBody>
          <a:bodyPr/>
          <a:lstStyle/>
          <a:p>
            <a:pPr algn="ctr"/>
            <a:r>
              <a:rPr lang="en-US" dirty="0"/>
              <a:t>CORPORATE INCOME TAX 101</a:t>
            </a:r>
          </a:p>
        </p:txBody>
      </p:sp>
      <p:sp>
        <p:nvSpPr>
          <p:cNvPr id="3" name="Content Placeholder 2"/>
          <p:cNvSpPr>
            <a:spLocks noGrp="1"/>
          </p:cNvSpPr>
          <p:nvPr>
            <p:ph idx="1"/>
          </p:nvPr>
        </p:nvSpPr>
        <p:spPr>
          <a:xfrm>
            <a:off x="603738" y="2590800"/>
            <a:ext cx="7936524" cy="3733800"/>
          </a:xfrm>
        </p:spPr>
        <p:txBody>
          <a:bodyPr>
            <a:normAutofit fontScale="92500" lnSpcReduction="10000"/>
          </a:bodyPr>
          <a:lstStyle/>
          <a:p>
            <a:pPr marL="0" indent="0" algn="ctr">
              <a:buNone/>
            </a:pPr>
            <a:r>
              <a:rPr lang="en-US" dirty="0"/>
              <a:t>	</a:t>
            </a:r>
            <a:r>
              <a:rPr lang="en-US" sz="1900" b="1" dirty="0">
                <a:solidFill>
                  <a:schemeClr val="accent6">
                    <a:lumMod val="75000"/>
                  </a:schemeClr>
                </a:solidFill>
              </a:rPr>
              <a:t>Three Basic Principles (and one corollary) That Act as The Foundation of Kansas Income Tax</a:t>
            </a:r>
          </a:p>
          <a:p>
            <a:endParaRPr lang="en-US" sz="1900" dirty="0">
              <a:solidFill>
                <a:schemeClr val="accent6">
                  <a:lumMod val="75000"/>
                </a:schemeClr>
              </a:solidFill>
            </a:endParaRPr>
          </a:p>
          <a:p>
            <a:pPr>
              <a:buFont typeface="Wingdings" panose="05000000000000000000" pitchFamily="2" charset="2"/>
              <a:buChar char="Ø"/>
            </a:pPr>
            <a:r>
              <a:rPr lang="en-US" sz="1900" dirty="0">
                <a:solidFill>
                  <a:schemeClr val="accent6">
                    <a:lumMod val="75000"/>
                  </a:schemeClr>
                </a:solidFill>
              </a:rPr>
              <a:t>Conformity with The Internal Revenue Code;</a:t>
            </a:r>
          </a:p>
          <a:p>
            <a:pPr>
              <a:buFont typeface="Wingdings" panose="05000000000000000000" pitchFamily="2" charset="2"/>
              <a:buChar char="Ø"/>
            </a:pPr>
            <a:endParaRPr lang="en-US" sz="1900" dirty="0">
              <a:solidFill>
                <a:schemeClr val="accent6">
                  <a:lumMod val="75000"/>
                </a:schemeClr>
              </a:solidFill>
            </a:endParaRPr>
          </a:p>
          <a:p>
            <a:pPr>
              <a:buFont typeface="Wingdings" panose="05000000000000000000" pitchFamily="2" charset="2"/>
              <a:buChar char="Ø"/>
            </a:pPr>
            <a:r>
              <a:rPr lang="en-US" sz="1900" dirty="0">
                <a:solidFill>
                  <a:schemeClr val="accent6">
                    <a:lumMod val="75000"/>
                  </a:schemeClr>
                </a:solidFill>
              </a:rPr>
              <a:t>Combined Reporting; </a:t>
            </a:r>
          </a:p>
          <a:p>
            <a:pPr>
              <a:buFont typeface="Wingdings" panose="05000000000000000000" pitchFamily="2" charset="2"/>
              <a:buChar char="Ø"/>
            </a:pPr>
            <a:endParaRPr lang="en-US" sz="1900" dirty="0">
              <a:solidFill>
                <a:schemeClr val="accent6">
                  <a:lumMod val="75000"/>
                </a:schemeClr>
              </a:solidFill>
            </a:endParaRPr>
          </a:p>
          <a:p>
            <a:pPr>
              <a:buFont typeface="Wingdings" panose="05000000000000000000" pitchFamily="2" charset="2"/>
              <a:buChar char="Ø"/>
            </a:pPr>
            <a:r>
              <a:rPr lang="en-US" sz="1900" dirty="0">
                <a:solidFill>
                  <a:schemeClr val="accent6">
                    <a:lumMod val="75000"/>
                  </a:schemeClr>
                </a:solidFill>
              </a:rPr>
              <a:t>Apportionment of Income; and</a:t>
            </a:r>
          </a:p>
          <a:p>
            <a:pPr>
              <a:buFont typeface="Wingdings" panose="05000000000000000000" pitchFamily="2" charset="2"/>
              <a:buChar char="Ø"/>
            </a:pPr>
            <a:endParaRPr lang="en-US" sz="1900" dirty="0">
              <a:solidFill>
                <a:schemeClr val="accent6">
                  <a:lumMod val="75000"/>
                </a:schemeClr>
              </a:solidFill>
            </a:endParaRPr>
          </a:p>
          <a:p>
            <a:pPr>
              <a:buFont typeface="Wingdings" panose="05000000000000000000" pitchFamily="2" charset="2"/>
              <a:buChar char="Ø"/>
            </a:pPr>
            <a:r>
              <a:rPr lang="en-US" sz="1900" dirty="0">
                <a:solidFill>
                  <a:schemeClr val="accent6">
                    <a:lumMod val="75000"/>
                  </a:schemeClr>
                </a:solidFill>
              </a:rPr>
              <a:t>Subpart F Income – a corollary to income inclusion</a:t>
            </a:r>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12</a:t>
            </a:fld>
            <a:endParaRPr lang="en-US" dirty="0"/>
          </a:p>
        </p:txBody>
      </p:sp>
    </p:spTree>
    <p:extLst>
      <p:ext uri="{BB962C8B-B14F-4D97-AF65-F5344CB8AC3E}">
        <p14:creationId xmlns:p14="http://schemas.microsoft.com/office/powerpoint/2010/main" val="110282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A4AC-92DE-4F5D-925A-902B59A394C9}"/>
              </a:ext>
            </a:extLst>
          </p:cNvPr>
          <p:cNvSpPr>
            <a:spLocks noGrp="1"/>
          </p:cNvSpPr>
          <p:nvPr>
            <p:ph type="title"/>
          </p:nvPr>
        </p:nvSpPr>
        <p:spPr>
          <a:xfrm>
            <a:off x="1124902" y="874656"/>
            <a:ext cx="6894195" cy="866775"/>
          </a:xfrm>
        </p:spPr>
        <p:txBody>
          <a:bodyPr/>
          <a:lstStyle/>
          <a:p>
            <a:pPr algn="ctr"/>
            <a:r>
              <a:rPr lang="en-US" dirty="0"/>
              <a:t>Types of Conformity to the Internal Revenue Code</a:t>
            </a:r>
          </a:p>
        </p:txBody>
      </p:sp>
      <p:sp>
        <p:nvSpPr>
          <p:cNvPr id="3" name="Text Placeholder 2">
            <a:extLst>
              <a:ext uri="{FF2B5EF4-FFF2-40B4-BE49-F238E27FC236}">
                <a16:creationId xmlns:a16="http://schemas.microsoft.com/office/drawing/2014/main" id="{D630BE67-18B3-4E57-AB12-46C4684498E1}"/>
              </a:ext>
            </a:extLst>
          </p:cNvPr>
          <p:cNvSpPr>
            <a:spLocks noGrp="1"/>
          </p:cNvSpPr>
          <p:nvPr>
            <p:ph idx="1"/>
          </p:nvPr>
        </p:nvSpPr>
        <p:spPr>
          <a:xfrm>
            <a:off x="611223" y="2514600"/>
            <a:ext cx="7921553" cy="3581400"/>
          </a:xfrm>
        </p:spPr>
        <p:txBody>
          <a:bodyPr>
            <a:normAutofit fontScale="25000" lnSpcReduction="20000"/>
          </a:bodyPr>
          <a:lstStyle/>
          <a:p>
            <a:pPr marL="0" indent="0" algn="ctr">
              <a:buNone/>
            </a:pPr>
            <a:endParaRPr lang="en-US" sz="4125" dirty="0">
              <a:solidFill>
                <a:schemeClr val="accent6">
                  <a:lumMod val="75000"/>
                </a:schemeClr>
              </a:solidFill>
            </a:endParaRPr>
          </a:p>
          <a:p>
            <a:endParaRPr lang="en-US" sz="4125" dirty="0">
              <a:solidFill>
                <a:schemeClr val="accent6">
                  <a:lumMod val="75000"/>
                </a:schemeClr>
              </a:solidFill>
            </a:endParaRPr>
          </a:p>
          <a:p>
            <a:pPr>
              <a:buFont typeface="Wingdings" panose="05000000000000000000" pitchFamily="2" charset="2"/>
              <a:buChar char="Ø"/>
            </a:pPr>
            <a:r>
              <a:rPr lang="en-US" sz="7200" dirty="0">
                <a:solidFill>
                  <a:schemeClr val="accent6">
                    <a:lumMod val="75000"/>
                  </a:schemeClr>
                </a:solidFill>
              </a:rPr>
              <a:t>“Rolling” conformity automatically conforms to the latest version of the IRC.  Kansas adopted rolling conformity in 1967. </a:t>
            </a:r>
          </a:p>
          <a:p>
            <a:pPr marL="0" indent="0">
              <a:buNone/>
            </a:pPr>
            <a:endParaRPr lang="en-US" sz="7200" dirty="0">
              <a:solidFill>
                <a:schemeClr val="accent6">
                  <a:lumMod val="75000"/>
                </a:schemeClr>
              </a:solidFill>
            </a:endParaRPr>
          </a:p>
          <a:p>
            <a:pPr>
              <a:buFont typeface="Wingdings" panose="05000000000000000000" pitchFamily="2" charset="2"/>
              <a:buChar char="Ø"/>
            </a:pPr>
            <a:r>
              <a:rPr lang="en-US" sz="7200" dirty="0">
                <a:solidFill>
                  <a:schemeClr val="accent6">
                    <a:lumMod val="75000"/>
                  </a:schemeClr>
                </a:solidFill>
              </a:rPr>
              <a:t>“Fixed” or “static” IRC conformity calculates state taxable income as of a certain date.</a:t>
            </a:r>
          </a:p>
          <a:p>
            <a:pPr marL="0" indent="0">
              <a:buNone/>
            </a:pPr>
            <a:endParaRPr lang="en-US" sz="7200" dirty="0">
              <a:solidFill>
                <a:schemeClr val="accent6">
                  <a:lumMod val="75000"/>
                </a:schemeClr>
              </a:solidFill>
            </a:endParaRPr>
          </a:p>
          <a:p>
            <a:pPr>
              <a:buFont typeface="Wingdings" panose="05000000000000000000" pitchFamily="2" charset="2"/>
              <a:buChar char="Ø"/>
            </a:pPr>
            <a:r>
              <a:rPr lang="en-US" sz="7200" dirty="0">
                <a:solidFill>
                  <a:schemeClr val="accent6">
                    <a:lumMod val="75000"/>
                  </a:schemeClr>
                </a:solidFill>
              </a:rPr>
              <a:t>“Selective” conformity adopts only certain provisions of the IRC, or certain provisions as of a certain date.</a:t>
            </a:r>
          </a:p>
          <a:p>
            <a:pPr marL="0" indent="0">
              <a:buNone/>
            </a:pPr>
            <a:endParaRPr lang="en-US" sz="5400" dirty="0">
              <a:solidFill>
                <a:schemeClr val="accent6">
                  <a:lumMod val="75000"/>
                </a:schemeClr>
              </a:solidFill>
            </a:endParaRPr>
          </a:p>
          <a:p>
            <a:pPr>
              <a:buFont typeface="Wingdings" panose="05000000000000000000" pitchFamily="2" charset="2"/>
              <a:buChar char="Ø"/>
            </a:pPr>
            <a:endParaRPr lang="en-US" sz="5400" dirty="0">
              <a:solidFill>
                <a:schemeClr val="accent6">
                  <a:lumMod val="75000"/>
                </a:schemeClr>
              </a:solidFill>
            </a:endParaRPr>
          </a:p>
          <a:p>
            <a:pPr>
              <a:buFont typeface="Wingdings" panose="05000000000000000000" pitchFamily="2" charset="2"/>
              <a:buChar char="Ø"/>
            </a:pPr>
            <a:endParaRPr lang="en-US" sz="5400" dirty="0">
              <a:solidFill>
                <a:schemeClr val="accent6">
                  <a:lumMod val="75000"/>
                </a:schemeClr>
              </a:solidFill>
            </a:endParaRPr>
          </a:p>
          <a:p>
            <a:pPr marL="0" indent="0" algn="ctr">
              <a:buNone/>
            </a:pPr>
            <a:endParaRPr lang="en-US" sz="5400" dirty="0">
              <a:solidFill>
                <a:schemeClr val="accent6">
                  <a:lumMod val="75000"/>
                </a:schemeClr>
              </a:solidFill>
            </a:endParaRPr>
          </a:p>
          <a:p>
            <a:pPr marL="0" indent="0" algn="ctr">
              <a:buNone/>
            </a:pPr>
            <a:endParaRPr lang="en-US" dirty="0">
              <a:solidFill>
                <a:srgbClr val="7030A0"/>
              </a:solidFill>
            </a:endParaRPr>
          </a:p>
          <a:p>
            <a:endParaRPr lang="en-US" sz="5400" dirty="0"/>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13</a:t>
            </a:fld>
            <a:endParaRPr lang="en-US" dirty="0"/>
          </a:p>
        </p:txBody>
      </p:sp>
    </p:spTree>
    <p:extLst>
      <p:ext uri="{BB962C8B-B14F-4D97-AF65-F5344CB8AC3E}">
        <p14:creationId xmlns:p14="http://schemas.microsoft.com/office/powerpoint/2010/main" val="99214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a:t>Kansas is a “Rolling Conformity” State</a:t>
            </a:r>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14</a:t>
            </a:fld>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583676632"/>
              </p:ext>
            </p:extLst>
          </p:nvPr>
        </p:nvGraphicFramePr>
        <p:xfrm>
          <a:off x="830470" y="2286001"/>
          <a:ext cx="7606324" cy="4571999"/>
        </p:xfrm>
        <a:graphic>
          <a:graphicData uri="http://schemas.openxmlformats.org/presentationml/2006/ole">
            <mc:AlternateContent xmlns:mc="http://schemas.openxmlformats.org/markup-compatibility/2006">
              <mc:Choice xmlns:v="urn:schemas-microsoft-com:vml" Requires="v">
                <p:oleObj spid="_x0000_s2090" name="Worksheet" r:id="rId3" imgW="10115646" imgH="3009814" progId="Excel.Sheet.12">
                  <p:embed/>
                </p:oleObj>
              </mc:Choice>
              <mc:Fallback>
                <p:oleObj name="Worksheet" r:id="rId3" imgW="10115646" imgH="3009814" progId="Excel.Sheet.12">
                  <p:embed/>
                  <p:pic>
                    <p:nvPicPr>
                      <p:cNvPr id="0" name=""/>
                      <p:cNvPicPr/>
                      <p:nvPr/>
                    </p:nvPicPr>
                    <p:blipFill>
                      <a:blip r:embed="rId4"/>
                      <a:stretch>
                        <a:fillRect/>
                      </a:stretch>
                    </p:blipFill>
                    <p:spPr>
                      <a:xfrm>
                        <a:off x="830470" y="2286001"/>
                        <a:ext cx="7606324" cy="4571999"/>
                      </a:xfrm>
                      <a:prstGeom prst="rect">
                        <a:avLst/>
                      </a:prstGeom>
                    </p:spPr>
                  </p:pic>
                </p:oleObj>
              </mc:Fallback>
            </mc:AlternateContent>
          </a:graphicData>
        </a:graphic>
      </p:graphicFrame>
    </p:spTree>
    <p:extLst>
      <p:ext uri="{BB962C8B-B14F-4D97-AF65-F5344CB8AC3E}">
        <p14:creationId xmlns:p14="http://schemas.microsoft.com/office/powerpoint/2010/main" val="179684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6307"/>
            <a:ext cx="7315200" cy="901702"/>
          </a:xfrm>
        </p:spPr>
        <p:txBody>
          <a:bodyPr/>
          <a:lstStyle/>
          <a:p>
            <a:pPr algn="ctr"/>
            <a:r>
              <a:rPr lang="en-US" dirty="0"/>
              <a:t>Methods of Filing State Income Taxes</a:t>
            </a:r>
          </a:p>
        </p:txBody>
      </p:sp>
      <p:sp>
        <p:nvSpPr>
          <p:cNvPr id="3" name="Content Placeholder 2"/>
          <p:cNvSpPr>
            <a:spLocks noGrp="1"/>
          </p:cNvSpPr>
          <p:nvPr>
            <p:ph idx="1"/>
          </p:nvPr>
        </p:nvSpPr>
        <p:spPr>
          <a:xfrm>
            <a:off x="641677" y="2434772"/>
            <a:ext cx="7860646" cy="3585028"/>
          </a:xfrm>
        </p:spPr>
        <p:txBody>
          <a:bodyPr>
            <a:normAutofit/>
          </a:bodyPr>
          <a:lstStyle/>
          <a:p>
            <a:pPr>
              <a:buFont typeface="Wingdings" panose="05000000000000000000" pitchFamily="2" charset="2"/>
              <a:buChar char="Ø"/>
            </a:pPr>
            <a:r>
              <a:rPr lang="en-US" dirty="0">
                <a:solidFill>
                  <a:schemeClr val="accent6">
                    <a:lumMod val="75000"/>
                  </a:schemeClr>
                </a:solidFill>
              </a:rPr>
              <a:t>How do states with an income tax require returns to be filed that fairly represents a corporation’s business activity in that state?  There are two primary ways:</a:t>
            </a:r>
          </a:p>
          <a:p>
            <a:pPr>
              <a:buFont typeface="Wingdings" panose="05000000000000000000" pitchFamily="2" charset="2"/>
              <a:buChar char="Ø"/>
            </a:pPr>
            <a:endParaRPr lang="en-US" dirty="0">
              <a:solidFill>
                <a:schemeClr val="accent6">
                  <a:lumMod val="75000"/>
                </a:schemeClr>
              </a:solidFill>
            </a:endParaRPr>
          </a:p>
          <a:p>
            <a:pPr lvl="1">
              <a:buFont typeface="Wingdings" panose="05000000000000000000" pitchFamily="2" charset="2"/>
              <a:buChar char="Ø"/>
            </a:pPr>
            <a:r>
              <a:rPr lang="en-US" sz="1800" b="1" dirty="0">
                <a:solidFill>
                  <a:schemeClr val="accent6">
                    <a:lumMod val="75000"/>
                  </a:schemeClr>
                </a:solidFill>
              </a:rPr>
              <a:t>Separate reporting</a:t>
            </a:r>
            <a:r>
              <a:rPr lang="en-US" sz="1800" dirty="0">
                <a:solidFill>
                  <a:schemeClr val="accent6">
                    <a:lumMod val="75000"/>
                  </a:schemeClr>
                </a:solidFill>
              </a:rPr>
              <a:t>, which allows companies to report the profit of each of its subsidiaries independently; and,</a:t>
            </a:r>
          </a:p>
          <a:p>
            <a:pPr>
              <a:buFont typeface="Wingdings" panose="05000000000000000000" pitchFamily="2" charset="2"/>
              <a:buChar char="Ø"/>
            </a:pPr>
            <a:endParaRPr lang="en-US" dirty="0">
              <a:solidFill>
                <a:schemeClr val="accent6">
                  <a:lumMod val="75000"/>
                </a:schemeClr>
              </a:solidFill>
            </a:endParaRPr>
          </a:p>
          <a:p>
            <a:pPr lvl="1">
              <a:buFont typeface="Wingdings" panose="05000000000000000000" pitchFamily="2" charset="2"/>
              <a:buChar char="Ø"/>
            </a:pPr>
            <a:r>
              <a:rPr lang="en-US" sz="1800" b="1" dirty="0">
                <a:solidFill>
                  <a:schemeClr val="accent6">
                    <a:lumMod val="75000"/>
                  </a:schemeClr>
                </a:solidFill>
              </a:rPr>
              <a:t>Combined reporting</a:t>
            </a:r>
            <a:r>
              <a:rPr lang="en-US" sz="1800" dirty="0">
                <a:solidFill>
                  <a:schemeClr val="accent6">
                    <a:lumMod val="75000"/>
                  </a:schemeClr>
                </a:solidFill>
              </a:rPr>
              <a:t>, which requires a multi-state corporation to add together profits of all of its subsidiaries, regardless of their location, into one report.</a:t>
            </a:r>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15</a:t>
            </a:fld>
            <a:endParaRPr lang="en-US" dirty="0"/>
          </a:p>
        </p:txBody>
      </p:sp>
    </p:spTree>
    <p:extLst>
      <p:ext uri="{BB962C8B-B14F-4D97-AF65-F5344CB8AC3E}">
        <p14:creationId xmlns:p14="http://schemas.microsoft.com/office/powerpoint/2010/main" val="310504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914400"/>
            <a:ext cx="6343672" cy="838200"/>
          </a:xfrm>
        </p:spPr>
        <p:txBody>
          <a:bodyPr/>
          <a:lstStyle/>
          <a:p>
            <a:pPr algn="ctr"/>
            <a:r>
              <a:rPr lang="en-US" dirty="0"/>
              <a:t>Kansas is a Combined Report State</a:t>
            </a:r>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16</a:t>
            </a:fld>
            <a:endParaRPr lang="en-US" dirty="0"/>
          </a:p>
        </p:txBody>
      </p:sp>
      <p:sp>
        <p:nvSpPr>
          <p:cNvPr id="8" name="Rectangle 7"/>
          <p:cNvSpPr/>
          <p:nvPr/>
        </p:nvSpPr>
        <p:spPr>
          <a:xfrm>
            <a:off x="633412" y="2667000"/>
            <a:ext cx="7877175" cy="4016484"/>
          </a:xfrm>
          <a:prstGeom prst="rect">
            <a:avLst/>
          </a:prstGeom>
        </p:spPr>
        <p:txBody>
          <a:bodyPr wrap="square">
            <a:spAutoFit/>
          </a:bodyPr>
          <a:lstStyle/>
          <a:p>
            <a:r>
              <a:rPr lang="en-US" sz="1700" dirty="0">
                <a:solidFill>
                  <a:schemeClr val="accent6">
                    <a:lumMod val="75000"/>
                  </a:schemeClr>
                </a:solidFill>
                <a:latin typeface="+mj-lt"/>
                <a:ea typeface="Times New Roman" panose="02020603050405020304" pitchFamily="18" charset="0"/>
              </a:rPr>
              <a:t>Kansas adopted the combined report method of reporting in 1967.</a:t>
            </a:r>
          </a:p>
          <a:p>
            <a:r>
              <a:rPr lang="en-US" sz="1700" dirty="0">
                <a:solidFill>
                  <a:schemeClr val="accent6">
                    <a:lumMod val="75000"/>
                  </a:schemeClr>
                </a:solidFill>
                <a:latin typeface="+mj-lt"/>
                <a:ea typeface="Times New Roman" panose="02020603050405020304" pitchFamily="18" charset="0"/>
              </a:rPr>
              <a:t> </a:t>
            </a:r>
          </a:p>
          <a:p>
            <a:r>
              <a:rPr lang="en-US" sz="1700" dirty="0">
                <a:solidFill>
                  <a:schemeClr val="accent6">
                    <a:lumMod val="75000"/>
                  </a:schemeClr>
                </a:solidFill>
                <a:latin typeface="+mj-lt"/>
                <a:ea typeface="Times New Roman" panose="02020603050405020304" pitchFamily="18" charset="0"/>
              </a:rPr>
              <a:t>The primary goal of combined reporting is twofold: </a:t>
            </a:r>
          </a:p>
          <a:p>
            <a:r>
              <a:rPr lang="en-US" sz="1700" dirty="0">
                <a:solidFill>
                  <a:schemeClr val="accent6">
                    <a:lumMod val="75000"/>
                  </a:schemeClr>
                </a:solidFill>
                <a:latin typeface="+mj-lt"/>
                <a:ea typeface="Times New Roman" panose="02020603050405020304" pitchFamily="18" charset="0"/>
              </a:rPr>
              <a:t> </a:t>
            </a:r>
          </a:p>
          <a:p>
            <a:pPr marL="257175" indent="-257175" algn="just">
              <a:buFont typeface="Wingdings" panose="05000000000000000000" pitchFamily="2" charset="2"/>
              <a:buChar char=""/>
              <a:tabLst>
                <a:tab pos="342900" algn="l"/>
              </a:tabLst>
            </a:pPr>
            <a:r>
              <a:rPr lang="en-US" sz="1700" dirty="0">
                <a:solidFill>
                  <a:schemeClr val="accent6">
                    <a:lumMod val="75000"/>
                  </a:schemeClr>
                </a:solidFill>
                <a:latin typeface="+mj-lt"/>
                <a:ea typeface="Times New Roman" panose="02020603050405020304" pitchFamily="18" charset="0"/>
              </a:rPr>
              <a:t>Recognition that each part of a multistate business may be contributory to and dependent on the activities of other members of the business, and therefore those activities (income) should be taken into consideration when determining that state’s allocable share of income to be taxed by that state; and, </a:t>
            </a:r>
          </a:p>
          <a:p>
            <a:pPr marL="342900"/>
            <a:r>
              <a:rPr lang="en-US" sz="1700" dirty="0">
                <a:solidFill>
                  <a:schemeClr val="accent6">
                    <a:lumMod val="75000"/>
                  </a:schemeClr>
                </a:solidFill>
                <a:latin typeface="+mj-lt"/>
                <a:ea typeface="Times New Roman" panose="02020603050405020304" pitchFamily="18" charset="0"/>
              </a:rPr>
              <a:t> </a:t>
            </a:r>
          </a:p>
          <a:p>
            <a:pPr marL="257175" indent="-257175" algn="just">
              <a:buFont typeface="Wingdings" panose="05000000000000000000" pitchFamily="2" charset="2"/>
              <a:buChar char=""/>
              <a:tabLst>
                <a:tab pos="342900" algn="l"/>
              </a:tabLst>
            </a:pPr>
            <a:r>
              <a:rPr lang="en-US" sz="1700" dirty="0">
                <a:solidFill>
                  <a:schemeClr val="accent6">
                    <a:lumMod val="75000"/>
                  </a:schemeClr>
                </a:solidFill>
                <a:latin typeface="+mj-lt"/>
                <a:ea typeface="Times New Roman" panose="02020603050405020304" pitchFamily="18" charset="0"/>
              </a:rPr>
              <a:t>To create a level playing field for all businesses, by ensuring that large multistate corporations cannot end up paying income tax at a lower effective tax rate than small businesses by subdividing themselves into separate corporations and then manipulating transactions within the overall corporate group.</a:t>
            </a:r>
          </a:p>
        </p:txBody>
      </p:sp>
    </p:spTree>
    <p:extLst>
      <p:ext uri="{BB962C8B-B14F-4D97-AF65-F5344CB8AC3E}">
        <p14:creationId xmlns:p14="http://schemas.microsoft.com/office/powerpoint/2010/main" val="526105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838200"/>
            <a:ext cx="6343672" cy="914400"/>
          </a:xfrm>
        </p:spPr>
        <p:txBody>
          <a:bodyPr/>
          <a:lstStyle/>
          <a:p>
            <a:pPr algn="ctr"/>
            <a:r>
              <a:rPr lang="en-US" dirty="0"/>
              <a:t>Combined Reporting at The Start</a:t>
            </a:r>
          </a:p>
        </p:txBody>
      </p:sp>
      <p:pic>
        <p:nvPicPr>
          <p:cNvPr id="4" name="Content Placeholder 3" descr="4-5-07sfp.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2209800"/>
            <a:ext cx="7315200" cy="4200070"/>
          </a:xfrm>
          <a:prstGeom prst="rect">
            <a:avLst/>
          </a:prstGeom>
          <a:noFill/>
          <a:ln>
            <a:noFill/>
          </a:ln>
        </p:spPr>
      </p:pic>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17</a:t>
            </a:fld>
            <a:endParaRPr lang="en-US" dirty="0"/>
          </a:p>
        </p:txBody>
      </p:sp>
    </p:spTree>
    <p:extLst>
      <p:ext uri="{BB962C8B-B14F-4D97-AF65-F5344CB8AC3E}">
        <p14:creationId xmlns:p14="http://schemas.microsoft.com/office/powerpoint/2010/main" val="4003284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990600"/>
            <a:ext cx="6343672" cy="709865"/>
          </a:xfrm>
        </p:spPr>
        <p:txBody>
          <a:bodyPr/>
          <a:lstStyle/>
          <a:p>
            <a:pPr algn="ctr"/>
            <a:r>
              <a:rPr lang="en-US" dirty="0"/>
              <a:t>Combined Reporting by State</a:t>
            </a:r>
          </a:p>
        </p:txBody>
      </p:sp>
      <p:pic>
        <p:nvPicPr>
          <p:cNvPr id="4" name="Content Placeholder 3" descr="http://www.cbpp.org/sites/default/files/styles/downsample150to92/public/atoms/files/5-4-16state_budget.png?itok=xlc7F1ja"/>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2286000"/>
            <a:ext cx="7315200" cy="4197096"/>
          </a:xfrm>
          <a:prstGeom prst="rect">
            <a:avLst/>
          </a:prstGeom>
          <a:noFill/>
          <a:ln>
            <a:noFill/>
          </a:ln>
        </p:spPr>
      </p:pic>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18</a:t>
            </a:fld>
            <a:endParaRPr lang="en-US" dirty="0"/>
          </a:p>
        </p:txBody>
      </p:sp>
    </p:spTree>
    <p:extLst>
      <p:ext uri="{BB962C8B-B14F-4D97-AF65-F5344CB8AC3E}">
        <p14:creationId xmlns:p14="http://schemas.microsoft.com/office/powerpoint/2010/main" val="27138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3" y="908748"/>
            <a:ext cx="6343672" cy="838200"/>
          </a:xfrm>
        </p:spPr>
        <p:txBody>
          <a:bodyPr/>
          <a:lstStyle/>
          <a:p>
            <a:pPr algn="ctr"/>
            <a:r>
              <a:rPr lang="en-US" dirty="0"/>
              <a:t>Combined Reporting is About Equity</a:t>
            </a:r>
          </a:p>
        </p:txBody>
      </p:sp>
      <p:sp>
        <p:nvSpPr>
          <p:cNvPr id="3" name="Content Placeholder 2"/>
          <p:cNvSpPr>
            <a:spLocks noGrp="1"/>
          </p:cNvSpPr>
          <p:nvPr>
            <p:ph idx="1"/>
          </p:nvPr>
        </p:nvSpPr>
        <p:spPr>
          <a:xfrm>
            <a:off x="613681" y="2430480"/>
            <a:ext cx="7916637" cy="3970320"/>
          </a:xfrm>
        </p:spPr>
        <p:txBody>
          <a:bodyPr>
            <a:normAutofit lnSpcReduction="10000"/>
          </a:bodyPr>
          <a:lstStyle/>
          <a:p>
            <a:pPr marL="0" indent="0" algn="just">
              <a:buNone/>
            </a:pPr>
            <a:r>
              <a:rPr lang="en-US" dirty="0">
                <a:solidFill>
                  <a:schemeClr val="accent6">
                    <a:lumMod val="75000"/>
                  </a:schemeClr>
                </a:solidFill>
              </a:rPr>
              <a:t>Combined reporting is more equitable than separate reporting because:</a:t>
            </a:r>
          </a:p>
          <a:p>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It ensures that a company’s tax does not change merely because its organizational structure changes; </a:t>
            </a:r>
          </a:p>
          <a:p>
            <a:pPr algn="just">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It creates a level playing field between smaller and larger companies;  </a:t>
            </a:r>
          </a:p>
          <a:p>
            <a:pPr algn="just">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It ensures that all business activities within a multistate business is accounted for when determining that state’s pro rata share of allocable income. </a:t>
            </a:r>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19</a:t>
            </a:fld>
            <a:endParaRPr lang="en-US" dirty="0"/>
          </a:p>
        </p:txBody>
      </p:sp>
    </p:spTree>
    <p:extLst>
      <p:ext uri="{BB962C8B-B14F-4D97-AF65-F5344CB8AC3E}">
        <p14:creationId xmlns:p14="http://schemas.microsoft.com/office/powerpoint/2010/main" val="368290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Senate Bill 22 Overview</a:t>
            </a:r>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2</a:t>
            </a:fld>
            <a:endParaRPr lang="en-US" dirty="0"/>
          </a:p>
        </p:txBody>
      </p:sp>
      <p:sp>
        <p:nvSpPr>
          <p:cNvPr id="6" name="Rectangle 5"/>
          <p:cNvSpPr/>
          <p:nvPr/>
        </p:nvSpPr>
        <p:spPr>
          <a:xfrm>
            <a:off x="865970" y="2895600"/>
            <a:ext cx="7287430" cy="4247317"/>
          </a:xfrm>
          <a:prstGeom prst="rect">
            <a:avLst/>
          </a:prstGeom>
        </p:spPr>
        <p:txBody>
          <a:bodyPr wrap="square">
            <a:spAutoFit/>
          </a:bodyPr>
          <a:lstStyle/>
          <a:p>
            <a:pPr marL="285750" indent="-285750" algn="just">
              <a:buFont typeface="Wingdings" panose="05000000000000000000" pitchFamily="2" charset="2"/>
              <a:buChar char="Ø"/>
            </a:pPr>
            <a:r>
              <a:rPr lang="en-US" dirty="0">
                <a:solidFill>
                  <a:schemeClr val="accent6">
                    <a:lumMod val="75000"/>
                  </a:schemeClr>
                </a:solidFill>
              </a:rPr>
              <a:t>SB 22 proposed several changes to the Kansas income tax provisions in response to changes in the Internal Revenue Code (IRC) enacted in late 2017;</a:t>
            </a:r>
          </a:p>
          <a:p>
            <a:pPr marL="285750" indent="-285750" algn="just">
              <a:buFont typeface="Wingdings" panose="05000000000000000000" pitchFamily="2" charset="2"/>
              <a:buChar char="Ø"/>
            </a:pPr>
            <a:endParaRPr lang="en-US" dirty="0">
              <a:solidFill>
                <a:schemeClr val="accent6">
                  <a:lumMod val="75000"/>
                </a:schemeClr>
              </a:solidFill>
            </a:endParaRPr>
          </a:p>
          <a:p>
            <a:pPr marL="285750" indent="-285750" algn="just">
              <a:buFont typeface="Wingdings" panose="05000000000000000000" pitchFamily="2" charset="2"/>
              <a:buChar char="Ø"/>
            </a:pPr>
            <a:r>
              <a:rPr lang="en-US" dirty="0">
                <a:solidFill>
                  <a:schemeClr val="accent6">
                    <a:lumMod val="75000"/>
                  </a:schemeClr>
                </a:solidFill>
              </a:rPr>
              <a:t>SB 22 reduced the state sales tax rate by 1.0 percent on certain purchases of food; and,</a:t>
            </a:r>
          </a:p>
          <a:p>
            <a:pPr algn="just"/>
            <a:r>
              <a:rPr lang="en-US" dirty="0">
                <a:solidFill>
                  <a:schemeClr val="accent6">
                    <a:lumMod val="75000"/>
                  </a:schemeClr>
                </a:solidFill>
              </a:rPr>
              <a:t> </a:t>
            </a:r>
          </a:p>
          <a:p>
            <a:pPr marL="285750" indent="-285750" algn="just">
              <a:buFont typeface="Wingdings" panose="05000000000000000000" pitchFamily="2" charset="2"/>
              <a:buChar char="Ø"/>
            </a:pPr>
            <a:r>
              <a:rPr lang="en-US" dirty="0">
                <a:solidFill>
                  <a:schemeClr val="accent6">
                    <a:lumMod val="75000"/>
                  </a:schemeClr>
                </a:solidFill>
              </a:rPr>
              <a:t>SB 22 proposed a number of provisions in response to a U.S. Supreme Court decision authorizing states and local units to collect sales and compensating use taxes on certain transactions made through out-of-state retailers and marketplace facilitators that have an economic presence (nexus) in Kansas.</a:t>
            </a:r>
          </a:p>
          <a:p>
            <a:pPr algn="just"/>
            <a:endParaRPr lang="en-US" dirty="0"/>
          </a:p>
          <a:p>
            <a:pPr algn="just"/>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1473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990600"/>
            <a:ext cx="6343672" cy="709865"/>
          </a:xfrm>
        </p:spPr>
        <p:txBody>
          <a:bodyPr/>
          <a:lstStyle/>
          <a:p>
            <a:pPr algn="ctr"/>
            <a:r>
              <a:rPr lang="en-US" dirty="0"/>
              <a:t>Apportionment of Income </a:t>
            </a:r>
          </a:p>
        </p:txBody>
      </p:sp>
      <p:sp>
        <p:nvSpPr>
          <p:cNvPr id="3" name="Content Placeholder 2"/>
          <p:cNvSpPr>
            <a:spLocks noGrp="1"/>
          </p:cNvSpPr>
          <p:nvPr>
            <p:ph idx="1"/>
          </p:nvPr>
        </p:nvSpPr>
        <p:spPr>
          <a:xfrm>
            <a:off x="644769" y="2438400"/>
            <a:ext cx="7854462" cy="4267200"/>
          </a:xfrm>
        </p:spPr>
        <p:txBody>
          <a:bodyPr>
            <a:normAutofit lnSpcReduction="10000"/>
          </a:bodyPr>
          <a:lstStyle/>
          <a:p>
            <a:pPr marL="0" indent="0" algn="just">
              <a:buNone/>
            </a:pPr>
            <a:r>
              <a:rPr lang="en-US" dirty="0">
                <a:solidFill>
                  <a:schemeClr val="accent6">
                    <a:lumMod val="75000"/>
                  </a:schemeClr>
                </a:solidFill>
              </a:rPr>
              <a:t>Once all of a multistate business’ income has been combined, how does a state determine how much of that income is subject to its income tax?  In one word: apportionment. The basic idea of apportionment is to attribute income of a unitary business to a particular state based on a ratio of the activity in that state compared to that business’ activity everywhere.  There are two primary methods in use by states today:</a:t>
            </a:r>
          </a:p>
          <a:p>
            <a:pPr marL="0" indent="0" algn="just">
              <a:buNone/>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Single factor based on sales that are within the state compared to the total sales everywhere; and,</a:t>
            </a:r>
          </a:p>
          <a:p>
            <a:pPr algn="just">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Three factors based on sales (or receipts), payroll, and property that are within the state compared to the total sales, payroll and property that the corporation has everywhere.</a:t>
            </a:r>
          </a:p>
          <a:p>
            <a:endParaRPr lang="en-US" dirty="0"/>
          </a:p>
          <a:p>
            <a:endParaRPr lang="en-US" dirty="0"/>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20</a:t>
            </a:fld>
            <a:endParaRPr lang="en-US" dirty="0"/>
          </a:p>
        </p:txBody>
      </p:sp>
    </p:spTree>
    <p:extLst>
      <p:ext uri="{BB962C8B-B14F-4D97-AF65-F5344CB8AC3E}">
        <p14:creationId xmlns:p14="http://schemas.microsoft.com/office/powerpoint/2010/main" val="412038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914400"/>
            <a:ext cx="6343672" cy="767687"/>
          </a:xfrm>
        </p:spPr>
        <p:txBody>
          <a:bodyPr/>
          <a:lstStyle/>
          <a:p>
            <a:pPr algn="ctr"/>
            <a:r>
              <a:rPr lang="en-US" sz="2800" dirty="0"/>
              <a:t>Kansas Adopted The Three-Factor Formula </a:t>
            </a:r>
          </a:p>
        </p:txBody>
      </p:sp>
      <p:sp>
        <p:nvSpPr>
          <p:cNvPr id="3" name="Content Placeholder 2"/>
          <p:cNvSpPr>
            <a:spLocks noGrp="1"/>
          </p:cNvSpPr>
          <p:nvPr>
            <p:ph idx="1"/>
          </p:nvPr>
        </p:nvSpPr>
        <p:spPr>
          <a:xfrm>
            <a:off x="647700" y="2438400"/>
            <a:ext cx="7848600" cy="4267200"/>
          </a:xfrm>
        </p:spPr>
        <p:txBody>
          <a:bodyPr>
            <a:normAutofit/>
          </a:bodyPr>
          <a:lstStyle/>
          <a:p>
            <a:pPr algn="just">
              <a:buFont typeface="Wingdings" panose="05000000000000000000" pitchFamily="2" charset="2"/>
              <a:buChar char="Ø"/>
            </a:pPr>
            <a:r>
              <a:rPr lang="en-US" dirty="0">
                <a:solidFill>
                  <a:schemeClr val="accent6">
                    <a:lumMod val="75000"/>
                  </a:schemeClr>
                </a:solidFill>
              </a:rPr>
              <a:t>In 1963, Kansas adopted the three-factor apportionment formula to determine the income of a multistate business operating, more or less, in the same line of business.  This is known as the unitary business principle.</a:t>
            </a:r>
          </a:p>
          <a:p>
            <a:pPr lvl="0" algn="just">
              <a:buFont typeface="Wingdings" panose="05000000000000000000" pitchFamily="2" charset="2"/>
              <a:buChar char="Ø"/>
            </a:pPr>
            <a:r>
              <a:rPr lang="en-US" dirty="0">
                <a:solidFill>
                  <a:schemeClr val="accent6">
                    <a:lumMod val="75000"/>
                  </a:schemeClr>
                </a:solidFill>
              </a:rPr>
              <a:t>The amount of a corporation’s payroll in Kansas is divided by the unitary group’s total payroll everywhere; </a:t>
            </a:r>
          </a:p>
          <a:p>
            <a:pPr lvl="0" algn="just">
              <a:buFont typeface="Wingdings" panose="05000000000000000000" pitchFamily="2" charset="2"/>
              <a:buChar char="Ø"/>
            </a:pPr>
            <a:r>
              <a:rPr lang="en-US" dirty="0">
                <a:solidFill>
                  <a:schemeClr val="accent6">
                    <a:lumMod val="75000"/>
                  </a:schemeClr>
                </a:solidFill>
              </a:rPr>
              <a:t>The value of corporation’s property in Kansas is divided by the value of the unitary group’s total property everywhere; and,</a:t>
            </a:r>
          </a:p>
          <a:p>
            <a:pPr lvl="0" algn="just">
              <a:buFont typeface="Wingdings" panose="05000000000000000000" pitchFamily="2" charset="2"/>
              <a:buChar char="Ø"/>
            </a:pPr>
            <a:r>
              <a:rPr lang="en-US" dirty="0">
                <a:solidFill>
                  <a:schemeClr val="accent6">
                    <a:lumMod val="75000"/>
                  </a:schemeClr>
                </a:solidFill>
              </a:rPr>
              <a:t>The corporation’s total sales in Kansas is divided by the total sales of the unitary group everywhere.  </a:t>
            </a:r>
          </a:p>
          <a:p>
            <a:pPr lvl="0" algn="just">
              <a:buFont typeface="Wingdings" panose="05000000000000000000" pitchFamily="2" charset="2"/>
              <a:buChar char="Ø"/>
            </a:pPr>
            <a:r>
              <a:rPr lang="en-US" dirty="0">
                <a:solidFill>
                  <a:schemeClr val="accent6">
                    <a:lumMod val="75000"/>
                  </a:schemeClr>
                </a:solidFill>
              </a:rPr>
              <a:t>Each of these provide a fraction, which are then added together and divided by three to provide a final ratio that is then applied to the corporation’s Kansas taxable income.  </a:t>
            </a:r>
          </a:p>
          <a:p>
            <a:endParaRPr lang="en-US" dirty="0"/>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21</a:t>
            </a:fld>
            <a:endParaRPr lang="en-US" dirty="0"/>
          </a:p>
        </p:txBody>
      </p:sp>
    </p:spTree>
    <p:extLst>
      <p:ext uri="{BB962C8B-B14F-4D97-AF65-F5344CB8AC3E}">
        <p14:creationId xmlns:p14="http://schemas.microsoft.com/office/powerpoint/2010/main" val="3020189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3" y="914400"/>
            <a:ext cx="6343672" cy="838200"/>
          </a:xfrm>
        </p:spPr>
        <p:txBody>
          <a:bodyPr/>
          <a:lstStyle/>
          <a:p>
            <a:pPr algn="ctr"/>
            <a:r>
              <a:rPr lang="en-US" dirty="0"/>
              <a:t>Standard is Not Perfection, </a:t>
            </a:r>
            <a:br>
              <a:rPr lang="en-US" dirty="0"/>
            </a:br>
            <a:r>
              <a:rPr lang="en-US" dirty="0"/>
              <a:t>But Fair Representation</a:t>
            </a:r>
          </a:p>
        </p:txBody>
      </p:sp>
      <p:sp>
        <p:nvSpPr>
          <p:cNvPr id="3" name="Content Placeholder 2"/>
          <p:cNvSpPr>
            <a:spLocks noGrp="1"/>
          </p:cNvSpPr>
          <p:nvPr>
            <p:ph idx="1"/>
          </p:nvPr>
        </p:nvSpPr>
        <p:spPr>
          <a:xfrm>
            <a:off x="647700" y="2514600"/>
            <a:ext cx="7848599" cy="4267200"/>
          </a:xfrm>
        </p:spPr>
        <p:txBody>
          <a:bodyPr>
            <a:noAutofit/>
          </a:bodyPr>
          <a:lstStyle/>
          <a:p>
            <a:pPr algn="just">
              <a:buFont typeface="Wingdings" panose="05000000000000000000" pitchFamily="2" charset="2"/>
              <a:buChar char="Ø"/>
            </a:pPr>
            <a:r>
              <a:rPr lang="en-US" sz="1600" dirty="0">
                <a:solidFill>
                  <a:schemeClr val="accent6">
                    <a:lumMod val="75000"/>
                  </a:schemeClr>
                </a:solidFill>
              </a:rPr>
              <a:t>In </a:t>
            </a:r>
            <a:r>
              <a:rPr lang="en-US" sz="1600" i="1" dirty="0">
                <a:solidFill>
                  <a:schemeClr val="accent6">
                    <a:lumMod val="75000"/>
                  </a:schemeClr>
                </a:solidFill>
              </a:rPr>
              <a:t>Container Corp. v Franchise Tax Board, </a:t>
            </a:r>
            <a:r>
              <a:rPr lang="en-US" sz="1600" dirty="0">
                <a:solidFill>
                  <a:schemeClr val="accent6">
                    <a:lumMod val="75000"/>
                  </a:schemeClr>
                </a:solidFill>
              </a:rPr>
              <a:t>463 U.S. 159 (1983), a California case, the US Supreme Court approved, in general, the three-factor income apportionment formula.</a:t>
            </a:r>
          </a:p>
          <a:p>
            <a:pPr algn="just">
              <a:buFont typeface="Wingdings" panose="05000000000000000000" pitchFamily="2" charset="2"/>
              <a:buChar char="Ø"/>
            </a:pPr>
            <a:endParaRPr lang="en-US" sz="1600" dirty="0">
              <a:solidFill>
                <a:schemeClr val="accent6">
                  <a:lumMod val="75000"/>
                </a:schemeClr>
              </a:solidFill>
            </a:endParaRPr>
          </a:p>
          <a:p>
            <a:pPr algn="just">
              <a:buFont typeface="Wingdings" panose="05000000000000000000" pitchFamily="2" charset="2"/>
              <a:buChar char="Ø"/>
            </a:pPr>
            <a:r>
              <a:rPr lang="en-US" sz="1600" dirty="0">
                <a:solidFill>
                  <a:schemeClr val="accent6">
                    <a:lumMod val="75000"/>
                  </a:schemeClr>
                </a:solidFill>
              </a:rPr>
              <a:t>The Court recognized that arriving at precise territorial allocation of "value" is often an elusive goal, both in theory and in practice.</a:t>
            </a:r>
          </a:p>
          <a:p>
            <a:pPr algn="just">
              <a:buFont typeface="Wingdings" panose="05000000000000000000" pitchFamily="2" charset="2"/>
              <a:buChar char="Ø"/>
            </a:pPr>
            <a:endParaRPr lang="en-US" sz="1600" dirty="0">
              <a:solidFill>
                <a:schemeClr val="accent6">
                  <a:lumMod val="75000"/>
                </a:schemeClr>
              </a:solidFill>
            </a:endParaRPr>
          </a:p>
          <a:p>
            <a:pPr algn="just">
              <a:buFont typeface="Wingdings" panose="05000000000000000000" pitchFamily="2" charset="2"/>
              <a:buChar char="Ø"/>
            </a:pPr>
            <a:r>
              <a:rPr lang="en-US" sz="1600" dirty="0">
                <a:solidFill>
                  <a:schemeClr val="accent6">
                    <a:lumMod val="75000"/>
                  </a:schemeClr>
                </a:solidFill>
              </a:rPr>
              <a:t>The Court noted that not only has the three-factor formula met its approval, but it has become something of a benchmark against which other apportionment formulas are judged. </a:t>
            </a:r>
          </a:p>
          <a:p>
            <a:pPr algn="just">
              <a:buFont typeface="Wingdings" panose="05000000000000000000" pitchFamily="2" charset="2"/>
              <a:buChar char="Ø"/>
            </a:pPr>
            <a:endParaRPr lang="en-US" sz="1600" dirty="0">
              <a:solidFill>
                <a:schemeClr val="accent6">
                  <a:lumMod val="75000"/>
                </a:schemeClr>
              </a:solidFill>
            </a:endParaRPr>
          </a:p>
          <a:p>
            <a:pPr algn="just">
              <a:buFont typeface="Wingdings" panose="05000000000000000000" pitchFamily="2" charset="2"/>
              <a:buChar char="Ø"/>
            </a:pPr>
            <a:r>
              <a:rPr lang="en-US" sz="1600" dirty="0">
                <a:solidFill>
                  <a:schemeClr val="accent6">
                    <a:lumMod val="75000"/>
                  </a:schemeClr>
                </a:solidFill>
              </a:rPr>
              <a:t>The Court, in upholding the three-factor formula, indicated that while formulary apportionment may not be precise, it is a fair reflection of a business’ activity in a state.</a:t>
            </a:r>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22</a:t>
            </a:fld>
            <a:endParaRPr lang="en-US" dirty="0"/>
          </a:p>
        </p:txBody>
      </p:sp>
    </p:spTree>
    <p:extLst>
      <p:ext uri="{BB962C8B-B14F-4D97-AF65-F5344CB8AC3E}">
        <p14:creationId xmlns:p14="http://schemas.microsoft.com/office/powerpoint/2010/main" val="498631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378" y="1063417"/>
            <a:ext cx="6619244" cy="628650"/>
          </a:xfrm>
        </p:spPr>
        <p:txBody>
          <a:bodyPr/>
          <a:lstStyle/>
          <a:p>
            <a:pPr algn="ctr"/>
            <a:r>
              <a:rPr lang="en-US" dirty="0"/>
              <a:t>Why Bother To Apportion?</a:t>
            </a:r>
          </a:p>
        </p:txBody>
      </p:sp>
      <p:sp>
        <p:nvSpPr>
          <p:cNvPr id="3" name="Content Placeholder 2"/>
          <p:cNvSpPr>
            <a:spLocks noGrp="1"/>
          </p:cNvSpPr>
          <p:nvPr>
            <p:ph idx="1"/>
          </p:nvPr>
        </p:nvSpPr>
        <p:spPr>
          <a:xfrm>
            <a:off x="658225" y="2514600"/>
            <a:ext cx="7827549" cy="3017121"/>
          </a:xfrm>
        </p:spPr>
        <p:txBody>
          <a:bodyPr>
            <a:normAutofit/>
          </a:bodyPr>
          <a:lstStyle/>
          <a:p>
            <a:pPr algn="just">
              <a:buFont typeface="Wingdings" panose="05000000000000000000" pitchFamily="2" charset="2"/>
              <a:buChar char="Ø"/>
            </a:pPr>
            <a:r>
              <a:rPr lang="en-US" dirty="0">
                <a:solidFill>
                  <a:schemeClr val="accent6">
                    <a:lumMod val="75000"/>
                  </a:schemeClr>
                </a:solidFill>
              </a:rPr>
              <a:t>A simple illustration will show the genius of factor apportionment within the framework of combined reporting:</a:t>
            </a:r>
          </a:p>
          <a:p>
            <a:pPr>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The following example will provide a simple calculation of ACME Corporation’s (ACME) 2017 income taxes without any apportionment.  ACME has five corporations, one in Kansas, and the others are outside of Kansas.  Each corporation provides one step in a series of integrated steps in the same line of business.</a:t>
            </a:r>
          </a:p>
          <a:p>
            <a:pPr marL="0" indent="0" algn="just">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23</a:t>
            </a:fld>
            <a:endParaRPr lang="en-US" dirty="0"/>
          </a:p>
        </p:txBody>
      </p:sp>
    </p:spTree>
    <p:extLst>
      <p:ext uri="{BB962C8B-B14F-4D97-AF65-F5344CB8AC3E}">
        <p14:creationId xmlns:p14="http://schemas.microsoft.com/office/powerpoint/2010/main" val="3586463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2017 Kansas Tax Without Apportionment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9258018"/>
              </p:ext>
            </p:extLst>
          </p:nvPr>
        </p:nvGraphicFramePr>
        <p:xfrm>
          <a:off x="838200" y="2895600"/>
          <a:ext cx="7467601" cy="2438400"/>
        </p:xfrm>
        <a:graphic>
          <a:graphicData uri="http://schemas.openxmlformats.org/drawingml/2006/table">
            <a:tbl>
              <a:tblPr>
                <a:tableStyleId>{5C22544A-7EE6-4342-B048-85BDC9FD1C3A}</a:tableStyleId>
              </a:tblPr>
              <a:tblGrid>
                <a:gridCol w="2563850">
                  <a:extLst>
                    <a:ext uri="{9D8B030D-6E8A-4147-A177-3AD203B41FA5}">
                      <a16:colId xmlns:a16="http://schemas.microsoft.com/office/drawing/2014/main" val="20000"/>
                    </a:ext>
                  </a:extLst>
                </a:gridCol>
                <a:gridCol w="178319">
                  <a:extLst>
                    <a:ext uri="{9D8B030D-6E8A-4147-A177-3AD203B41FA5}">
                      <a16:colId xmlns:a16="http://schemas.microsoft.com/office/drawing/2014/main" val="20001"/>
                    </a:ext>
                  </a:extLst>
                </a:gridCol>
                <a:gridCol w="2303276">
                  <a:extLst>
                    <a:ext uri="{9D8B030D-6E8A-4147-A177-3AD203B41FA5}">
                      <a16:colId xmlns:a16="http://schemas.microsoft.com/office/drawing/2014/main" val="20002"/>
                    </a:ext>
                  </a:extLst>
                </a:gridCol>
                <a:gridCol w="178319">
                  <a:extLst>
                    <a:ext uri="{9D8B030D-6E8A-4147-A177-3AD203B41FA5}">
                      <a16:colId xmlns:a16="http://schemas.microsoft.com/office/drawing/2014/main" val="20003"/>
                    </a:ext>
                  </a:extLst>
                </a:gridCol>
                <a:gridCol w="2243837">
                  <a:extLst>
                    <a:ext uri="{9D8B030D-6E8A-4147-A177-3AD203B41FA5}">
                      <a16:colId xmlns:a16="http://schemas.microsoft.com/office/drawing/2014/main" val="20004"/>
                    </a:ext>
                  </a:extLst>
                </a:gridCol>
              </a:tblGrid>
              <a:tr h="1143000">
                <a:tc>
                  <a:txBody>
                    <a:bodyPr/>
                    <a:lstStyle/>
                    <a:p>
                      <a:pPr algn="l" fontAlgn="b"/>
                      <a:r>
                        <a:rPr lang="en-US" sz="1400" u="none" strike="noStrike" dirty="0">
                          <a:effectLst/>
                        </a:rPr>
                        <a:t>2017 Income from Five Corporations in the Unitary Group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en-US" sz="1400" u="none" strike="noStrike" dirty="0">
                          <a:effectLst/>
                        </a:rPr>
                        <a:t>$12,000,000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0000"/>
                  </a:ext>
                </a:extLst>
              </a:tr>
              <a:tr h="406400">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0001"/>
                  </a:ext>
                </a:extLst>
              </a:tr>
              <a:tr h="889000">
                <a:tc>
                  <a:txBody>
                    <a:bodyPr/>
                    <a:lstStyle/>
                    <a:p>
                      <a:pPr algn="l" fontAlgn="b"/>
                      <a:r>
                        <a:rPr lang="en-US" sz="1400" u="none" strike="noStrike" dirty="0">
                          <a:effectLst/>
                        </a:rPr>
                        <a:t>Kansas</a:t>
                      </a:r>
                      <a:r>
                        <a:rPr lang="en-US" sz="1400" u="none" strike="noStrike" baseline="0" dirty="0">
                          <a:effectLst/>
                        </a:rPr>
                        <a:t> T</a:t>
                      </a:r>
                      <a:r>
                        <a:rPr lang="en-US" sz="1400" u="none" strike="noStrike" dirty="0">
                          <a:effectLst/>
                        </a:rPr>
                        <a:t>ax Without Apportionment at 7%</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en-US" sz="1400" u="none" strike="noStrike" dirty="0">
                          <a:effectLst/>
                        </a:rPr>
                        <a:t>$840,000 </a:t>
                      </a:r>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24</a:t>
            </a:fld>
            <a:endParaRPr lang="en-US" dirty="0"/>
          </a:p>
        </p:txBody>
      </p:sp>
    </p:spTree>
    <p:extLst>
      <p:ext uri="{BB962C8B-B14F-4D97-AF65-F5344CB8AC3E}">
        <p14:creationId xmlns:p14="http://schemas.microsoft.com/office/powerpoint/2010/main" val="509564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2017 Tax With Apportionment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6383172"/>
              </p:ext>
            </p:extLst>
          </p:nvPr>
        </p:nvGraphicFramePr>
        <p:xfrm>
          <a:off x="762002" y="2286000"/>
          <a:ext cx="7734426" cy="4497962"/>
        </p:xfrm>
        <a:graphic>
          <a:graphicData uri="http://schemas.openxmlformats.org/drawingml/2006/table">
            <a:tbl>
              <a:tblPr>
                <a:tableStyleId>{5C22544A-7EE6-4342-B048-85BDC9FD1C3A}</a:tableStyleId>
              </a:tblPr>
              <a:tblGrid>
                <a:gridCol w="1942140">
                  <a:extLst>
                    <a:ext uri="{9D8B030D-6E8A-4147-A177-3AD203B41FA5}">
                      <a16:colId xmlns:a16="http://schemas.microsoft.com/office/drawing/2014/main" val="20000"/>
                    </a:ext>
                  </a:extLst>
                </a:gridCol>
                <a:gridCol w="136557">
                  <a:extLst>
                    <a:ext uri="{9D8B030D-6E8A-4147-A177-3AD203B41FA5}">
                      <a16:colId xmlns:a16="http://schemas.microsoft.com/office/drawing/2014/main" val="20001"/>
                    </a:ext>
                  </a:extLst>
                </a:gridCol>
                <a:gridCol w="1731301">
                  <a:extLst>
                    <a:ext uri="{9D8B030D-6E8A-4147-A177-3AD203B41FA5}">
                      <a16:colId xmlns:a16="http://schemas.microsoft.com/office/drawing/2014/main" val="20002"/>
                    </a:ext>
                  </a:extLst>
                </a:gridCol>
                <a:gridCol w="169114">
                  <a:extLst>
                    <a:ext uri="{9D8B030D-6E8A-4147-A177-3AD203B41FA5}">
                      <a16:colId xmlns:a16="http://schemas.microsoft.com/office/drawing/2014/main" val="20003"/>
                    </a:ext>
                  </a:extLst>
                </a:gridCol>
                <a:gridCol w="1718341">
                  <a:extLst>
                    <a:ext uri="{9D8B030D-6E8A-4147-A177-3AD203B41FA5}">
                      <a16:colId xmlns:a16="http://schemas.microsoft.com/office/drawing/2014/main" val="20004"/>
                    </a:ext>
                  </a:extLst>
                </a:gridCol>
                <a:gridCol w="136557">
                  <a:extLst>
                    <a:ext uri="{9D8B030D-6E8A-4147-A177-3AD203B41FA5}">
                      <a16:colId xmlns:a16="http://schemas.microsoft.com/office/drawing/2014/main" val="20005"/>
                    </a:ext>
                  </a:extLst>
                </a:gridCol>
                <a:gridCol w="1900416">
                  <a:extLst>
                    <a:ext uri="{9D8B030D-6E8A-4147-A177-3AD203B41FA5}">
                      <a16:colId xmlns:a16="http://schemas.microsoft.com/office/drawing/2014/main" val="20006"/>
                    </a:ext>
                  </a:extLst>
                </a:gridCol>
              </a:tblGrid>
              <a:tr h="365532">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r>
                        <a:rPr lang="en-US" sz="1400" u="none" strike="noStrike" dirty="0">
                          <a:effectLst/>
                          <a:latin typeface="Century Gothic" panose="020B0502020202020204" pitchFamily="34" charset="0"/>
                        </a:rPr>
                        <a:t>Property</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r>
                        <a:rPr lang="en-US" sz="1400" u="none" strike="noStrike" dirty="0">
                          <a:effectLst/>
                          <a:latin typeface="Century Gothic" panose="020B0502020202020204" pitchFamily="34" charset="0"/>
                        </a:rPr>
                        <a:t>Payroll</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r>
                        <a:rPr lang="en-US" sz="1400" u="none" strike="noStrike" dirty="0">
                          <a:effectLst/>
                          <a:latin typeface="Century Gothic" panose="020B0502020202020204" pitchFamily="34" charset="0"/>
                        </a:rPr>
                        <a:t>Sales</a:t>
                      </a:r>
                      <a:endParaRPr lang="en-US" sz="1400" b="0" i="0" u="none" strike="noStrike" dirty="0">
                        <a:solidFill>
                          <a:srgbClr val="000000"/>
                        </a:solidFill>
                        <a:effectLst/>
                        <a:latin typeface="Century Gothic" panose="020B0502020202020204" pitchFamily="34" charset="0"/>
                      </a:endParaRPr>
                    </a:p>
                  </a:txBody>
                  <a:tcPr marL="9352" marR="9352" marT="9352" marB="0" anchor="b"/>
                </a:tc>
                <a:extLst>
                  <a:ext uri="{0D108BD9-81ED-4DB2-BD59-A6C34878D82A}">
                    <a16:rowId xmlns:a16="http://schemas.microsoft.com/office/drawing/2014/main" val="10000"/>
                  </a:ext>
                </a:extLst>
              </a:tr>
              <a:tr h="222044">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extLst>
                  <a:ext uri="{0D108BD9-81ED-4DB2-BD59-A6C34878D82A}">
                    <a16:rowId xmlns:a16="http://schemas.microsoft.com/office/drawing/2014/main" val="10001"/>
                  </a:ext>
                </a:extLst>
              </a:tr>
              <a:tr h="365532">
                <a:tc>
                  <a:txBody>
                    <a:bodyPr/>
                    <a:lstStyle/>
                    <a:p>
                      <a:pPr algn="l" fontAlgn="b"/>
                      <a:r>
                        <a:rPr lang="en-US" sz="1400" u="none" strike="noStrike" dirty="0">
                          <a:effectLst/>
                          <a:latin typeface="Century Gothic" panose="020B0502020202020204" pitchFamily="34" charset="0"/>
                        </a:rPr>
                        <a:t>Kansas Only</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r>
                        <a:rPr lang="en-US" sz="1400" u="none" strike="noStrike" dirty="0">
                          <a:effectLst/>
                          <a:latin typeface="Century Gothic" panose="020B0502020202020204" pitchFamily="34" charset="0"/>
                        </a:rPr>
                        <a:t>$2,300,000 </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r>
                        <a:rPr lang="en-US" sz="1400" u="none" strike="noStrike" dirty="0">
                          <a:effectLst/>
                          <a:latin typeface="Century Gothic" panose="020B0502020202020204" pitchFamily="34" charset="0"/>
                        </a:rPr>
                        <a:t>$900,000 </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r>
                        <a:rPr lang="en-US" sz="1400" u="none" strike="noStrike" dirty="0">
                          <a:effectLst/>
                          <a:latin typeface="Century Gothic" panose="020B0502020202020204" pitchFamily="34" charset="0"/>
                        </a:rPr>
                        <a:t>$15,000,000</a:t>
                      </a:r>
                      <a:endParaRPr lang="en-US" sz="1400" b="0" i="0" u="none" strike="noStrike" dirty="0">
                        <a:solidFill>
                          <a:srgbClr val="000000"/>
                        </a:solidFill>
                        <a:effectLst/>
                        <a:latin typeface="Century Gothic" panose="020B0502020202020204" pitchFamily="34" charset="0"/>
                      </a:endParaRPr>
                    </a:p>
                  </a:txBody>
                  <a:tcPr marL="9352" marR="9352" marT="9352" marB="0" anchor="b"/>
                </a:tc>
                <a:extLst>
                  <a:ext uri="{0D108BD9-81ED-4DB2-BD59-A6C34878D82A}">
                    <a16:rowId xmlns:a16="http://schemas.microsoft.com/office/drawing/2014/main" val="10002"/>
                  </a:ext>
                </a:extLst>
              </a:tr>
              <a:tr h="24174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extLst>
                  <a:ext uri="{0D108BD9-81ED-4DB2-BD59-A6C34878D82A}">
                    <a16:rowId xmlns:a16="http://schemas.microsoft.com/office/drawing/2014/main" val="10003"/>
                  </a:ext>
                </a:extLst>
              </a:tr>
              <a:tr h="365532">
                <a:tc>
                  <a:txBody>
                    <a:bodyPr/>
                    <a:lstStyle/>
                    <a:p>
                      <a:pPr algn="l" fontAlgn="b"/>
                      <a:r>
                        <a:rPr lang="en-US" sz="1400" u="none" strike="noStrike" dirty="0">
                          <a:effectLst/>
                          <a:latin typeface="Century Gothic" panose="020B0502020202020204" pitchFamily="34" charset="0"/>
                        </a:rPr>
                        <a:t>Unitary Group</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r>
                        <a:rPr lang="en-US" sz="1400" u="none" strike="noStrike" dirty="0">
                          <a:effectLst/>
                          <a:latin typeface="Century Gothic" panose="020B0502020202020204" pitchFamily="34" charset="0"/>
                        </a:rPr>
                        <a:t>$280,000,000 </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r>
                        <a:rPr lang="en-US" sz="1400" u="none" strike="noStrike" dirty="0">
                          <a:effectLst/>
                          <a:latin typeface="Century Gothic" panose="020B0502020202020204" pitchFamily="34" charset="0"/>
                        </a:rPr>
                        <a:t>$283,000,000</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ctr" fontAlgn="b"/>
                      <a:r>
                        <a:rPr lang="en-US" sz="1400" u="none" strike="noStrike" dirty="0">
                          <a:effectLst/>
                          <a:latin typeface="Century Gothic" panose="020B0502020202020204" pitchFamily="34" charset="0"/>
                        </a:rPr>
                        <a:t>$12,000,000,000</a:t>
                      </a:r>
                      <a:endParaRPr lang="en-US" sz="1400" b="0" i="0" u="none" strike="noStrike" dirty="0">
                        <a:solidFill>
                          <a:srgbClr val="000000"/>
                        </a:solidFill>
                        <a:effectLst/>
                        <a:latin typeface="Century Gothic" panose="020B0502020202020204" pitchFamily="34" charset="0"/>
                      </a:endParaRPr>
                    </a:p>
                  </a:txBody>
                  <a:tcPr marL="9352" marR="9352" marT="9352" marB="0" anchor="b"/>
                </a:tc>
                <a:extLst>
                  <a:ext uri="{0D108BD9-81ED-4DB2-BD59-A6C34878D82A}">
                    <a16:rowId xmlns:a16="http://schemas.microsoft.com/office/drawing/2014/main" val="10004"/>
                  </a:ext>
                </a:extLst>
              </a:tr>
              <a:tr h="222044">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extLst>
                  <a:ext uri="{0D108BD9-81ED-4DB2-BD59-A6C34878D82A}">
                    <a16:rowId xmlns:a16="http://schemas.microsoft.com/office/drawing/2014/main" val="10005"/>
                  </a:ext>
                </a:extLst>
              </a:tr>
              <a:tr h="365532">
                <a:tc>
                  <a:txBody>
                    <a:bodyPr/>
                    <a:lstStyle/>
                    <a:p>
                      <a:pPr algn="l" fontAlgn="b"/>
                      <a:r>
                        <a:rPr lang="en-US" sz="1400" u="none" strike="noStrike" dirty="0">
                          <a:effectLst/>
                          <a:latin typeface="Century Gothic" panose="020B0502020202020204" pitchFamily="34" charset="0"/>
                        </a:rPr>
                        <a:t>KS Property factor</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r" fontAlgn="b"/>
                      <a:r>
                        <a:rPr lang="en-US" sz="1400" u="none" strike="noStrike" dirty="0">
                          <a:effectLst/>
                          <a:latin typeface="Century Gothic" panose="020B0502020202020204" pitchFamily="34" charset="0"/>
                        </a:rPr>
                        <a:t>0.00821</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extLst>
                  <a:ext uri="{0D108BD9-81ED-4DB2-BD59-A6C34878D82A}">
                    <a16:rowId xmlns:a16="http://schemas.microsoft.com/office/drawing/2014/main" val="10006"/>
                  </a:ext>
                </a:extLst>
              </a:tr>
              <a:tr h="365532">
                <a:tc>
                  <a:txBody>
                    <a:bodyPr/>
                    <a:lstStyle/>
                    <a:p>
                      <a:pPr algn="l" fontAlgn="b"/>
                      <a:r>
                        <a:rPr lang="en-US" sz="1400" u="none" strike="noStrike" dirty="0">
                          <a:effectLst/>
                          <a:latin typeface="Century Gothic" panose="020B0502020202020204" pitchFamily="34" charset="0"/>
                        </a:rPr>
                        <a:t>KS Payroll Factor</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r" fontAlgn="b"/>
                      <a:r>
                        <a:rPr lang="en-US" sz="1400" u="none" strike="noStrike" dirty="0">
                          <a:effectLst/>
                          <a:latin typeface="Century Gothic" panose="020B0502020202020204" pitchFamily="34" charset="0"/>
                        </a:rPr>
                        <a:t>0.00318</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extLst>
                  <a:ext uri="{0D108BD9-81ED-4DB2-BD59-A6C34878D82A}">
                    <a16:rowId xmlns:a16="http://schemas.microsoft.com/office/drawing/2014/main" val="10007"/>
                  </a:ext>
                </a:extLst>
              </a:tr>
              <a:tr h="365532">
                <a:tc>
                  <a:txBody>
                    <a:bodyPr/>
                    <a:lstStyle/>
                    <a:p>
                      <a:pPr algn="l" fontAlgn="b"/>
                      <a:r>
                        <a:rPr lang="en-US" sz="1400" u="none" strike="noStrike" dirty="0">
                          <a:effectLst/>
                          <a:latin typeface="Century Gothic" panose="020B0502020202020204" pitchFamily="34" charset="0"/>
                        </a:rPr>
                        <a:t>KS Sales Factor</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r" fontAlgn="b"/>
                      <a:r>
                        <a:rPr lang="en-US" sz="1400" u="none" strike="noStrike" dirty="0">
                          <a:effectLst/>
                          <a:latin typeface="Century Gothic" panose="020B0502020202020204" pitchFamily="34" charset="0"/>
                        </a:rPr>
                        <a:t>0.00125</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extLst>
                  <a:ext uri="{0D108BD9-81ED-4DB2-BD59-A6C34878D82A}">
                    <a16:rowId xmlns:a16="http://schemas.microsoft.com/office/drawing/2014/main" val="10008"/>
                  </a:ext>
                </a:extLst>
              </a:tr>
              <a:tr h="22774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extLst>
                  <a:ext uri="{0D108BD9-81ED-4DB2-BD59-A6C34878D82A}">
                    <a16:rowId xmlns:a16="http://schemas.microsoft.com/office/drawing/2014/main" val="10009"/>
                  </a:ext>
                </a:extLst>
              </a:tr>
              <a:tr h="359715">
                <a:tc>
                  <a:txBody>
                    <a:bodyPr/>
                    <a:lstStyle/>
                    <a:p>
                      <a:pPr algn="l" fontAlgn="b"/>
                      <a:r>
                        <a:rPr lang="en-US" sz="1400" u="none" strike="noStrike" dirty="0">
                          <a:effectLst/>
                          <a:latin typeface="Century Gothic" panose="020B0502020202020204" pitchFamily="34" charset="0"/>
                        </a:rPr>
                        <a:t>Total KS Factor</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r" fontAlgn="b"/>
                      <a:r>
                        <a:rPr lang="en-US" sz="1400" u="none" strike="noStrike" dirty="0">
                          <a:effectLst/>
                          <a:latin typeface="Century Gothic" panose="020B0502020202020204" pitchFamily="34" charset="0"/>
                        </a:rPr>
                        <a:t>0.00421</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gridSpan="3">
                  <a:txBody>
                    <a:bodyPr/>
                    <a:lstStyle/>
                    <a:p>
                      <a:pPr algn="l" fontAlgn="b"/>
                      <a:r>
                        <a:rPr lang="en-US" sz="1400" u="none" strike="noStrike" dirty="0">
                          <a:effectLst/>
                          <a:latin typeface="Century Gothic" panose="020B0502020202020204" pitchFamily="34" charset="0"/>
                        </a:rPr>
                        <a:t>This is the percent that can be attributed to KS activity</a:t>
                      </a:r>
                      <a:endParaRPr lang="en-US" sz="1400" b="0" i="0" u="none" strike="noStrike" dirty="0">
                        <a:solidFill>
                          <a:srgbClr val="000000"/>
                        </a:solidFill>
                        <a:effectLst/>
                        <a:latin typeface="Century Gothic" panose="020B0502020202020204" pitchFamily="34" charset="0"/>
                      </a:endParaRPr>
                    </a:p>
                  </a:txBody>
                  <a:tcPr marL="9352" marR="9352" marT="9352"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22044">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extLst>
                  <a:ext uri="{0D108BD9-81ED-4DB2-BD59-A6C34878D82A}">
                    <a16:rowId xmlns:a16="http://schemas.microsoft.com/office/drawing/2014/main" val="10011"/>
                  </a:ext>
                </a:extLst>
              </a:tr>
              <a:tr h="731064">
                <a:tc>
                  <a:txBody>
                    <a:bodyPr/>
                    <a:lstStyle/>
                    <a:p>
                      <a:pPr algn="l" fontAlgn="b"/>
                      <a:r>
                        <a:rPr lang="en-US" sz="1400" u="none" strike="noStrike" dirty="0">
                          <a:effectLst/>
                          <a:latin typeface="Century Gothic" panose="020B0502020202020204" pitchFamily="34" charset="0"/>
                        </a:rPr>
                        <a:t>Kansas Tax at 7% With Apportionment</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r" fontAlgn="b"/>
                      <a:r>
                        <a:rPr lang="en-US" sz="1400" u="none" strike="noStrike" dirty="0">
                          <a:effectLst/>
                          <a:latin typeface="Century Gothic" panose="020B0502020202020204" pitchFamily="34" charset="0"/>
                        </a:rPr>
                        <a:t>$3,540 </a:t>
                      </a:r>
                      <a:endParaRPr lang="en-US" sz="1400" b="0" i="0" u="none" strike="noStrike" dirty="0">
                        <a:solidFill>
                          <a:srgbClr val="000000"/>
                        </a:solidFill>
                        <a:effectLst/>
                        <a:latin typeface="Century Gothic" panose="020B0502020202020204" pitchFamily="34" charset="0"/>
                      </a:endParaRPr>
                    </a:p>
                  </a:txBody>
                  <a:tcPr marL="9352" marR="9352" marT="9352" marB="0" anchor="b"/>
                </a:tc>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9352" marR="9352" marT="9352" marB="0" anchor="b"/>
                </a:tc>
                <a:tc gridSpan="3">
                  <a:txBody>
                    <a:bodyPr/>
                    <a:lstStyle/>
                    <a:p>
                      <a:pPr algn="l" fontAlgn="b"/>
                      <a:r>
                        <a:rPr lang="en-US" sz="1400" u="none" strike="noStrike" dirty="0">
                          <a:effectLst/>
                          <a:latin typeface="Century Gothic" panose="020B0502020202020204" pitchFamily="34" charset="0"/>
                        </a:rPr>
                        <a:t>($12 million x .00421 x 7%)</a:t>
                      </a:r>
                      <a:endParaRPr lang="en-US" sz="1400" b="0" i="0" u="none" strike="noStrike" dirty="0">
                        <a:solidFill>
                          <a:srgbClr val="000000"/>
                        </a:solidFill>
                        <a:effectLst/>
                        <a:latin typeface="Century Gothic" panose="020B0502020202020204" pitchFamily="34" charset="0"/>
                      </a:endParaRPr>
                    </a:p>
                  </a:txBody>
                  <a:tcPr marL="9352" marR="9352" marT="9352"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25</a:t>
            </a:fld>
            <a:endParaRPr lang="en-US" dirty="0"/>
          </a:p>
        </p:txBody>
      </p:sp>
    </p:spTree>
    <p:extLst>
      <p:ext uri="{BB962C8B-B14F-4D97-AF65-F5344CB8AC3E}">
        <p14:creationId xmlns:p14="http://schemas.microsoft.com/office/powerpoint/2010/main" val="1834824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990600"/>
            <a:ext cx="6343672" cy="709865"/>
          </a:xfrm>
        </p:spPr>
        <p:txBody>
          <a:bodyPr/>
          <a:lstStyle/>
          <a:p>
            <a:pPr algn="ctr"/>
            <a:r>
              <a:rPr lang="en-US" dirty="0"/>
              <a:t>Subpart F Income</a:t>
            </a:r>
          </a:p>
        </p:txBody>
      </p:sp>
      <p:sp>
        <p:nvSpPr>
          <p:cNvPr id="3" name="Content Placeholder 2"/>
          <p:cNvSpPr>
            <a:spLocks noGrp="1"/>
          </p:cNvSpPr>
          <p:nvPr>
            <p:ph idx="1"/>
          </p:nvPr>
        </p:nvSpPr>
        <p:spPr>
          <a:xfrm>
            <a:off x="685800" y="2395335"/>
            <a:ext cx="7784124" cy="4234065"/>
          </a:xfrm>
        </p:spPr>
        <p:txBody>
          <a:bodyPr>
            <a:normAutofit fontScale="92500" lnSpcReduction="10000"/>
          </a:bodyPr>
          <a:lstStyle/>
          <a:p>
            <a:pPr algn="just">
              <a:buFont typeface="Wingdings" panose="05000000000000000000" pitchFamily="2" charset="2"/>
              <a:buChar char="Ø"/>
            </a:pPr>
            <a:r>
              <a:rPr lang="en-US" dirty="0">
                <a:solidFill>
                  <a:schemeClr val="accent6">
                    <a:lumMod val="75000"/>
                  </a:schemeClr>
                </a:solidFill>
              </a:rPr>
              <a:t>Subpart F income is comprised of various income sources: royalties, license fees, etc., but most of it is comprised of dividend income.</a:t>
            </a:r>
          </a:p>
          <a:p>
            <a:pPr algn="just">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Subpart F income typically is income that is relatively movable from one taxing jurisdiction to another and, for our discussion today, that is subject to low rates of foreign tax.</a:t>
            </a:r>
          </a:p>
          <a:p>
            <a:pPr algn="just">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Subpart F income only applies to Controlled Foreign Corporations (CFC’s).</a:t>
            </a:r>
          </a:p>
          <a:p>
            <a:pPr algn="just">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Approximately 18 states and the District of Columbia include at least some percentage of Subpart F income of a corporation’s total income in their state tax base.  Kansas adopted its Subpart F statute in 1987</a:t>
            </a:r>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26</a:t>
            </a:fld>
            <a:endParaRPr lang="en-US" dirty="0"/>
          </a:p>
        </p:txBody>
      </p:sp>
    </p:spTree>
    <p:extLst>
      <p:ext uri="{BB962C8B-B14F-4D97-AF65-F5344CB8AC3E}">
        <p14:creationId xmlns:p14="http://schemas.microsoft.com/office/powerpoint/2010/main" val="490330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925406"/>
            <a:ext cx="6343672" cy="825502"/>
          </a:xfrm>
        </p:spPr>
        <p:txBody>
          <a:bodyPr/>
          <a:lstStyle/>
          <a:p>
            <a:pPr algn="ctr"/>
            <a:r>
              <a:rPr lang="en-US" dirty="0"/>
              <a:t>Kansas Taxation of Subpart F Income</a:t>
            </a:r>
          </a:p>
        </p:txBody>
      </p:sp>
      <p:sp>
        <p:nvSpPr>
          <p:cNvPr id="3" name="Content Placeholder 2"/>
          <p:cNvSpPr>
            <a:spLocks noGrp="1"/>
          </p:cNvSpPr>
          <p:nvPr>
            <p:ph idx="1"/>
          </p:nvPr>
        </p:nvSpPr>
        <p:spPr>
          <a:xfrm>
            <a:off x="666750" y="2438400"/>
            <a:ext cx="7810500" cy="4191000"/>
          </a:xfrm>
        </p:spPr>
        <p:txBody>
          <a:bodyPr>
            <a:normAutofit fontScale="92500" lnSpcReduction="10000"/>
          </a:bodyPr>
          <a:lstStyle/>
          <a:p>
            <a:pPr algn="just">
              <a:buFont typeface="Wingdings" panose="05000000000000000000" pitchFamily="2" charset="2"/>
              <a:buChar char="Ø"/>
            </a:pPr>
            <a:r>
              <a:rPr lang="en-US" dirty="0">
                <a:solidFill>
                  <a:schemeClr val="accent6">
                    <a:lumMod val="75000"/>
                  </a:schemeClr>
                </a:solidFill>
              </a:rPr>
              <a:t>Beginning in 1987, Kansas has taxed a portion of Subpart F income.  Kansas statute allows an 80% subtraction of Subpart F income from a business’ Federal Taxable Income before it applies the apportionment factors and tax rates.  In other words, Kansas is applying its apportionment factors and tax rates to only 20% of a business’ Subpart F income.</a:t>
            </a:r>
          </a:p>
          <a:p>
            <a:pPr algn="just">
              <a:buFont typeface="Wingdings" panose="05000000000000000000" pitchFamily="2" charset="2"/>
              <a:buChar char="Ø"/>
            </a:pPr>
            <a:r>
              <a:rPr lang="en-US" dirty="0">
                <a:solidFill>
                  <a:schemeClr val="accent6">
                    <a:lumMod val="75000"/>
                  </a:schemeClr>
                </a:solidFill>
              </a:rPr>
              <a:t>Why does this not violate the Foreign Commerce Clause?  Combined reporting and apportionment.</a:t>
            </a:r>
          </a:p>
          <a:p>
            <a:pPr algn="just">
              <a:buFont typeface="Wingdings" panose="05000000000000000000" pitchFamily="2" charset="2"/>
              <a:buChar char="Ø"/>
            </a:pPr>
            <a:r>
              <a:rPr lang="en-US" dirty="0">
                <a:solidFill>
                  <a:schemeClr val="accent6">
                    <a:lumMod val="75000"/>
                  </a:schemeClr>
                </a:solidFill>
              </a:rPr>
              <a:t>The Supreme Court has recognized that combined reporting and apportionment of Subpart F income allows recognition of a foreign subsidiaries contribution to the total income of a business without unduly burdening foreign commerce.  See footnote 23 of </a:t>
            </a:r>
            <a:r>
              <a:rPr lang="en-US" i="1" dirty="0">
                <a:solidFill>
                  <a:schemeClr val="accent6">
                    <a:lumMod val="75000"/>
                  </a:schemeClr>
                </a:solidFill>
              </a:rPr>
              <a:t>Kraft General Foods v. Iowa Dept. of Revenue</a:t>
            </a:r>
            <a:r>
              <a:rPr lang="en-US" dirty="0">
                <a:solidFill>
                  <a:schemeClr val="accent6">
                    <a:lumMod val="75000"/>
                  </a:schemeClr>
                </a:solidFill>
              </a:rPr>
              <a:t>, 505 U.S. 71 (1992).</a:t>
            </a:r>
          </a:p>
          <a:p>
            <a:pPr algn="just">
              <a:buFont typeface="Wingdings" panose="05000000000000000000" pitchFamily="2" charset="2"/>
              <a:buChar char="Ø"/>
            </a:pPr>
            <a:r>
              <a:rPr lang="en-US" dirty="0">
                <a:solidFill>
                  <a:schemeClr val="accent6">
                    <a:lumMod val="75000"/>
                  </a:schemeClr>
                </a:solidFill>
              </a:rPr>
              <a:t>The Kansas approach to Subpart F income has been specifically upheld as constitutional.  See, </a:t>
            </a:r>
            <a:r>
              <a:rPr lang="en-US" i="1" dirty="0">
                <a:solidFill>
                  <a:schemeClr val="accent6">
                    <a:lumMod val="75000"/>
                  </a:schemeClr>
                </a:solidFill>
              </a:rPr>
              <a:t>In re Morton Thiokol</a:t>
            </a:r>
            <a:r>
              <a:rPr lang="en-US" dirty="0">
                <a:solidFill>
                  <a:schemeClr val="accent6">
                    <a:lumMod val="75000"/>
                  </a:schemeClr>
                </a:solidFill>
              </a:rPr>
              <a:t>, 254 Kan. 23 (1993).</a:t>
            </a:r>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27</a:t>
            </a:fld>
            <a:endParaRPr lang="en-US" dirty="0"/>
          </a:p>
        </p:txBody>
      </p:sp>
    </p:spTree>
    <p:extLst>
      <p:ext uri="{BB962C8B-B14F-4D97-AF65-F5344CB8AC3E}">
        <p14:creationId xmlns:p14="http://schemas.microsoft.com/office/powerpoint/2010/main" val="396498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990600"/>
            <a:ext cx="6343672" cy="709865"/>
          </a:xfrm>
        </p:spPr>
        <p:txBody>
          <a:bodyPr/>
          <a:lstStyle/>
          <a:p>
            <a:pPr algn="ctr"/>
            <a:r>
              <a:rPr lang="en-US" sz="2800" dirty="0"/>
              <a:t>Kansas Income Tax in the TCJA World</a:t>
            </a:r>
          </a:p>
        </p:txBody>
      </p:sp>
      <p:sp>
        <p:nvSpPr>
          <p:cNvPr id="3" name="Content Placeholder 2"/>
          <p:cNvSpPr>
            <a:spLocks noGrp="1"/>
          </p:cNvSpPr>
          <p:nvPr>
            <p:ph idx="1"/>
          </p:nvPr>
        </p:nvSpPr>
        <p:spPr>
          <a:xfrm>
            <a:off x="603738" y="2438400"/>
            <a:ext cx="7936524" cy="4267200"/>
          </a:xfrm>
        </p:spPr>
        <p:txBody>
          <a:bodyPr>
            <a:normAutofit fontScale="77500" lnSpcReduction="20000"/>
          </a:bodyPr>
          <a:lstStyle/>
          <a:p>
            <a:pPr marL="0" indent="0" algn="just">
              <a:buNone/>
            </a:pPr>
            <a:r>
              <a:rPr lang="en-US" sz="2500" dirty="0">
                <a:solidFill>
                  <a:schemeClr val="accent6">
                    <a:lumMod val="75000"/>
                  </a:schemeClr>
                </a:solidFill>
              </a:rPr>
              <a:t>In late December 2017, congress passed the Tax Cuts and Jobs Act.  It affected a number of federal statutes, and, as a rolling conformity state, those changes had an effect on Kansas Income Tax. </a:t>
            </a:r>
          </a:p>
          <a:p>
            <a:pPr marL="0" indent="0">
              <a:buNone/>
            </a:pPr>
            <a:r>
              <a:rPr lang="en-US" sz="2500" dirty="0">
                <a:solidFill>
                  <a:schemeClr val="accent6">
                    <a:lumMod val="75000"/>
                  </a:schemeClr>
                </a:solidFill>
              </a:rPr>
              <a:t>Six key provisions in the business-related provisions:</a:t>
            </a:r>
          </a:p>
          <a:p>
            <a:pPr marL="0" indent="0">
              <a:buNone/>
            </a:pPr>
            <a:endParaRPr lang="en-US" sz="2500" dirty="0">
              <a:solidFill>
                <a:schemeClr val="accent6">
                  <a:lumMod val="75000"/>
                </a:schemeClr>
              </a:solidFill>
            </a:endParaRPr>
          </a:p>
          <a:p>
            <a:pPr>
              <a:buFont typeface="Wingdings" panose="05000000000000000000" pitchFamily="2" charset="2"/>
              <a:buChar char="Ø"/>
            </a:pPr>
            <a:r>
              <a:rPr lang="en-US" sz="2500" dirty="0">
                <a:solidFill>
                  <a:schemeClr val="accent6">
                    <a:lumMod val="75000"/>
                  </a:schemeClr>
                </a:solidFill>
              </a:rPr>
              <a:t>“Repatriation;”</a:t>
            </a:r>
          </a:p>
          <a:p>
            <a:pPr>
              <a:buFont typeface="Wingdings" panose="05000000000000000000" pitchFamily="2" charset="2"/>
              <a:buChar char="Ø"/>
            </a:pPr>
            <a:r>
              <a:rPr lang="en-US" sz="2500" dirty="0">
                <a:solidFill>
                  <a:schemeClr val="accent6">
                    <a:lumMod val="75000"/>
                  </a:schemeClr>
                </a:solidFill>
              </a:rPr>
              <a:t>Global Intangible Low-Taxed Income “GILTI;”</a:t>
            </a:r>
          </a:p>
          <a:p>
            <a:pPr>
              <a:buFont typeface="Wingdings" panose="05000000000000000000" pitchFamily="2" charset="2"/>
              <a:buChar char="Ø"/>
            </a:pPr>
            <a:r>
              <a:rPr lang="en-US" sz="2500" dirty="0">
                <a:solidFill>
                  <a:schemeClr val="accent6">
                    <a:lumMod val="75000"/>
                  </a:schemeClr>
                </a:solidFill>
              </a:rPr>
              <a:t>Expensing of Depreciable Assets and “Bonus” Depreciation; </a:t>
            </a:r>
          </a:p>
          <a:p>
            <a:pPr>
              <a:buFont typeface="Wingdings" panose="05000000000000000000" pitchFamily="2" charset="2"/>
              <a:buChar char="Ø"/>
            </a:pPr>
            <a:r>
              <a:rPr lang="en-US" sz="2500" dirty="0">
                <a:solidFill>
                  <a:schemeClr val="accent6">
                    <a:lumMod val="75000"/>
                  </a:schemeClr>
                </a:solidFill>
              </a:rPr>
              <a:t>Limitation on Interest Deduction; </a:t>
            </a:r>
          </a:p>
          <a:p>
            <a:pPr>
              <a:buFont typeface="Wingdings" panose="05000000000000000000" pitchFamily="2" charset="2"/>
              <a:buChar char="Ø"/>
            </a:pPr>
            <a:r>
              <a:rPr lang="en-US" sz="2500" dirty="0">
                <a:solidFill>
                  <a:schemeClr val="accent6">
                    <a:lumMod val="75000"/>
                  </a:schemeClr>
                </a:solidFill>
              </a:rPr>
              <a:t>Capital Contributions; and,</a:t>
            </a:r>
          </a:p>
          <a:p>
            <a:pPr>
              <a:buFont typeface="Wingdings" panose="05000000000000000000" pitchFamily="2" charset="2"/>
              <a:buChar char="Ø"/>
            </a:pPr>
            <a:r>
              <a:rPr lang="en-US" sz="2500" dirty="0">
                <a:solidFill>
                  <a:schemeClr val="accent6">
                    <a:lumMod val="75000"/>
                  </a:schemeClr>
                </a:solidFill>
              </a:rPr>
              <a:t>Deductions of FDIC Premiums.</a:t>
            </a:r>
          </a:p>
          <a:p>
            <a:pPr marL="0" indent="0">
              <a:buNone/>
            </a:pPr>
            <a:endParaRPr lang="en-US" dirty="0"/>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28</a:t>
            </a:fld>
            <a:endParaRPr lang="en-US" dirty="0"/>
          </a:p>
        </p:txBody>
      </p:sp>
    </p:spTree>
    <p:extLst>
      <p:ext uri="{BB962C8B-B14F-4D97-AF65-F5344CB8AC3E}">
        <p14:creationId xmlns:p14="http://schemas.microsoft.com/office/powerpoint/2010/main" val="417323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938" y="2395334"/>
            <a:ext cx="7784124" cy="4157865"/>
          </a:xfrm>
        </p:spPr>
        <p:txBody>
          <a:bodyPr>
            <a:normAutofit/>
          </a:bodyPr>
          <a:lstStyle/>
          <a:p>
            <a:pPr algn="just">
              <a:buFont typeface="Wingdings" panose="05000000000000000000" pitchFamily="2" charset="2"/>
              <a:buChar char="Ø"/>
            </a:pPr>
            <a:r>
              <a:rPr lang="en-US" sz="1725" dirty="0">
                <a:solidFill>
                  <a:schemeClr val="accent6">
                    <a:lumMod val="75000"/>
                  </a:schemeClr>
                </a:solidFill>
              </a:rPr>
              <a:t>The Federal Act provides for a one-time tax at preferential rates on deemed repatriation of certain deferred income of US owned foreign companies. While the monies were to actually be brought into the US in 2018, all of the tax triggering events were to be determined in 2017. </a:t>
            </a:r>
          </a:p>
          <a:p>
            <a:pPr algn="just">
              <a:buFont typeface="Wingdings" panose="05000000000000000000" pitchFamily="2" charset="2"/>
              <a:buChar char="Ø"/>
            </a:pPr>
            <a:endParaRPr lang="en-US" sz="1575" dirty="0">
              <a:solidFill>
                <a:schemeClr val="accent6">
                  <a:lumMod val="75000"/>
                </a:schemeClr>
              </a:solidFill>
            </a:endParaRPr>
          </a:p>
          <a:p>
            <a:pPr algn="just">
              <a:buFont typeface="Wingdings" panose="05000000000000000000" pitchFamily="2" charset="2"/>
              <a:buChar char="Ø"/>
            </a:pPr>
            <a:r>
              <a:rPr lang="en-US" sz="1725" dirty="0">
                <a:solidFill>
                  <a:schemeClr val="accent6">
                    <a:lumMod val="75000"/>
                  </a:schemeClr>
                </a:solidFill>
              </a:rPr>
              <a:t>§965 income is Subpart F income, and should be treated as such.</a:t>
            </a:r>
          </a:p>
          <a:p>
            <a:pPr algn="just">
              <a:buFont typeface="Wingdings" panose="05000000000000000000" pitchFamily="2" charset="2"/>
              <a:buChar char="Ø"/>
            </a:pPr>
            <a:endParaRPr lang="en-US" sz="1575" dirty="0">
              <a:solidFill>
                <a:schemeClr val="accent6">
                  <a:lumMod val="75000"/>
                </a:schemeClr>
              </a:solidFill>
            </a:endParaRPr>
          </a:p>
          <a:p>
            <a:pPr algn="just">
              <a:buFont typeface="Wingdings" panose="05000000000000000000" pitchFamily="2" charset="2"/>
              <a:buChar char="Ø"/>
            </a:pPr>
            <a:r>
              <a:rPr lang="en-US" sz="1725" dirty="0">
                <a:solidFill>
                  <a:schemeClr val="accent6">
                    <a:lumMod val="75000"/>
                  </a:schemeClr>
                </a:solidFill>
              </a:rPr>
              <a:t>Because Kansas is a rolling conformity state that includes a portion of Subpart F income in its calculations, 20% of these “repatriated” dollars have been included in the Kansas base, apportioned, then taxed.  Kansas is not alone in this treatment.</a:t>
            </a:r>
          </a:p>
          <a:p>
            <a:endParaRPr lang="en-US" dirty="0"/>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29</a:t>
            </a:fld>
            <a:endParaRPr lang="en-US" dirty="0"/>
          </a:p>
        </p:txBody>
      </p:sp>
      <p:sp>
        <p:nvSpPr>
          <p:cNvPr id="8" name="Title 7">
            <a:extLst>
              <a:ext uri="{FF2B5EF4-FFF2-40B4-BE49-F238E27FC236}">
                <a16:creationId xmlns:a16="http://schemas.microsoft.com/office/drawing/2014/main" id="{4429ED14-F569-410A-A9B6-5F8AA83958C9}"/>
              </a:ext>
            </a:extLst>
          </p:cNvPr>
          <p:cNvSpPr>
            <a:spLocks noGrp="1"/>
          </p:cNvSpPr>
          <p:nvPr>
            <p:ph type="title"/>
          </p:nvPr>
        </p:nvSpPr>
        <p:spPr>
          <a:xfrm>
            <a:off x="966385" y="990600"/>
            <a:ext cx="7211230" cy="709865"/>
          </a:xfrm>
        </p:spPr>
        <p:txBody>
          <a:bodyPr/>
          <a:lstStyle/>
          <a:p>
            <a:pPr algn="ctr"/>
            <a:r>
              <a:rPr lang="en-US" dirty="0"/>
              <a:t>§965 Repatriation of Foreign Funds</a:t>
            </a:r>
          </a:p>
        </p:txBody>
      </p:sp>
    </p:spTree>
    <p:extLst>
      <p:ext uri="{BB962C8B-B14F-4D97-AF65-F5344CB8AC3E}">
        <p14:creationId xmlns:p14="http://schemas.microsoft.com/office/powerpoint/2010/main" val="31323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Individual Income Tax</a:t>
            </a:r>
            <a:br>
              <a:rPr lang="en-US" dirty="0"/>
            </a:br>
            <a:endParaRPr lang="en-US" dirty="0"/>
          </a:p>
        </p:txBody>
      </p:sp>
      <p:sp>
        <p:nvSpPr>
          <p:cNvPr id="3" name="Content Placeholder 2"/>
          <p:cNvSpPr>
            <a:spLocks noGrp="1"/>
          </p:cNvSpPr>
          <p:nvPr>
            <p:ph idx="1"/>
          </p:nvPr>
        </p:nvSpPr>
        <p:spPr>
          <a:xfrm>
            <a:off x="864382" y="2489200"/>
            <a:ext cx="7517618" cy="4140200"/>
          </a:xfrm>
        </p:spPr>
        <p:txBody>
          <a:bodyPr>
            <a:normAutofit lnSpcReduction="10000"/>
          </a:bodyPr>
          <a:lstStyle/>
          <a:p>
            <a:pPr algn="just">
              <a:buFont typeface="Wingdings" panose="05000000000000000000" pitchFamily="2" charset="2"/>
              <a:buChar char="Ø"/>
            </a:pPr>
            <a:r>
              <a:rPr lang="en-US" dirty="0">
                <a:solidFill>
                  <a:schemeClr val="accent6">
                    <a:lumMod val="75000"/>
                  </a:schemeClr>
                </a:solidFill>
              </a:rPr>
              <a:t>SB 22 proposed to remove a restriction (or de-coupled from the IRC) preventing Kansas individual income taxpayers from itemizing deductions for state income tax purposes unless they also itemize deductions for federal income tax purposes. </a:t>
            </a:r>
          </a:p>
          <a:p>
            <a:pPr marL="0" indent="0" algn="just">
              <a:buNone/>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Beginning with tax year 2018, SB 22 would have provided an option to take Kansas itemized deductions regardless of whether itemized deductions or the standard deduction are claimed for federal tax purposes. </a:t>
            </a:r>
          </a:p>
          <a:p>
            <a:pPr marL="0" indent="0" algn="just">
              <a:buNone/>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The bill authorized the filing of amended returns through December 31, 2019, for purposes of this provision’s retroactive applicability to tax year 2018.</a:t>
            </a:r>
          </a:p>
          <a:p>
            <a:pPr marL="0" indent="0" algn="just">
              <a:buNone/>
            </a:pPr>
            <a:endParaRPr lang="en-US" dirty="0"/>
          </a:p>
          <a:p>
            <a:endParaRPr lang="en-US" dirty="0"/>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3</a:t>
            </a:fld>
            <a:endParaRPr lang="en-US" dirty="0"/>
          </a:p>
        </p:txBody>
      </p:sp>
    </p:spTree>
    <p:extLst>
      <p:ext uri="{BB962C8B-B14F-4D97-AF65-F5344CB8AC3E}">
        <p14:creationId xmlns:p14="http://schemas.microsoft.com/office/powerpoint/2010/main" val="3317342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049" y="838200"/>
            <a:ext cx="6343672" cy="947207"/>
          </a:xfrm>
        </p:spPr>
        <p:txBody>
          <a:bodyPr/>
          <a:lstStyle/>
          <a:p>
            <a:pPr algn="ctr"/>
            <a:r>
              <a:rPr lang="en-US" spc="-4" dirty="0"/>
              <a:t>State</a:t>
            </a:r>
            <a:r>
              <a:rPr lang="en-US" spc="-68" dirty="0"/>
              <a:t> Treatment of </a:t>
            </a:r>
            <a:r>
              <a:rPr lang="en-US" spc="-4" dirty="0"/>
              <a:t>IRC </a:t>
            </a:r>
            <a:r>
              <a:rPr lang="en-US" dirty="0"/>
              <a:t>§965 </a:t>
            </a:r>
            <a:r>
              <a:rPr lang="en-US" spc="-4" dirty="0"/>
              <a:t>Repatriated</a:t>
            </a:r>
            <a:r>
              <a:rPr lang="en-US" spc="-8" dirty="0"/>
              <a:t> </a:t>
            </a:r>
            <a:r>
              <a:rPr lang="en-US" spc="-4" dirty="0"/>
              <a:t>Income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209800"/>
            <a:ext cx="7620000" cy="4267200"/>
          </a:xfrm>
          <a:prstGeom prst="rect">
            <a:avLst/>
          </a:prstGeom>
          <a:noFill/>
        </p:spPr>
      </p:pic>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30</a:t>
            </a:fld>
            <a:endParaRPr lang="en-US" dirty="0"/>
          </a:p>
        </p:txBody>
      </p:sp>
    </p:spTree>
    <p:extLst>
      <p:ext uri="{BB962C8B-B14F-4D97-AF65-F5344CB8AC3E}">
        <p14:creationId xmlns:p14="http://schemas.microsoft.com/office/powerpoint/2010/main" val="2220437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Kansas Tax with §965 Repatriated Income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6423567"/>
              </p:ext>
            </p:extLst>
          </p:nvPr>
        </p:nvGraphicFramePr>
        <p:xfrm>
          <a:off x="543342" y="2362200"/>
          <a:ext cx="7936521" cy="4190999"/>
        </p:xfrm>
        <a:graphic>
          <a:graphicData uri="http://schemas.openxmlformats.org/drawingml/2006/table">
            <a:tbl>
              <a:tblPr>
                <a:tableStyleId>{5C22544A-7EE6-4342-B048-85BDC9FD1C3A}</a:tableStyleId>
              </a:tblPr>
              <a:tblGrid>
                <a:gridCol w="1992887">
                  <a:extLst>
                    <a:ext uri="{9D8B030D-6E8A-4147-A177-3AD203B41FA5}">
                      <a16:colId xmlns:a16="http://schemas.microsoft.com/office/drawing/2014/main" val="20000"/>
                    </a:ext>
                  </a:extLst>
                </a:gridCol>
                <a:gridCol w="140125">
                  <a:extLst>
                    <a:ext uri="{9D8B030D-6E8A-4147-A177-3AD203B41FA5}">
                      <a16:colId xmlns:a16="http://schemas.microsoft.com/office/drawing/2014/main" val="20001"/>
                    </a:ext>
                  </a:extLst>
                </a:gridCol>
                <a:gridCol w="1809947">
                  <a:extLst>
                    <a:ext uri="{9D8B030D-6E8A-4147-A177-3AD203B41FA5}">
                      <a16:colId xmlns:a16="http://schemas.microsoft.com/office/drawing/2014/main" val="20002"/>
                    </a:ext>
                  </a:extLst>
                </a:gridCol>
                <a:gridCol w="140125">
                  <a:extLst>
                    <a:ext uri="{9D8B030D-6E8A-4147-A177-3AD203B41FA5}">
                      <a16:colId xmlns:a16="http://schemas.microsoft.com/office/drawing/2014/main" val="20003"/>
                    </a:ext>
                  </a:extLst>
                </a:gridCol>
                <a:gridCol w="1763239">
                  <a:extLst>
                    <a:ext uri="{9D8B030D-6E8A-4147-A177-3AD203B41FA5}">
                      <a16:colId xmlns:a16="http://schemas.microsoft.com/office/drawing/2014/main" val="20004"/>
                    </a:ext>
                  </a:extLst>
                </a:gridCol>
                <a:gridCol w="140125">
                  <a:extLst>
                    <a:ext uri="{9D8B030D-6E8A-4147-A177-3AD203B41FA5}">
                      <a16:colId xmlns:a16="http://schemas.microsoft.com/office/drawing/2014/main" val="20005"/>
                    </a:ext>
                  </a:extLst>
                </a:gridCol>
                <a:gridCol w="1950073">
                  <a:extLst>
                    <a:ext uri="{9D8B030D-6E8A-4147-A177-3AD203B41FA5}">
                      <a16:colId xmlns:a16="http://schemas.microsoft.com/office/drawing/2014/main" val="20006"/>
                    </a:ext>
                  </a:extLst>
                </a:gridCol>
              </a:tblGrid>
              <a:tr h="1248866">
                <a:tc>
                  <a:txBody>
                    <a:bodyPr/>
                    <a:lstStyle/>
                    <a:p>
                      <a:pPr algn="l" fontAlgn="b"/>
                      <a:r>
                        <a:rPr lang="en-US" sz="1600" u="none" strike="noStrike" dirty="0">
                          <a:effectLst/>
                          <a:latin typeface="+mn-lt"/>
                        </a:rPr>
                        <a:t>2017 Income from Five Corporations in the Unitary Group  Without Repatriation Dollars</a:t>
                      </a:r>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r" fontAlgn="b"/>
                      <a:r>
                        <a:rPr lang="en-US" sz="1600" u="none" strike="noStrike" dirty="0">
                          <a:effectLst/>
                          <a:latin typeface="+mn-lt"/>
                        </a:rPr>
                        <a:t>$12,000,000 </a:t>
                      </a:r>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r>
                        <a:rPr lang="en-US" sz="1600" u="none" strike="noStrike" dirty="0">
                          <a:effectLst/>
                          <a:latin typeface="+mn-lt"/>
                        </a:rPr>
                        <a:t>Repatriated Dollars</a:t>
                      </a:r>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r" fontAlgn="b"/>
                      <a:r>
                        <a:rPr lang="en-US" sz="1600" u="none" strike="noStrike" dirty="0">
                          <a:effectLst/>
                          <a:latin typeface="+mn-lt"/>
                        </a:rPr>
                        <a:t>$7,000,000 </a:t>
                      </a:r>
                      <a:endParaRPr lang="en-US" sz="1600" b="0" i="0" u="none" strike="noStrike" dirty="0">
                        <a:solidFill>
                          <a:srgbClr val="000000"/>
                        </a:solidFill>
                        <a:effectLst/>
                        <a:latin typeface="+mn-lt"/>
                      </a:endParaRPr>
                    </a:p>
                  </a:txBody>
                  <a:tcPr marL="7055" marR="7055" marT="7055" marB="0" anchor="b"/>
                </a:tc>
                <a:extLst>
                  <a:ext uri="{0D108BD9-81ED-4DB2-BD59-A6C34878D82A}">
                    <a16:rowId xmlns:a16="http://schemas.microsoft.com/office/drawing/2014/main" val="10000"/>
                  </a:ext>
                </a:extLst>
              </a:tr>
              <a:tr h="300612">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extLst>
                  <a:ext uri="{0D108BD9-81ED-4DB2-BD59-A6C34878D82A}">
                    <a16:rowId xmlns:a16="http://schemas.microsoft.com/office/drawing/2014/main" val="10001"/>
                  </a:ext>
                </a:extLst>
              </a:tr>
              <a:tr h="321166">
                <a:tc>
                  <a:txBody>
                    <a:bodyPr/>
                    <a:lstStyle/>
                    <a:p>
                      <a:pPr algn="l" fontAlgn="b"/>
                      <a:r>
                        <a:rPr lang="en-US" sz="1600" u="none" strike="noStrike" dirty="0">
                          <a:effectLst/>
                          <a:latin typeface="+mn-lt"/>
                        </a:rPr>
                        <a:t>Kansas Subtractions</a:t>
                      </a:r>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r" fontAlgn="b"/>
                      <a:r>
                        <a:rPr lang="en-US" sz="1600" u="none" strike="noStrike" dirty="0">
                          <a:effectLst/>
                          <a:latin typeface="+mn-lt"/>
                        </a:rPr>
                        <a:t>($5,600,000)</a:t>
                      </a:r>
                      <a:endParaRPr lang="en-US" sz="1600" b="0" i="0" u="none" strike="noStrike" dirty="0">
                        <a:solidFill>
                          <a:srgbClr val="000000"/>
                        </a:solidFill>
                        <a:effectLst/>
                        <a:latin typeface="+mn-lt"/>
                      </a:endParaRPr>
                    </a:p>
                  </a:txBody>
                  <a:tcPr marL="7055" marR="7055" marT="7055" marB="0" anchor="b"/>
                </a:tc>
                <a:extLst>
                  <a:ext uri="{0D108BD9-81ED-4DB2-BD59-A6C34878D82A}">
                    <a16:rowId xmlns:a16="http://schemas.microsoft.com/office/drawing/2014/main" val="10002"/>
                  </a:ext>
                </a:extLst>
              </a:tr>
              <a:tr h="881525">
                <a:tc>
                  <a:txBody>
                    <a:bodyPr/>
                    <a:lstStyle/>
                    <a:p>
                      <a:pPr algn="l" fontAlgn="b"/>
                      <a:r>
                        <a:rPr lang="en-US" sz="1600" u="none" strike="noStrike" dirty="0">
                          <a:effectLst/>
                          <a:latin typeface="+mn-lt"/>
                        </a:rPr>
                        <a:t>Repatriated Dollars to be included in 2017 Income</a:t>
                      </a:r>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r" fontAlgn="b"/>
                      <a:r>
                        <a:rPr lang="en-US" sz="1600" u="none" strike="noStrike" dirty="0">
                          <a:effectLst/>
                          <a:latin typeface="+mn-lt"/>
                        </a:rPr>
                        <a:t>$1,400,000 </a:t>
                      </a:r>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extLst>
                  <a:ext uri="{0D108BD9-81ED-4DB2-BD59-A6C34878D82A}">
                    <a16:rowId xmlns:a16="http://schemas.microsoft.com/office/drawing/2014/main" val="10003"/>
                  </a:ext>
                </a:extLst>
              </a:tr>
              <a:tr h="1438830">
                <a:tc>
                  <a:txBody>
                    <a:bodyPr/>
                    <a:lstStyle/>
                    <a:p>
                      <a:pPr algn="l" fontAlgn="b"/>
                      <a:r>
                        <a:rPr lang="en-US" sz="1600" u="none" strike="noStrike" dirty="0">
                          <a:effectLst/>
                          <a:latin typeface="+mn-lt"/>
                        </a:rPr>
                        <a:t>2017 Income from Five in the Unitary Group</a:t>
                      </a:r>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r" fontAlgn="b"/>
                      <a:r>
                        <a:rPr lang="en-US" sz="1600" u="none" strike="noStrike" dirty="0">
                          <a:effectLst/>
                          <a:latin typeface="+mn-lt"/>
                        </a:rPr>
                        <a:t>$13,400,000 </a:t>
                      </a:r>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tc>
                  <a:txBody>
                    <a:bodyPr/>
                    <a:lstStyle/>
                    <a:p>
                      <a:pPr algn="l" fontAlgn="b"/>
                      <a:endParaRPr lang="en-US" sz="1600" b="0" i="0" u="none" strike="noStrike" dirty="0">
                        <a:solidFill>
                          <a:srgbClr val="000000"/>
                        </a:solidFill>
                        <a:effectLst/>
                        <a:latin typeface="+mn-lt"/>
                      </a:endParaRPr>
                    </a:p>
                  </a:txBody>
                  <a:tcPr marL="7055" marR="7055" marT="7055" marB="0" anchor="b"/>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31</a:t>
            </a:fld>
            <a:endParaRPr lang="en-US" dirty="0"/>
          </a:p>
        </p:txBody>
      </p:sp>
    </p:spTree>
    <p:extLst>
      <p:ext uri="{BB962C8B-B14F-4D97-AF65-F5344CB8AC3E}">
        <p14:creationId xmlns:p14="http://schemas.microsoft.com/office/powerpoint/2010/main" val="3581779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Kansas Tax with §965 Repatriated Income</a:t>
            </a:r>
            <a:r>
              <a:rPr lang="en-US" dirty="0"/>
              <a:t> </a:t>
            </a:r>
            <a:r>
              <a:rPr lang="en-US" sz="1800" dirty="0"/>
              <a:t>cont’d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3121685"/>
              </p:ext>
            </p:extLst>
          </p:nvPr>
        </p:nvGraphicFramePr>
        <p:xfrm>
          <a:off x="609600" y="2194871"/>
          <a:ext cx="7696200" cy="4510728"/>
        </p:xfrm>
        <a:graphic>
          <a:graphicData uri="http://schemas.openxmlformats.org/drawingml/2006/table">
            <a:tbl>
              <a:tblPr>
                <a:tableStyleId>{5C22544A-7EE6-4342-B048-85BDC9FD1C3A}</a:tableStyleId>
              </a:tblPr>
              <a:tblGrid>
                <a:gridCol w="1464852">
                  <a:extLst>
                    <a:ext uri="{9D8B030D-6E8A-4147-A177-3AD203B41FA5}">
                      <a16:colId xmlns:a16="http://schemas.microsoft.com/office/drawing/2014/main" val="20000"/>
                    </a:ext>
                  </a:extLst>
                </a:gridCol>
                <a:gridCol w="102998">
                  <a:extLst>
                    <a:ext uri="{9D8B030D-6E8A-4147-A177-3AD203B41FA5}">
                      <a16:colId xmlns:a16="http://schemas.microsoft.com/office/drawing/2014/main" val="20001"/>
                    </a:ext>
                  </a:extLst>
                </a:gridCol>
                <a:gridCol w="1441964">
                  <a:extLst>
                    <a:ext uri="{9D8B030D-6E8A-4147-A177-3AD203B41FA5}">
                      <a16:colId xmlns:a16="http://schemas.microsoft.com/office/drawing/2014/main" val="20002"/>
                    </a:ext>
                  </a:extLst>
                </a:gridCol>
                <a:gridCol w="102998">
                  <a:extLst>
                    <a:ext uri="{9D8B030D-6E8A-4147-A177-3AD203B41FA5}">
                      <a16:colId xmlns:a16="http://schemas.microsoft.com/office/drawing/2014/main" val="20003"/>
                    </a:ext>
                  </a:extLst>
                </a:gridCol>
                <a:gridCol w="1296052">
                  <a:extLst>
                    <a:ext uri="{9D8B030D-6E8A-4147-A177-3AD203B41FA5}">
                      <a16:colId xmlns:a16="http://schemas.microsoft.com/office/drawing/2014/main" val="20004"/>
                    </a:ext>
                  </a:extLst>
                </a:gridCol>
                <a:gridCol w="102998">
                  <a:extLst>
                    <a:ext uri="{9D8B030D-6E8A-4147-A177-3AD203B41FA5}">
                      <a16:colId xmlns:a16="http://schemas.microsoft.com/office/drawing/2014/main" val="20005"/>
                    </a:ext>
                  </a:extLst>
                </a:gridCol>
                <a:gridCol w="1433380">
                  <a:extLst>
                    <a:ext uri="{9D8B030D-6E8A-4147-A177-3AD203B41FA5}">
                      <a16:colId xmlns:a16="http://schemas.microsoft.com/office/drawing/2014/main" val="20006"/>
                    </a:ext>
                  </a:extLst>
                </a:gridCol>
                <a:gridCol w="102998">
                  <a:extLst>
                    <a:ext uri="{9D8B030D-6E8A-4147-A177-3AD203B41FA5}">
                      <a16:colId xmlns:a16="http://schemas.microsoft.com/office/drawing/2014/main" val="20007"/>
                    </a:ext>
                  </a:extLst>
                </a:gridCol>
                <a:gridCol w="1098640">
                  <a:extLst>
                    <a:ext uri="{9D8B030D-6E8A-4147-A177-3AD203B41FA5}">
                      <a16:colId xmlns:a16="http://schemas.microsoft.com/office/drawing/2014/main" val="20008"/>
                    </a:ext>
                  </a:extLst>
                </a:gridCol>
                <a:gridCol w="549320">
                  <a:extLst>
                    <a:ext uri="{9D8B030D-6E8A-4147-A177-3AD203B41FA5}">
                      <a16:colId xmlns:a16="http://schemas.microsoft.com/office/drawing/2014/main" val="20009"/>
                    </a:ext>
                  </a:extLst>
                </a:gridCol>
              </a:tblGrid>
              <a:tr h="245915">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ctr" fontAlgn="b"/>
                      <a:r>
                        <a:rPr lang="en-US" sz="1450" u="none" strike="noStrike" dirty="0">
                          <a:effectLst/>
                          <a:latin typeface="+mn-lt"/>
                        </a:rPr>
                        <a:t>Property</a:t>
                      </a:r>
                      <a:endParaRPr lang="en-US" sz="1450" b="0" i="0" u="none" strike="noStrike" dirty="0">
                        <a:solidFill>
                          <a:srgbClr val="000000"/>
                        </a:solidFill>
                        <a:effectLst/>
                        <a:latin typeface="+mn-lt"/>
                      </a:endParaRPr>
                    </a:p>
                  </a:txBody>
                  <a:tcPr marL="6410" marR="6410" marT="6410" marB="0" anchor="b"/>
                </a:tc>
                <a:tc>
                  <a:txBody>
                    <a:bodyPr/>
                    <a:lstStyle/>
                    <a:p>
                      <a:pPr algn="ctr" fontAlgn="b"/>
                      <a:endParaRPr lang="en-US" sz="1450" b="0" i="0" u="none" strike="noStrike" dirty="0">
                        <a:solidFill>
                          <a:srgbClr val="000000"/>
                        </a:solidFill>
                        <a:effectLst/>
                        <a:latin typeface="+mn-lt"/>
                      </a:endParaRPr>
                    </a:p>
                  </a:txBody>
                  <a:tcPr marL="6410" marR="6410" marT="6410" marB="0" anchor="b"/>
                </a:tc>
                <a:tc>
                  <a:txBody>
                    <a:bodyPr/>
                    <a:lstStyle/>
                    <a:p>
                      <a:pPr algn="ctr" fontAlgn="b"/>
                      <a:r>
                        <a:rPr lang="en-US" sz="1450" u="none" strike="noStrike" dirty="0">
                          <a:effectLst/>
                          <a:latin typeface="+mn-lt"/>
                        </a:rPr>
                        <a:t>Payroll</a:t>
                      </a:r>
                      <a:endParaRPr lang="en-US" sz="1450" b="0" i="0" u="none" strike="noStrike" dirty="0">
                        <a:solidFill>
                          <a:srgbClr val="000000"/>
                        </a:solidFill>
                        <a:effectLst/>
                        <a:latin typeface="+mn-lt"/>
                      </a:endParaRPr>
                    </a:p>
                  </a:txBody>
                  <a:tcPr marL="6410" marR="6410" marT="6410" marB="0" anchor="b"/>
                </a:tc>
                <a:tc>
                  <a:txBody>
                    <a:bodyPr/>
                    <a:lstStyle/>
                    <a:p>
                      <a:pPr algn="ctr" fontAlgn="b"/>
                      <a:endParaRPr lang="en-US" sz="1450" b="0" i="0" u="none" strike="noStrike" dirty="0">
                        <a:solidFill>
                          <a:srgbClr val="000000"/>
                        </a:solidFill>
                        <a:effectLst/>
                        <a:latin typeface="+mn-lt"/>
                      </a:endParaRPr>
                    </a:p>
                  </a:txBody>
                  <a:tcPr marL="6410" marR="6410" marT="6410" marB="0" anchor="b"/>
                </a:tc>
                <a:tc>
                  <a:txBody>
                    <a:bodyPr/>
                    <a:lstStyle/>
                    <a:p>
                      <a:pPr algn="ctr" fontAlgn="b"/>
                      <a:r>
                        <a:rPr lang="en-US" sz="1450" u="none" strike="noStrike" dirty="0">
                          <a:effectLst/>
                          <a:latin typeface="+mn-lt"/>
                        </a:rPr>
                        <a:t>Sales</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extLst>
                  <a:ext uri="{0D108BD9-81ED-4DB2-BD59-A6C34878D82A}">
                    <a16:rowId xmlns:a16="http://schemas.microsoft.com/office/drawing/2014/main" val="10000"/>
                  </a:ext>
                </a:extLst>
              </a:tr>
              <a:tr h="227986">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extLst>
                  <a:ext uri="{0D108BD9-81ED-4DB2-BD59-A6C34878D82A}">
                    <a16:rowId xmlns:a16="http://schemas.microsoft.com/office/drawing/2014/main" val="10001"/>
                  </a:ext>
                </a:extLst>
              </a:tr>
              <a:tr h="267652">
                <a:tc>
                  <a:txBody>
                    <a:bodyPr/>
                    <a:lstStyle/>
                    <a:p>
                      <a:pPr algn="l" fontAlgn="b"/>
                      <a:r>
                        <a:rPr lang="en-US" sz="1450" u="none" strike="noStrike" dirty="0">
                          <a:effectLst/>
                          <a:latin typeface="+mn-lt"/>
                        </a:rPr>
                        <a:t>Kansas Only</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ctr" fontAlgn="b"/>
                      <a:r>
                        <a:rPr lang="en-US" sz="1450" u="none" strike="noStrike" dirty="0">
                          <a:effectLst/>
                          <a:latin typeface="+mn-lt"/>
                        </a:rPr>
                        <a:t>$2,300,000 </a:t>
                      </a:r>
                      <a:endParaRPr lang="en-US" sz="1450" b="0" i="0" u="none" strike="noStrike" dirty="0">
                        <a:solidFill>
                          <a:srgbClr val="000000"/>
                        </a:solidFill>
                        <a:effectLst/>
                        <a:latin typeface="+mn-lt"/>
                      </a:endParaRPr>
                    </a:p>
                  </a:txBody>
                  <a:tcPr marL="6410" marR="6410" marT="6410" marB="0" anchor="b"/>
                </a:tc>
                <a:tc>
                  <a:txBody>
                    <a:bodyPr/>
                    <a:lstStyle/>
                    <a:p>
                      <a:pPr algn="ctr" fontAlgn="b"/>
                      <a:endParaRPr lang="en-US" sz="1450" b="0" i="0" u="none" strike="noStrike" dirty="0">
                        <a:solidFill>
                          <a:srgbClr val="000000"/>
                        </a:solidFill>
                        <a:effectLst/>
                        <a:latin typeface="+mn-lt"/>
                      </a:endParaRPr>
                    </a:p>
                  </a:txBody>
                  <a:tcPr marL="6410" marR="6410" marT="6410" marB="0" anchor="b"/>
                </a:tc>
                <a:tc>
                  <a:txBody>
                    <a:bodyPr/>
                    <a:lstStyle/>
                    <a:p>
                      <a:pPr algn="ctr" fontAlgn="b"/>
                      <a:r>
                        <a:rPr lang="en-US" sz="1450" u="none" strike="noStrike" dirty="0">
                          <a:effectLst/>
                          <a:latin typeface="+mn-lt"/>
                        </a:rPr>
                        <a:t>$900,000 </a:t>
                      </a:r>
                      <a:endParaRPr lang="en-US" sz="1450" b="0" i="0" u="none" strike="noStrike" dirty="0">
                        <a:solidFill>
                          <a:srgbClr val="000000"/>
                        </a:solidFill>
                        <a:effectLst/>
                        <a:latin typeface="+mn-lt"/>
                      </a:endParaRPr>
                    </a:p>
                  </a:txBody>
                  <a:tcPr marL="6410" marR="6410" marT="6410" marB="0" anchor="b"/>
                </a:tc>
                <a:tc>
                  <a:txBody>
                    <a:bodyPr/>
                    <a:lstStyle/>
                    <a:p>
                      <a:pPr algn="ctr" fontAlgn="b"/>
                      <a:endParaRPr lang="en-US" sz="1450" b="0" i="0" u="none" strike="noStrike" dirty="0">
                        <a:solidFill>
                          <a:srgbClr val="000000"/>
                        </a:solidFill>
                        <a:effectLst/>
                        <a:latin typeface="+mn-lt"/>
                      </a:endParaRPr>
                    </a:p>
                  </a:txBody>
                  <a:tcPr marL="6410" marR="6410" marT="6410" marB="0" anchor="b"/>
                </a:tc>
                <a:tc>
                  <a:txBody>
                    <a:bodyPr/>
                    <a:lstStyle/>
                    <a:p>
                      <a:pPr algn="ctr" fontAlgn="b"/>
                      <a:r>
                        <a:rPr lang="en-US" sz="1450" u="none" strike="noStrike" dirty="0">
                          <a:effectLst/>
                          <a:latin typeface="+mn-lt"/>
                        </a:rPr>
                        <a:t>$15,000,000</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extLst>
                  <a:ext uri="{0D108BD9-81ED-4DB2-BD59-A6C34878D82A}">
                    <a16:rowId xmlns:a16="http://schemas.microsoft.com/office/drawing/2014/main" val="10002"/>
                  </a:ext>
                </a:extLst>
              </a:tr>
              <a:tr h="390259">
                <a:tc>
                  <a:txBody>
                    <a:bodyPr/>
                    <a:lstStyle/>
                    <a:p>
                      <a:pPr algn="l" fontAlgn="b"/>
                      <a:r>
                        <a:rPr lang="en-US" sz="1450" u="none" strike="noStrike" dirty="0">
                          <a:effectLst/>
                          <a:latin typeface="+mn-lt"/>
                        </a:rPr>
                        <a:t>Unitary Group</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ctr" fontAlgn="b"/>
                      <a:r>
                        <a:rPr lang="en-US" sz="1450" u="none" strike="noStrike" dirty="0">
                          <a:effectLst/>
                          <a:latin typeface="+mn-lt"/>
                        </a:rPr>
                        <a:t>$280,000,000 </a:t>
                      </a:r>
                      <a:endParaRPr lang="en-US" sz="1450" b="0" i="0" u="none" strike="noStrike" dirty="0">
                        <a:solidFill>
                          <a:srgbClr val="000000"/>
                        </a:solidFill>
                        <a:effectLst/>
                        <a:latin typeface="+mn-lt"/>
                      </a:endParaRPr>
                    </a:p>
                  </a:txBody>
                  <a:tcPr marL="6410" marR="6410" marT="6410" marB="0" anchor="b"/>
                </a:tc>
                <a:tc>
                  <a:txBody>
                    <a:bodyPr/>
                    <a:lstStyle/>
                    <a:p>
                      <a:pPr algn="ctr" fontAlgn="b"/>
                      <a:endParaRPr lang="en-US" sz="1450" b="0" i="0" u="none" strike="noStrike" dirty="0">
                        <a:solidFill>
                          <a:srgbClr val="000000"/>
                        </a:solidFill>
                        <a:effectLst/>
                        <a:latin typeface="+mn-lt"/>
                      </a:endParaRPr>
                    </a:p>
                  </a:txBody>
                  <a:tcPr marL="6410" marR="6410" marT="6410" marB="0" anchor="b"/>
                </a:tc>
                <a:tc>
                  <a:txBody>
                    <a:bodyPr/>
                    <a:lstStyle/>
                    <a:p>
                      <a:pPr algn="ctr" fontAlgn="b"/>
                      <a:r>
                        <a:rPr lang="en-US" sz="1450" u="none" strike="noStrike" dirty="0">
                          <a:effectLst/>
                          <a:latin typeface="+mn-lt"/>
                        </a:rPr>
                        <a:t>$283,000,000</a:t>
                      </a:r>
                      <a:endParaRPr lang="en-US" sz="1450" b="0" i="0" u="none" strike="noStrike" dirty="0">
                        <a:solidFill>
                          <a:srgbClr val="000000"/>
                        </a:solidFill>
                        <a:effectLst/>
                        <a:latin typeface="+mn-lt"/>
                      </a:endParaRPr>
                    </a:p>
                  </a:txBody>
                  <a:tcPr marL="6410" marR="6410" marT="6410" marB="0" anchor="b"/>
                </a:tc>
                <a:tc>
                  <a:txBody>
                    <a:bodyPr/>
                    <a:lstStyle/>
                    <a:p>
                      <a:pPr algn="ctr" fontAlgn="b"/>
                      <a:endParaRPr lang="en-US" sz="1450" b="0" i="0" u="none" strike="noStrike" dirty="0">
                        <a:solidFill>
                          <a:srgbClr val="000000"/>
                        </a:solidFill>
                        <a:effectLst/>
                        <a:latin typeface="+mn-lt"/>
                      </a:endParaRPr>
                    </a:p>
                  </a:txBody>
                  <a:tcPr marL="6410" marR="6410" marT="6410"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50" u="none" strike="noStrike" dirty="0">
                          <a:effectLst/>
                          <a:latin typeface="+mn-lt"/>
                        </a:rPr>
                        <a:t>$12,001,400,000</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extLst>
                  <a:ext uri="{0D108BD9-81ED-4DB2-BD59-A6C34878D82A}">
                    <a16:rowId xmlns:a16="http://schemas.microsoft.com/office/drawing/2014/main" val="10003"/>
                  </a:ext>
                </a:extLst>
              </a:tr>
              <a:tr h="227986">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extLst>
                  <a:ext uri="{0D108BD9-81ED-4DB2-BD59-A6C34878D82A}">
                    <a16:rowId xmlns:a16="http://schemas.microsoft.com/office/drawing/2014/main" val="10004"/>
                  </a:ext>
                </a:extLst>
              </a:tr>
              <a:tr h="450133">
                <a:tc>
                  <a:txBody>
                    <a:bodyPr/>
                    <a:lstStyle/>
                    <a:p>
                      <a:pPr algn="l" fontAlgn="b"/>
                      <a:r>
                        <a:rPr lang="en-US" sz="1450" u="none" strike="noStrike" dirty="0">
                          <a:effectLst/>
                          <a:latin typeface="+mn-lt"/>
                        </a:rPr>
                        <a:t>KS Property factor</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r" fontAlgn="b"/>
                      <a:r>
                        <a:rPr lang="en-US" sz="1450" u="none" strike="noStrike" dirty="0">
                          <a:effectLst/>
                          <a:latin typeface="+mn-lt"/>
                        </a:rPr>
                        <a:t>0.00821</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extLst>
                  <a:ext uri="{0D108BD9-81ED-4DB2-BD59-A6C34878D82A}">
                    <a16:rowId xmlns:a16="http://schemas.microsoft.com/office/drawing/2014/main" val="10005"/>
                  </a:ext>
                </a:extLst>
              </a:tr>
              <a:tr h="450133">
                <a:tc>
                  <a:txBody>
                    <a:bodyPr/>
                    <a:lstStyle/>
                    <a:p>
                      <a:pPr algn="l" fontAlgn="b"/>
                      <a:r>
                        <a:rPr lang="en-US" sz="1450" u="none" strike="noStrike" dirty="0">
                          <a:effectLst/>
                          <a:latin typeface="+mn-lt"/>
                        </a:rPr>
                        <a:t>KS Payroll Factor</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r" fontAlgn="b"/>
                      <a:r>
                        <a:rPr lang="en-US" sz="1450" u="none" strike="noStrike" dirty="0">
                          <a:effectLst/>
                          <a:latin typeface="+mn-lt"/>
                        </a:rPr>
                        <a:t>0.00318</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extLst>
                  <a:ext uri="{0D108BD9-81ED-4DB2-BD59-A6C34878D82A}">
                    <a16:rowId xmlns:a16="http://schemas.microsoft.com/office/drawing/2014/main" val="10006"/>
                  </a:ext>
                </a:extLst>
              </a:tr>
              <a:tr h="450133">
                <a:tc>
                  <a:txBody>
                    <a:bodyPr/>
                    <a:lstStyle/>
                    <a:p>
                      <a:pPr algn="l" fontAlgn="b"/>
                      <a:r>
                        <a:rPr lang="en-US" sz="1450" u="none" strike="noStrike" dirty="0">
                          <a:effectLst/>
                          <a:latin typeface="+mn-lt"/>
                        </a:rPr>
                        <a:t>KS Sales Factor</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r" fontAlgn="b"/>
                      <a:r>
                        <a:rPr lang="en-US" sz="1450" u="none" strike="noStrike" dirty="0">
                          <a:effectLst/>
                          <a:latin typeface="+mn-lt"/>
                        </a:rPr>
                        <a:t>0.00125</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extLst>
                  <a:ext uri="{0D108BD9-81ED-4DB2-BD59-A6C34878D82A}">
                    <a16:rowId xmlns:a16="http://schemas.microsoft.com/office/drawing/2014/main" val="10007"/>
                  </a:ext>
                </a:extLst>
              </a:tr>
              <a:tr h="227986">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extLst>
                  <a:ext uri="{0D108BD9-81ED-4DB2-BD59-A6C34878D82A}">
                    <a16:rowId xmlns:a16="http://schemas.microsoft.com/office/drawing/2014/main" val="10008"/>
                  </a:ext>
                </a:extLst>
              </a:tr>
              <a:tr h="450133">
                <a:tc>
                  <a:txBody>
                    <a:bodyPr/>
                    <a:lstStyle/>
                    <a:p>
                      <a:pPr algn="l" fontAlgn="b"/>
                      <a:r>
                        <a:rPr lang="en-US" sz="1450" u="none" strike="noStrike" dirty="0">
                          <a:effectLst/>
                          <a:latin typeface="+mn-lt"/>
                        </a:rPr>
                        <a:t>Total KS Factor</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r" fontAlgn="b"/>
                      <a:r>
                        <a:rPr lang="en-US" sz="1450" u="none" strike="noStrike" dirty="0">
                          <a:effectLst/>
                          <a:latin typeface="+mn-lt"/>
                        </a:rPr>
                        <a:t>0.00421</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gridSpan="6">
                  <a:txBody>
                    <a:bodyPr/>
                    <a:lstStyle/>
                    <a:p>
                      <a:pPr algn="l" fontAlgn="b"/>
                      <a:r>
                        <a:rPr lang="en-US" sz="1450" u="none" strike="noStrike" dirty="0">
                          <a:effectLst/>
                          <a:latin typeface="+mn-lt"/>
                        </a:rPr>
                        <a:t>This is the percent that can be attributed to KS activity</a:t>
                      </a:r>
                      <a:endParaRPr lang="en-US" sz="1450" b="0" i="0" u="none" strike="noStrike" dirty="0">
                        <a:solidFill>
                          <a:srgbClr val="000000"/>
                        </a:solidFill>
                        <a:effectLst/>
                        <a:latin typeface="+mn-lt"/>
                      </a:endParaRPr>
                    </a:p>
                  </a:txBody>
                  <a:tcPr marL="6410" marR="6410" marT="641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27986">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extLst>
                  <a:ext uri="{0D108BD9-81ED-4DB2-BD59-A6C34878D82A}">
                    <a16:rowId xmlns:a16="http://schemas.microsoft.com/office/drawing/2014/main" val="10010"/>
                  </a:ext>
                </a:extLst>
              </a:tr>
              <a:tr h="894426">
                <a:tc>
                  <a:txBody>
                    <a:bodyPr/>
                    <a:lstStyle/>
                    <a:p>
                      <a:pPr algn="l" fontAlgn="b"/>
                      <a:r>
                        <a:rPr lang="en-US" sz="1450" u="none" strike="noStrike" dirty="0">
                          <a:effectLst/>
                          <a:latin typeface="+mn-lt"/>
                        </a:rPr>
                        <a:t>Kansas Tax at 7% With Apportionment</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a:txBody>
                    <a:bodyPr/>
                    <a:lstStyle/>
                    <a:p>
                      <a:pPr algn="r" fontAlgn="b"/>
                      <a:r>
                        <a:rPr lang="en-US" sz="1450" u="none" strike="noStrike" dirty="0">
                          <a:effectLst/>
                          <a:latin typeface="+mn-lt"/>
                        </a:rPr>
                        <a:t>$3,953 </a:t>
                      </a:r>
                      <a:endParaRPr lang="en-US" sz="1450" b="0" i="0" u="none" strike="noStrike" dirty="0">
                        <a:solidFill>
                          <a:srgbClr val="000000"/>
                        </a:solidFill>
                        <a:effectLst/>
                        <a:latin typeface="+mn-lt"/>
                      </a:endParaRPr>
                    </a:p>
                  </a:txBody>
                  <a:tcPr marL="6410" marR="6410" marT="6410" marB="0" anchor="b"/>
                </a:tc>
                <a:tc>
                  <a:txBody>
                    <a:bodyPr/>
                    <a:lstStyle/>
                    <a:p>
                      <a:pPr algn="l" fontAlgn="b"/>
                      <a:endParaRPr lang="en-US" sz="1450" b="0" i="0" u="none" strike="noStrike" dirty="0">
                        <a:solidFill>
                          <a:srgbClr val="000000"/>
                        </a:solidFill>
                        <a:effectLst/>
                        <a:latin typeface="+mn-lt"/>
                      </a:endParaRPr>
                    </a:p>
                  </a:txBody>
                  <a:tcPr marL="6410" marR="6410" marT="6410" marB="0" anchor="b"/>
                </a:tc>
                <a:tc gridSpan="5">
                  <a:txBody>
                    <a:bodyPr/>
                    <a:lstStyle/>
                    <a:p>
                      <a:pPr algn="l" fontAlgn="b"/>
                      <a:r>
                        <a:rPr lang="en-US" sz="1450" u="none" strike="noStrike" dirty="0">
                          <a:effectLst/>
                          <a:latin typeface="+mn-lt"/>
                        </a:rPr>
                        <a:t>($13.4 million x .00421</a:t>
                      </a:r>
                      <a:r>
                        <a:rPr lang="en-US" sz="1450" u="none" strike="noStrike" baseline="0" dirty="0">
                          <a:effectLst/>
                          <a:latin typeface="+mn-lt"/>
                        </a:rPr>
                        <a:t> </a:t>
                      </a:r>
                      <a:r>
                        <a:rPr lang="en-US" sz="1450" u="none" strike="noStrike" dirty="0">
                          <a:effectLst/>
                          <a:latin typeface="+mn-lt"/>
                        </a:rPr>
                        <a:t>x 7%)</a:t>
                      </a:r>
                      <a:endParaRPr lang="en-US" sz="1450" b="0" i="0" u="none" strike="noStrike" dirty="0">
                        <a:solidFill>
                          <a:srgbClr val="000000"/>
                        </a:solidFill>
                        <a:effectLst/>
                        <a:latin typeface="+mn-lt"/>
                      </a:endParaRPr>
                    </a:p>
                  </a:txBody>
                  <a:tcPr marL="6410" marR="6410" marT="641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50" b="0" i="0" u="none" strike="noStrike" dirty="0">
                        <a:solidFill>
                          <a:srgbClr val="000000"/>
                        </a:solidFill>
                        <a:effectLst/>
                        <a:latin typeface="+mn-lt"/>
                      </a:endParaRPr>
                    </a:p>
                  </a:txBody>
                  <a:tcPr marL="6410" marR="6410" marT="6410" marB="0" anchor="b"/>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32</a:t>
            </a:fld>
            <a:endParaRPr lang="en-US" dirty="0"/>
          </a:p>
        </p:txBody>
      </p:sp>
    </p:spTree>
    <p:extLst>
      <p:ext uri="{BB962C8B-B14F-4D97-AF65-F5344CB8AC3E}">
        <p14:creationId xmlns:p14="http://schemas.microsoft.com/office/powerpoint/2010/main" val="37840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849206"/>
            <a:ext cx="6343672" cy="901702"/>
          </a:xfrm>
        </p:spPr>
        <p:txBody>
          <a:bodyPr/>
          <a:lstStyle/>
          <a:p>
            <a:pPr algn="ctr"/>
            <a:r>
              <a:rPr lang="en-US" dirty="0"/>
              <a:t>IRC §965 Repatriated Income Observations</a:t>
            </a:r>
          </a:p>
        </p:txBody>
      </p:sp>
      <p:sp>
        <p:nvSpPr>
          <p:cNvPr id="3" name="Content Placeholder 2"/>
          <p:cNvSpPr>
            <a:spLocks noGrp="1"/>
          </p:cNvSpPr>
          <p:nvPr>
            <p:ph idx="1"/>
          </p:nvPr>
        </p:nvSpPr>
        <p:spPr>
          <a:xfrm>
            <a:off x="699988" y="2438400"/>
            <a:ext cx="7744024" cy="3600450"/>
          </a:xfrm>
        </p:spPr>
        <p:txBody>
          <a:bodyPr>
            <a:normAutofit/>
          </a:bodyPr>
          <a:lstStyle/>
          <a:p>
            <a:pPr algn="just">
              <a:buFont typeface="Wingdings" panose="05000000000000000000" pitchFamily="2" charset="2"/>
              <a:buChar char="Ø"/>
            </a:pPr>
            <a:r>
              <a:rPr lang="en-US" dirty="0">
                <a:solidFill>
                  <a:schemeClr val="accent6">
                    <a:lumMod val="75000"/>
                  </a:schemeClr>
                </a:solidFill>
              </a:rPr>
              <a:t>The clear majority of returns with §965 Repatriated Income were filed in 2018.  Due to timing matters, there may be a few filed by the end of October 2019, but most have been filed.  </a:t>
            </a:r>
          </a:p>
          <a:p>
            <a:pPr marL="0" indent="0">
              <a:buNone/>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Currently, Kansas is allowing the §965(c) deductions to be netted against the §965 income.</a:t>
            </a:r>
          </a:p>
          <a:p>
            <a:pPr marL="0" indent="0" algn="just">
              <a:buNone/>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This particular provision in the IRC was a one-time deal.  So, it will not be in effect for tax years 2019, 2020, 2021, etc.    </a:t>
            </a:r>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33</a:t>
            </a:fld>
            <a:endParaRPr lang="en-US" dirty="0"/>
          </a:p>
        </p:txBody>
      </p:sp>
    </p:spTree>
    <p:extLst>
      <p:ext uri="{BB962C8B-B14F-4D97-AF65-F5344CB8AC3E}">
        <p14:creationId xmlns:p14="http://schemas.microsoft.com/office/powerpoint/2010/main" val="3170234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3" y="964843"/>
            <a:ext cx="6343672" cy="709865"/>
          </a:xfrm>
        </p:spPr>
        <p:txBody>
          <a:bodyPr/>
          <a:lstStyle/>
          <a:p>
            <a:pPr algn="ctr"/>
            <a:r>
              <a:rPr lang="en-US" dirty="0"/>
              <a:t>Comparing Apples to Apples</a:t>
            </a:r>
          </a:p>
        </p:txBody>
      </p:sp>
      <p:sp>
        <p:nvSpPr>
          <p:cNvPr id="3" name="Content Placeholder 2"/>
          <p:cNvSpPr>
            <a:spLocks noGrp="1"/>
          </p:cNvSpPr>
          <p:nvPr>
            <p:ph idx="1"/>
          </p:nvPr>
        </p:nvSpPr>
        <p:spPr>
          <a:xfrm>
            <a:off x="762683" y="2286000"/>
            <a:ext cx="7618633" cy="3962400"/>
          </a:xfrm>
        </p:spPr>
        <p:txBody>
          <a:bodyPr>
            <a:normAutofit/>
          </a:bodyPr>
          <a:lstStyle/>
          <a:p>
            <a:pPr marL="0" indent="0" algn="just">
              <a:buNone/>
            </a:pPr>
            <a:r>
              <a:rPr lang="en-US" dirty="0">
                <a:solidFill>
                  <a:schemeClr val="accent6">
                    <a:lumMod val="75000"/>
                  </a:schemeClr>
                </a:solidFill>
              </a:rPr>
              <a:t>You may hear, well this state did not tax repatriation dollars, and that state did not tax them.  Remember Corporate Income Tax 101 and ask:</a:t>
            </a:r>
          </a:p>
          <a:p>
            <a:endParaRPr lang="en-US" dirty="0">
              <a:solidFill>
                <a:schemeClr val="accent6">
                  <a:lumMod val="75000"/>
                </a:schemeClr>
              </a:solidFill>
            </a:endParaRPr>
          </a:p>
          <a:p>
            <a:pPr lvl="1">
              <a:buFont typeface="Wingdings" panose="05000000000000000000" pitchFamily="2" charset="2"/>
              <a:buChar char="Ø"/>
            </a:pPr>
            <a:r>
              <a:rPr lang="en-US" sz="1800" dirty="0">
                <a:solidFill>
                  <a:schemeClr val="accent6">
                    <a:lumMod val="75000"/>
                  </a:schemeClr>
                </a:solidFill>
              </a:rPr>
              <a:t>Is that state rolling conformity?</a:t>
            </a:r>
          </a:p>
          <a:p>
            <a:pPr lvl="1">
              <a:buFont typeface="Wingdings" panose="05000000000000000000" pitchFamily="2" charset="2"/>
              <a:buChar char="Ø"/>
            </a:pPr>
            <a:r>
              <a:rPr lang="en-US" sz="1800" dirty="0">
                <a:solidFill>
                  <a:schemeClr val="accent6">
                    <a:lumMod val="75000"/>
                  </a:schemeClr>
                </a:solidFill>
              </a:rPr>
              <a:t>Is that state a combined report state?</a:t>
            </a:r>
          </a:p>
          <a:p>
            <a:pPr lvl="1">
              <a:buFont typeface="Wingdings" panose="05000000000000000000" pitchFamily="2" charset="2"/>
              <a:buChar char="Ø"/>
            </a:pPr>
            <a:r>
              <a:rPr lang="en-US" sz="1800" dirty="0">
                <a:solidFill>
                  <a:schemeClr val="accent6">
                    <a:lumMod val="75000"/>
                  </a:schemeClr>
                </a:solidFill>
              </a:rPr>
              <a:t>What is that state’s apportionment factors?</a:t>
            </a:r>
          </a:p>
          <a:p>
            <a:pPr lvl="1">
              <a:buFont typeface="Wingdings" panose="05000000000000000000" pitchFamily="2" charset="2"/>
              <a:buChar char="Ø"/>
            </a:pPr>
            <a:r>
              <a:rPr lang="en-US" sz="1800" dirty="0">
                <a:solidFill>
                  <a:schemeClr val="accent6">
                    <a:lumMod val="75000"/>
                  </a:schemeClr>
                </a:solidFill>
              </a:rPr>
              <a:t>Does that state include Subpart F income in their base?</a:t>
            </a:r>
          </a:p>
          <a:p>
            <a:pPr marL="342900" lvl="1" indent="0">
              <a:buNone/>
            </a:pPr>
            <a:endParaRPr lang="en-US" sz="1425" dirty="0">
              <a:solidFill>
                <a:schemeClr val="accent6">
                  <a:lumMod val="75000"/>
                </a:schemeClr>
              </a:solidFill>
            </a:endParaRPr>
          </a:p>
          <a:p>
            <a:pPr marL="42863" indent="0">
              <a:buNone/>
            </a:pPr>
            <a:endParaRPr lang="en-US" sz="1575" dirty="0">
              <a:solidFill>
                <a:schemeClr val="accent6">
                  <a:lumMod val="75000"/>
                </a:schemeClr>
              </a:solidFill>
            </a:endParaRPr>
          </a:p>
          <a:p>
            <a:endParaRPr lang="en-US" dirty="0"/>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34</a:t>
            </a:fld>
            <a:endParaRPr lang="en-US" dirty="0"/>
          </a:p>
        </p:txBody>
      </p:sp>
    </p:spTree>
    <p:extLst>
      <p:ext uri="{BB962C8B-B14F-4D97-AF65-F5344CB8AC3E}">
        <p14:creationId xmlns:p14="http://schemas.microsoft.com/office/powerpoint/2010/main" val="21714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064" y="833691"/>
            <a:ext cx="6343672" cy="901702"/>
          </a:xfrm>
        </p:spPr>
        <p:txBody>
          <a:bodyPr/>
          <a:lstStyle/>
          <a:p>
            <a:pPr algn="ctr"/>
            <a:r>
              <a:rPr lang="en-US" dirty="0"/>
              <a:t>§951A and 250 Global Intangible Low-Taxed Income</a:t>
            </a:r>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35</a:t>
            </a:fld>
            <a:endParaRPr lang="en-US" dirty="0"/>
          </a:p>
        </p:txBody>
      </p:sp>
      <p:sp>
        <p:nvSpPr>
          <p:cNvPr id="7" name="Rectangle 6"/>
          <p:cNvSpPr/>
          <p:nvPr/>
        </p:nvSpPr>
        <p:spPr>
          <a:xfrm>
            <a:off x="457200" y="2286000"/>
            <a:ext cx="7810500" cy="4270400"/>
          </a:xfrm>
          <a:prstGeom prst="rect">
            <a:avLst/>
          </a:prstGeom>
        </p:spPr>
        <p:txBody>
          <a:bodyPr wrap="square">
            <a:spAutoFit/>
          </a:bodyPr>
          <a:lstStyle/>
          <a:p>
            <a:pPr marL="214313" indent="-214313" algn="just">
              <a:spcAft>
                <a:spcPts val="600"/>
              </a:spcAft>
              <a:buFont typeface="Wingdings" panose="05000000000000000000" pitchFamily="2" charset="2"/>
              <a:buChar char="Ø"/>
            </a:pPr>
            <a:r>
              <a:rPr lang="en-US" sz="1450" dirty="0">
                <a:solidFill>
                  <a:schemeClr val="accent6">
                    <a:lumMod val="75000"/>
                  </a:schemeClr>
                </a:solidFill>
              </a:rPr>
              <a:t>Global Intangible Low-Taxed Income, or </a:t>
            </a:r>
            <a:r>
              <a:rPr lang="en-US" sz="1450" dirty="0">
                <a:solidFill>
                  <a:schemeClr val="accent6">
                    <a:lumMod val="75000"/>
                  </a:schemeClr>
                </a:solidFill>
                <a:ea typeface="Calibri" panose="020F0502020204030204" pitchFamily="34" charset="0"/>
                <a:cs typeface="Times New Roman" panose="02020603050405020304" pitchFamily="18" charset="0"/>
              </a:rPr>
              <a:t>“GILTI” is specifically characterized as not being Subpart F income.  These dollars are ordinary income.  </a:t>
            </a:r>
          </a:p>
          <a:p>
            <a:pPr marL="214313" indent="-214313" algn="just">
              <a:spcAft>
                <a:spcPts val="600"/>
              </a:spcAft>
              <a:buFont typeface="Wingdings" panose="05000000000000000000" pitchFamily="2" charset="2"/>
              <a:buChar char="Ø"/>
            </a:pPr>
            <a:r>
              <a:rPr lang="en-US" sz="1450" dirty="0">
                <a:solidFill>
                  <a:schemeClr val="accent6">
                    <a:lumMod val="75000"/>
                  </a:schemeClr>
                </a:solidFill>
                <a:ea typeface="Calibri" panose="020F0502020204030204" pitchFamily="34" charset="0"/>
                <a:cs typeface="Times New Roman" panose="02020603050405020304" pitchFamily="18" charset="0"/>
              </a:rPr>
              <a:t>GILTI went into effect in Tax Year 2018 and will continue.</a:t>
            </a:r>
          </a:p>
          <a:p>
            <a:pPr marL="214313" indent="-214313" algn="just">
              <a:spcAft>
                <a:spcPts val="600"/>
              </a:spcAft>
              <a:buFont typeface="Wingdings" panose="05000000000000000000" pitchFamily="2" charset="2"/>
              <a:buChar char="Ø"/>
            </a:pPr>
            <a:r>
              <a:rPr lang="en-US" sz="1450" dirty="0">
                <a:solidFill>
                  <a:schemeClr val="accent6">
                    <a:lumMod val="75000"/>
                  </a:schemeClr>
                </a:solidFill>
              </a:rPr>
              <a:t>The starting point of state GILTI is generally all of the global income earned by a business’ foreign subsidiaries (after subtracting a 10 percent return on foreign fixed assets).</a:t>
            </a:r>
          </a:p>
          <a:p>
            <a:pPr marL="214313" indent="-214313" algn="just">
              <a:spcAft>
                <a:spcPts val="600"/>
              </a:spcAft>
              <a:buFont typeface="Wingdings" panose="05000000000000000000" pitchFamily="2" charset="2"/>
              <a:buChar char="Ø"/>
            </a:pPr>
            <a:r>
              <a:rPr lang="en-US" sz="1450" dirty="0">
                <a:solidFill>
                  <a:schemeClr val="accent6">
                    <a:lumMod val="75000"/>
                  </a:schemeClr>
                </a:solidFill>
              </a:rPr>
              <a:t>GILTI includes intangible property such as goodwill, going concern value, workforce in place, or any other item the value of which is not attributable to tangible property or the services of an individual.</a:t>
            </a:r>
          </a:p>
          <a:p>
            <a:pPr marL="214313" indent="-214313" algn="just">
              <a:spcAft>
                <a:spcPts val="600"/>
              </a:spcAft>
              <a:buFont typeface="Wingdings" panose="05000000000000000000" pitchFamily="2" charset="2"/>
              <a:buChar char="Ø"/>
            </a:pPr>
            <a:r>
              <a:rPr lang="en-US" sz="1450" dirty="0">
                <a:solidFill>
                  <a:schemeClr val="accent6">
                    <a:lumMod val="75000"/>
                  </a:schemeClr>
                </a:solidFill>
              </a:rPr>
              <a:t>§250 allows US Business to deduct 50 percent of their GILTI, which serves to reduce the federal tax rate on that income from 21 percent (the new federal corporate income tax rate) to 10.5 percent. </a:t>
            </a:r>
          </a:p>
          <a:p>
            <a:pPr marL="214313" indent="-214313" algn="just">
              <a:spcAft>
                <a:spcPts val="600"/>
              </a:spcAft>
              <a:buFont typeface="Wingdings" panose="05000000000000000000" pitchFamily="2" charset="2"/>
              <a:buChar char="Ø"/>
            </a:pPr>
            <a:r>
              <a:rPr lang="en-US" sz="1450" dirty="0">
                <a:solidFill>
                  <a:schemeClr val="accent6">
                    <a:lumMod val="75000"/>
                  </a:schemeClr>
                </a:solidFill>
              </a:rPr>
              <a:t>Finally, § 960, as amended, permits U.S. shareholders to claim a foreign tax credit equal to 80 percent of foreign taxes paid on GILTI, which eliminates any federal tax on GILTI if the average foreign tax rate on that income is at least 13.125 percent (because 80 percent of 13.125 percent equals the new U.S. tax rate of 10.5 percent). </a:t>
            </a:r>
            <a:endParaRPr lang="en-US" sz="1450" dirty="0">
              <a:solidFill>
                <a:schemeClr val="accent6">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3555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Kansas Tax with GILTI Inclusion</a:t>
            </a:r>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36</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71637553"/>
              </p:ext>
            </p:extLst>
          </p:nvPr>
        </p:nvGraphicFramePr>
        <p:xfrm>
          <a:off x="457200" y="2362200"/>
          <a:ext cx="8012724" cy="4038601"/>
        </p:xfrm>
        <a:graphic>
          <a:graphicData uri="http://schemas.openxmlformats.org/drawingml/2006/table">
            <a:tbl>
              <a:tblPr>
                <a:tableStyleId>{5C22544A-7EE6-4342-B048-85BDC9FD1C3A}</a:tableStyleId>
              </a:tblPr>
              <a:tblGrid>
                <a:gridCol w="1667275">
                  <a:extLst>
                    <a:ext uri="{9D8B030D-6E8A-4147-A177-3AD203B41FA5}">
                      <a16:colId xmlns:a16="http://schemas.microsoft.com/office/drawing/2014/main" val="20000"/>
                    </a:ext>
                  </a:extLst>
                </a:gridCol>
                <a:gridCol w="115022">
                  <a:extLst>
                    <a:ext uri="{9D8B030D-6E8A-4147-A177-3AD203B41FA5}">
                      <a16:colId xmlns:a16="http://schemas.microsoft.com/office/drawing/2014/main" val="20001"/>
                    </a:ext>
                  </a:extLst>
                </a:gridCol>
                <a:gridCol w="1610326">
                  <a:extLst>
                    <a:ext uri="{9D8B030D-6E8A-4147-A177-3AD203B41FA5}">
                      <a16:colId xmlns:a16="http://schemas.microsoft.com/office/drawing/2014/main" val="20002"/>
                    </a:ext>
                  </a:extLst>
                </a:gridCol>
                <a:gridCol w="115022">
                  <a:extLst>
                    <a:ext uri="{9D8B030D-6E8A-4147-A177-3AD203B41FA5}">
                      <a16:colId xmlns:a16="http://schemas.microsoft.com/office/drawing/2014/main" val="20003"/>
                    </a:ext>
                  </a:extLst>
                </a:gridCol>
                <a:gridCol w="1447377">
                  <a:extLst>
                    <a:ext uri="{9D8B030D-6E8A-4147-A177-3AD203B41FA5}">
                      <a16:colId xmlns:a16="http://schemas.microsoft.com/office/drawing/2014/main" val="20004"/>
                    </a:ext>
                  </a:extLst>
                </a:gridCol>
                <a:gridCol w="115022">
                  <a:extLst>
                    <a:ext uri="{9D8B030D-6E8A-4147-A177-3AD203B41FA5}">
                      <a16:colId xmlns:a16="http://schemas.microsoft.com/office/drawing/2014/main" val="20005"/>
                    </a:ext>
                  </a:extLst>
                </a:gridCol>
                <a:gridCol w="1600741">
                  <a:extLst>
                    <a:ext uri="{9D8B030D-6E8A-4147-A177-3AD203B41FA5}">
                      <a16:colId xmlns:a16="http://schemas.microsoft.com/office/drawing/2014/main" val="20006"/>
                    </a:ext>
                  </a:extLst>
                </a:gridCol>
                <a:gridCol w="115022">
                  <a:extLst>
                    <a:ext uri="{9D8B030D-6E8A-4147-A177-3AD203B41FA5}">
                      <a16:colId xmlns:a16="http://schemas.microsoft.com/office/drawing/2014/main" val="20007"/>
                    </a:ext>
                  </a:extLst>
                </a:gridCol>
                <a:gridCol w="1226917">
                  <a:extLst>
                    <a:ext uri="{9D8B030D-6E8A-4147-A177-3AD203B41FA5}">
                      <a16:colId xmlns:a16="http://schemas.microsoft.com/office/drawing/2014/main" val="20008"/>
                    </a:ext>
                  </a:extLst>
                </a:gridCol>
              </a:tblGrid>
              <a:tr h="1622957">
                <a:tc>
                  <a:txBody>
                    <a:bodyPr/>
                    <a:lstStyle/>
                    <a:p>
                      <a:pPr algn="l" fontAlgn="b"/>
                      <a:r>
                        <a:rPr lang="en-US" sz="1250" b="0" i="0" u="none" strike="noStrike" dirty="0">
                          <a:solidFill>
                            <a:srgbClr val="000000"/>
                          </a:solidFill>
                          <a:effectLst/>
                          <a:latin typeface="Century Gothic" panose="020B0502020202020204" pitchFamily="34" charset="0"/>
                        </a:rPr>
                        <a:t>2018 Income Five Corporations in the Unitary Group  </a:t>
                      </a: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en-US" sz="1250" b="0" i="0" u="none" strike="noStrike" dirty="0">
                          <a:solidFill>
                            <a:srgbClr val="000000"/>
                          </a:solidFill>
                          <a:effectLst/>
                          <a:latin typeface="Century Gothic" panose="020B0502020202020204" pitchFamily="34" charset="0"/>
                        </a:rPr>
                        <a:t>$12,000,000 </a:t>
                      </a: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0000"/>
                  </a:ext>
                </a:extLst>
              </a:tr>
              <a:tr h="1324805">
                <a:tc>
                  <a:txBody>
                    <a:bodyPr/>
                    <a:lstStyle/>
                    <a:p>
                      <a:pPr algn="l" fontAlgn="b"/>
                      <a:endParaRPr lang="en-US" sz="1250" b="0" i="0" u="none" strike="noStrike" dirty="0">
                        <a:solidFill>
                          <a:srgbClr val="000000"/>
                        </a:solidFill>
                        <a:effectLst/>
                        <a:latin typeface="Century Gothic" panose="020B0502020202020204" pitchFamily="34" charset="0"/>
                      </a:endParaRPr>
                    </a:p>
                    <a:p>
                      <a:pPr algn="l" fontAlgn="b"/>
                      <a:r>
                        <a:rPr lang="en-US" sz="1250" b="0" i="0" u="none" strike="noStrike" dirty="0">
                          <a:solidFill>
                            <a:srgbClr val="000000"/>
                          </a:solidFill>
                          <a:effectLst/>
                          <a:latin typeface="Century Gothic" panose="020B0502020202020204" pitchFamily="34" charset="0"/>
                        </a:rPr>
                        <a:t>2018 GILTI Receipts</a:t>
                      </a: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en-US" sz="1250" b="0" i="0" u="none" strike="noStrike" dirty="0">
                          <a:solidFill>
                            <a:srgbClr val="000000"/>
                          </a:solidFill>
                          <a:effectLst/>
                          <a:latin typeface="Century Gothic" panose="020B0502020202020204" pitchFamily="34" charset="0"/>
                        </a:rPr>
                        <a:t>$2,000,000 </a:t>
                      </a: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0001"/>
                  </a:ext>
                </a:extLst>
              </a:tr>
              <a:tr h="1090839">
                <a:tc>
                  <a:txBody>
                    <a:bodyPr/>
                    <a:lstStyle/>
                    <a:p>
                      <a:pPr algn="l" fontAlgn="b"/>
                      <a:r>
                        <a:rPr lang="en-US" sz="1250" b="0" i="0" u="none" strike="noStrike" dirty="0">
                          <a:solidFill>
                            <a:srgbClr val="000000"/>
                          </a:solidFill>
                          <a:effectLst/>
                          <a:latin typeface="Century Gothic" panose="020B0502020202020204" pitchFamily="34" charset="0"/>
                        </a:rPr>
                        <a:t>2018 Total Income</a:t>
                      </a: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r" fontAlgn="b"/>
                      <a:r>
                        <a:rPr lang="en-US" sz="1250" b="0" i="0" u="none" strike="noStrike" dirty="0">
                          <a:solidFill>
                            <a:srgbClr val="000000"/>
                          </a:solidFill>
                          <a:effectLst/>
                          <a:latin typeface="Century Gothic" panose="020B0502020202020204" pitchFamily="34" charset="0"/>
                        </a:rPr>
                        <a:t>$14,000,000 </a:t>
                      </a: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algn="l" fontAlgn="b"/>
                      <a:endParaRPr lang="en-US" sz="1250" b="0" i="0" u="none"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13588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Kansas Tax with GILTI Inclusion</a:t>
            </a:r>
            <a:br>
              <a:rPr lang="en-US" dirty="0"/>
            </a:br>
            <a:r>
              <a:rPr lang="en-US" sz="2400" dirty="0"/>
              <a:t>cont’d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8293113"/>
              </p:ext>
            </p:extLst>
          </p:nvPr>
        </p:nvGraphicFramePr>
        <p:xfrm>
          <a:off x="762000" y="2269030"/>
          <a:ext cx="7518400" cy="4502630"/>
        </p:xfrm>
        <a:graphic>
          <a:graphicData uri="http://schemas.openxmlformats.org/drawingml/2006/table">
            <a:tbl>
              <a:tblPr>
                <a:tableStyleId>{5C22544A-7EE6-4342-B048-85BDC9FD1C3A}</a:tableStyleId>
              </a:tblPr>
              <a:tblGrid>
                <a:gridCol w="1541002">
                  <a:extLst>
                    <a:ext uri="{9D8B030D-6E8A-4147-A177-3AD203B41FA5}">
                      <a16:colId xmlns:a16="http://schemas.microsoft.com/office/drawing/2014/main" val="20000"/>
                    </a:ext>
                  </a:extLst>
                </a:gridCol>
                <a:gridCol w="108351">
                  <a:extLst>
                    <a:ext uri="{9D8B030D-6E8A-4147-A177-3AD203B41FA5}">
                      <a16:colId xmlns:a16="http://schemas.microsoft.com/office/drawing/2014/main" val="20001"/>
                    </a:ext>
                  </a:extLst>
                </a:gridCol>
                <a:gridCol w="1516924">
                  <a:extLst>
                    <a:ext uri="{9D8B030D-6E8A-4147-A177-3AD203B41FA5}">
                      <a16:colId xmlns:a16="http://schemas.microsoft.com/office/drawing/2014/main" val="20002"/>
                    </a:ext>
                  </a:extLst>
                </a:gridCol>
                <a:gridCol w="108351">
                  <a:extLst>
                    <a:ext uri="{9D8B030D-6E8A-4147-A177-3AD203B41FA5}">
                      <a16:colId xmlns:a16="http://schemas.microsoft.com/office/drawing/2014/main" val="20003"/>
                    </a:ext>
                  </a:extLst>
                </a:gridCol>
                <a:gridCol w="1363425">
                  <a:extLst>
                    <a:ext uri="{9D8B030D-6E8A-4147-A177-3AD203B41FA5}">
                      <a16:colId xmlns:a16="http://schemas.microsoft.com/office/drawing/2014/main" val="20004"/>
                    </a:ext>
                  </a:extLst>
                </a:gridCol>
                <a:gridCol w="108351">
                  <a:extLst>
                    <a:ext uri="{9D8B030D-6E8A-4147-A177-3AD203B41FA5}">
                      <a16:colId xmlns:a16="http://schemas.microsoft.com/office/drawing/2014/main" val="20005"/>
                    </a:ext>
                  </a:extLst>
                </a:gridCol>
                <a:gridCol w="1507894">
                  <a:extLst>
                    <a:ext uri="{9D8B030D-6E8A-4147-A177-3AD203B41FA5}">
                      <a16:colId xmlns:a16="http://schemas.microsoft.com/office/drawing/2014/main" val="20006"/>
                    </a:ext>
                  </a:extLst>
                </a:gridCol>
                <a:gridCol w="67695">
                  <a:extLst>
                    <a:ext uri="{9D8B030D-6E8A-4147-A177-3AD203B41FA5}">
                      <a16:colId xmlns:a16="http://schemas.microsoft.com/office/drawing/2014/main" val="20007"/>
                    </a:ext>
                  </a:extLst>
                </a:gridCol>
                <a:gridCol w="40656">
                  <a:extLst>
                    <a:ext uri="{9D8B030D-6E8A-4147-A177-3AD203B41FA5}">
                      <a16:colId xmlns:a16="http://schemas.microsoft.com/office/drawing/2014/main" val="20008"/>
                    </a:ext>
                  </a:extLst>
                </a:gridCol>
                <a:gridCol w="1155751">
                  <a:extLst>
                    <a:ext uri="{9D8B030D-6E8A-4147-A177-3AD203B41FA5}">
                      <a16:colId xmlns:a16="http://schemas.microsoft.com/office/drawing/2014/main" val="20009"/>
                    </a:ext>
                  </a:extLst>
                </a:gridCol>
              </a:tblGrid>
              <a:tr h="369442">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ctr" fontAlgn="b"/>
                      <a:r>
                        <a:rPr lang="en-US" sz="1600" u="none" strike="noStrike" dirty="0">
                          <a:effectLst/>
                          <a:latin typeface="+mn-lt"/>
                        </a:rPr>
                        <a:t>Property</a:t>
                      </a:r>
                      <a:endParaRPr lang="en-US" sz="1600" b="0" i="0" u="none" strike="noStrike" dirty="0">
                        <a:solidFill>
                          <a:srgbClr val="000000"/>
                        </a:solidFill>
                        <a:effectLst/>
                        <a:latin typeface="+mn-lt"/>
                      </a:endParaRPr>
                    </a:p>
                  </a:txBody>
                  <a:tcPr marL="7628" marR="7628" marT="7628" marB="0" anchor="b"/>
                </a:tc>
                <a:tc>
                  <a:txBody>
                    <a:bodyPr/>
                    <a:lstStyle/>
                    <a:p>
                      <a:pPr algn="ctr" fontAlgn="b"/>
                      <a:endParaRPr lang="en-US" sz="1600" b="0" i="0" u="none" strike="noStrike" dirty="0">
                        <a:solidFill>
                          <a:srgbClr val="000000"/>
                        </a:solidFill>
                        <a:effectLst/>
                        <a:latin typeface="+mn-lt"/>
                      </a:endParaRPr>
                    </a:p>
                  </a:txBody>
                  <a:tcPr marL="7628" marR="7628" marT="7628" marB="0" anchor="b"/>
                </a:tc>
                <a:tc>
                  <a:txBody>
                    <a:bodyPr/>
                    <a:lstStyle/>
                    <a:p>
                      <a:pPr algn="ctr" fontAlgn="b"/>
                      <a:r>
                        <a:rPr lang="en-US" sz="1600" u="none" strike="noStrike" dirty="0">
                          <a:effectLst/>
                          <a:latin typeface="+mn-lt"/>
                        </a:rPr>
                        <a:t>Payroll</a:t>
                      </a:r>
                      <a:endParaRPr lang="en-US" sz="1600" b="0" i="0" u="none" strike="noStrike" dirty="0">
                        <a:solidFill>
                          <a:srgbClr val="000000"/>
                        </a:solidFill>
                        <a:effectLst/>
                        <a:latin typeface="+mn-lt"/>
                      </a:endParaRPr>
                    </a:p>
                  </a:txBody>
                  <a:tcPr marL="7628" marR="7628" marT="7628" marB="0" anchor="b"/>
                </a:tc>
                <a:tc>
                  <a:txBody>
                    <a:bodyPr/>
                    <a:lstStyle/>
                    <a:p>
                      <a:pPr algn="ctr" fontAlgn="b"/>
                      <a:endParaRPr lang="en-US" sz="1600" b="0" i="0" u="none" strike="noStrike" dirty="0">
                        <a:solidFill>
                          <a:srgbClr val="000000"/>
                        </a:solidFill>
                        <a:effectLst/>
                        <a:latin typeface="+mn-lt"/>
                      </a:endParaRPr>
                    </a:p>
                  </a:txBody>
                  <a:tcPr marL="7628" marR="7628" marT="7628" marB="0" anchor="b"/>
                </a:tc>
                <a:tc gridSpan="2">
                  <a:txBody>
                    <a:bodyPr/>
                    <a:lstStyle/>
                    <a:p>
                      <a:pPr algn="ctr" fontAlgn="b"/>
                      <a:r>
                        <a:rPr lang="en-US" sz="1600" u="none" strike="noStrike" dirty="0">
                          <a:effectLst/>
                          <a:latin typeface="+mn-lt"/>
                        </a:rPr>
                        <a:t>Sales</a:t>
                      </a:r>
                      <a:endParaRPr lang="en-US" sz="1600" b="0" i="0" u="none" strike="noStrike" dirty="0">
                        <a:solidFill>
                          <a:srgbClr val="000000"/>
                        </a:solidFill>
                        <a:effectLst/>
                        <a:latin typeface="+mn-lt"/>
                      </a:endParaRPr>
                    </a:p>
                  </a:txBody>
                  <a:tcPr marL="7628" marR="7628" marT="7628" marB="0" anchor="b"/>
                </a:tc>
                <a:tc hMerge="1">
                  <a:txBody>
                    <a:bodyPr/>
                    <a:lstStyle/>
                    <a:p>
                      <a:pPr algn="l" fontAlgn="b"/>
                      <a:endParaRPr lang="en-US" sz="1600" b="0" i="0" u="none" strike="noStrike">
                        <a:solidFill>
                          <a:srgbClr val="000000"/>
                        </a:solidFill>
                        <a:effectLst/>
                        <a:latin typeface="+mn-lt"/>
                      </a:endParaRPr>
                    </a:p>
                  </a:txBody>
                  <a:tcPr marL="7628" marR="7628" marT="7628" marB="0" anchor="b"/>
                </a:tc>
                <a:tc>
                  <a:txBody>
                    <a:bodyPr/>
                    <a:lstStyle/>
                    <a:p>
                      <a:endParaRPr lang="en-US" dirty="0"/>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extLst>
                  <a:ext uri="{0D108BD9-81ED-4DB2-BD59-A6C34878D82A}">
                    <a16:rowId xmlns:a16="http://schemas.microsoft.com/office/drawing/2014/main" val="10000"/>
                  </a:ext>
                </a:extLst>
              </a:tr>
              <a:tr h="369442">
                <a:tc>
                  <a:txBody>
                    <a:bodyPr/>
                    <a:lstStyle/>
                    <a:p>
                      <a:pPr algn="l" fontAlgn="b"/>
                      <a:r>
                        <a:rPr lang="en-US" sz="1600" u="none" strike="noStrike" dirty="0">
                          <a:effectLst/>
                          <a:latin typeface="+mn-lt"/>
                        </a:rPr>
                        <a:t>Kansas Only</a:t>
                      </a:r>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ctr" fontAlgn="b"/>
                      <a:r>
                        <a:rPr lang="en-US" sz="1600" u="none" strike="noStrike" dirty="0">
                          <a:effectLst/>
                          <a:latin typeface="+mn-lt"/>
                        </a:rPr>
                        <a:t>$2,300,000 </a:t>
                      </a:r>
                      <a:endParaRPr lang="en-US" sz="1600" b="0" i="0" u="none" strike="noStrike" dirty="0">
                        <a:solidFill>
                          <a:srgbClr val="000000"/>
                        </a:solidFill>
                        <a:effectLst/>
                        <a:latin typeface="+mn-lt"/>
                      </a:endParaRPr>
                    </a:p>
                  </a:txBody>
                  <a:tcPr marL="7628" marR="7628" marT="7628" marB="0" anchor="b"/>
                </a:tc>
                <a:tc>
                  <a:txBody>
                    <a:bodyPr/>
                    <a:lstStyle/>
                    <a:p>
                      <a:pPr algn="ctr" fontAlgn="b"/>
                      <a:endParaRPr lang="en-US" sz="1600" b="0" i="0" u="none" strike="noStrike" dirty="0">
                        <a:solidFill>
                          <a:srgbClr val="000000"/>
                        </a:solidFill>
                        <a:effectLst/>
                        <a:latin typeface="+mn-lt"/>
                      </a:endParaRPr>
                    </a:p>
                  </a:txBody>
                  <a:tcPr marL="7628" marR="7628" marT="7628" marB="0" anchor="b"/>
                </a:tc>
                <a:tc>
                  <a:txBody>
                    <a:bodyPr/>
                    <a:lstStyle/>
                    <a:p>
                      <a:pPr algn="ctr" fontAlgn="b"/>
                      <a:r>
                        <a:rPr lang="en-US" sz="1600" u="none" strike="noStrike" dirty="0">
                          <a:effectLst/>
                          <a:latin typeface="+mn-lt"/>
                        </a:rPr>
                        <a:t>$900,000 </a:t>
                      </a:r>
                      <a:endParaRPr lang="en-US" sz="1600" b="0" i="0" u="none" strike="noStrike" dirty="0">
                        <a:solidFill>
                          <a:srgbClr val="000000"/>
                        </a:solidFill>
                        <a:effectLst/>
                        <a:latin typeface="+mn-lt"/>
                      </a:endParaRPr>
                    </a:p>
                  </a:txBody>
                  <a:tcPr marL="7628" marR="7628" marT="7628" marB="0" anchor="b"/>
                </a:tc>
                <a:tc>
                  <a:txBody>
                    <a:bodyPr/>
                    <a:lstStyle/>
                    <a:p>
                      <a:pPr algn="ctr" fontAlgn="b"/>
                      <a:endParaRPr lang="en-US" sz="1600" b="0" i="0" u="none" strike="noStrike" dirty="0">
                        <a:solidFill>
                          <a:srgbClr val="000000"/>
                        </a:solidFill>
                        <a:effectLst/>
                        <a:latin typeface="+mn-lt"/>
                      </a:endParaRPr>
                    </a:p>
                  </a:txBody>
                  <a:tcPr marL="7628" marR="7628" marT="7628" marB="0" anchor="b"/>
                </a:tc>
                <a:tc gridSpan="2">
                  <a:txBody>
                    <a:bodyPr/>
                    <a:lstStyle/>
                    <a:p>
                      <a:pPr algn="ctr" fontAlgn="b"/>
                      <a:r>
                        <a:rPr lang="en-US" sz="1600" u="none" strike="noStrike" dirty="0">
                          <a:effectLst/>
                          <a:latin typeface="+mn-lt"/>
                        </a:rPr>
                        <a:t>$15,000,000</a:t>
                      </a:r>
                      <a:endParaRPr lang="en-US" sz="1600" b="0" i="0" u="none" strike="noStrike" dirty="0">
                        <a:solidFill>
                          <a:srgbClr val="000000"/>
                        </a:solidFill>
                        <a:effectLst/>
                        <a:latin typeface="+mn-lt"/>
                      </a:endParaRPr>
                    </a:p>
                  </a:txBody>
                  <a:tcPr marL="7628" marR="7628" marT="7628" marB="0" anchor="b"/>
                </a:tc>
                <a:tc hMerge="1">
                  <a:txBody>
                    <a:bodyPr/>
                    <a:lstStyle/>
                    <a:p>
                      <a:pPr algn="l" fontAlgn="b"/>
                      <a:endParaRPr lang="en-US" sz="1600" b="0" i="0" u="none" strike="noStrike">
                        <a:solidFill>
                          <a:srgbClr val="000000"/>
                        </a:solidFill>
                        <a:effectLst/>
                        <a:latin typeface="+mn-lt"/>
                      </a:endParaRPr>
                    </a:p>
                  </a:txBody>
                  <a:tcPr marL="7628" marR="7628" marT="7628" marB="0" anchor="b"/>
                </a:tc>
                <a:tc>
                  <a:txBody>
                    <a:bodyPr/>
                    <a:lstStyle/>
                    <a:p>
                      <a:endParaRPr lang="en-US" dirty="0"/>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extLst>
                  <a:ext uri="{0D108BD9-81ED-4DB2-BD59-A6C34878D82A}">
                    <a16:rowId xmlns:a16="http://schemas.microsoft.com/office/drawing/2014/main" val="10001"/>
                  </a:ext>
                </a:extLst>
              </a:tr>
              <a:tr h="478859">
                <a:tc>
                  <a:txBody>
                    <a:bodyPr/>
                    <a:lstStyle/>
                    <a:p>
                      <a:pPr algn="l" fontAlgn="b"/>
                      <a:endParaRPr lang="en-US" sz="1600" u="none" strike="noStrike" dirty="0">
                        <a:effectLst/>
                        <a:latin typeface="+mn-lt"/>
                      </a:endParaRPr>
                    </a:p>
                    <a:p>
                      <a:pPr algn="l" fontAlgn="b"/>
                      <a:r>
                        <a:rPr lang="en-US" sz="1600" u="none" strike="noStrike" dirty="0">
                          <a:effectLst/>
                          <a:latin typeface="+mn-lt"/>
                        </a:rPr>
                        <a:t>Unitary Group</a:t>
                      </a:r>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ctr" fontAlgn="b"/>
                      <a:r>
                        <a:rPr lang="en-US" sz="1600" u="none" strike="noStrike" dirty="0">
                          <a:effectLst/>
                          <a:latin typeface="+mn-lt"/>
                        </a:rPr>
                        <a:t>$280,000,000 </a:t>
                      </a:r>
                      <a:endParaRPr lang="en-US" sz="1600" b="0" i="0" u="none" strike="noStrike" dirty="0">
                        <a:solidFill>
                          <a:srgbClr val="000000"/>
                        </a:solidFill>
                        <a:effectLst/>
                        <a:latin typeface="+mn-lt"/>
                      </a:endParaRPr>
                    </a:p>
                  </a:txBody>
                  <a:tcPr marL="7628" marR="7628" marT="7628" marB="0" anchor="b"/>
                </a:tc>
                <a:tc>
                  <a:txBody>
                    <a:bodyPr/>
                    <a:lstStyle/>
                    <a:p>
                      <a:pPr algn="ctr" fontAlgn="b"/>
                      <a:endParaRPr lang="en-US" sz="1600" b="0" i="0" u="none" strike="noStrike" dirty="0">
                        <a:solidFill>
                          <a:srgbClr val="000000"/>
                        </a:solidFill>
                        <a:effectLst/>
                        <a:latin typeface="+mn-lt"/>
                      </a:endParaRPr>
                    </a:p>
                  </a:txBody>
                  <a:tcPr marL="7628" marR="7628" marT="7628" marB="0" anchor="b"/>
                </a:tc>
                <a:tc>
                  <a:txBody>
                    <a:bodyPr/>
                    <a:lstStyle/>
                    <a:p>
                      <a:pPr algn="ctr" fontAlgn="b"/>
                      <a:r>
                        <a:rPr lang="en-US" sz="1600" u="none" strike="noStrike" dirty="0">
                          <a:effectLst/>
                          <a:latin typeface="+mn-lt"/>
                        </a:rPr>
                        <a:t>$283,000,000</a:t>
                      </a:r>
                      <a:endParaRPr lang="en-US" sz="1600" b="0" i="0" u="none" strike="noStrike" dirty="0">
                        <a:solidFill>
                          <a:srgbClr val="000000"/>
                        </a:solidFill>
                        <a:effectLst/>
                        <a:latin typeface="+mn-lt"/>
                      </a:endParaRPr>
                    </a:p>
                  </a:txBody>
                  <a:tcPr marL="7628" marR="7628" marT="7628" marB="0" anchor="b"/>
                </a:tc>
                <a:tc>
                  <a:txBody>
                    <a:bodyPr/>
                    <a:lstStyle/>
                    <a:p>
                      <a:pPr algn="ctr" fontAlgn="b"/>
                      <a:endParaRPr lang="en-US" sz="1600" b="0" i="0" u="none" strike="noStrike" dirty="0">
                        <a:solidFill>
                          <a:srgbClr val="000000"/>
                        </a:solidFill>
                        <a:effectLst/>
                        <a:latin typeface="+mn-lt"/>
                      </a:endParaRPr>
                    </a:p>
                  </a:txBody>
                  <a:tcPr marL="7628" marR="7628" marT="7628" marB="0" anchor="b"/>
                </a:tc>
                <a:tc gridSpan="2">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a:effectLst/>
                          <a:latin typeface="+mn-lt"/>
                        </a:rPr>
                        <a:t>$12,002,000,000</a:t>
                      </a:r>
                      <a:endParaRPr lang="en-US" sz="1600" b="0" i="0" u="none" strike="noStrike" dirty="0">
                        <a:solidFill>
                          <a:srgbClr val="000000"/>
                        </a:solidFill>
                        <a:effectLst/>
                        <a:latin typeface="+mn-lt"/>
                      </a:endParaRPr>
                    </a:p>
                  </a:txBody>
                  <a:tcPr marL="7628" marR="7628" marT="7628" marB="0" anchor="b"/>
                </a:tc>
                <a:tc hMerge="1">
                  <a:txBody>
                    <a:bodyPr/>
                    <a:lstStyle/>
                    <a:p>
                      <a:pPr algn="l" fontAlgn="b"/>
                      <a:endParaRPr lang="en-US" sz="1600" b="0" i="0" u="none" strike="noStrike">
                        <a:solidFill>
                          <a:srgbClr val="000000"/>
                        </a:solidFill>
                        <a:effectLst/>
                        <a:latin typeface="+mn-lt"/>
                      </a:endParaRPr>
                    </a:p>
                  </a:txBody>
                  <a:tcPr marL="7628" marR="7628" marT="7628" marB="0" anchor="b"/>
                </a:tc>
                <a:tc>
                  <a:txBody>
                    <a:bodyPr/>
                    <a:lstStyle/>
                    <a:p>
                      <a:endParaRPr lang="en-US" dirty="0"/>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extLst>
                  <a:ext uri="{0D108BD9-81ED-4DB2-BD59-A6C34878D82A}">
                    <a16:rowId xmlns:a16="http://schemas.microsoft.com/office/drawing/2014/main" val="10002"/>
                  </a:ext>
                </a:extLst>
              </a:tr>
              <a:tr h="336962">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gridSpan="2">
                  <a:txBody>
                    <a:bodyPr/>
                    <a:lstStyle/>
                    <a:p>
                      <a:pPr algn="l" fontAlgn="b"/>
                      <a:endParaRPr lang="en-US" sz="1600" b="0" i="0" u="none" strike="noStrike" dirty="0">
                        <a:solidFill>
                          <a:srgbClr val="000000"/>
                        </a:solidFill>
                        <a:effectLst/>
                        <a:latin typeface="+mn-lt"/>
                      </a:endParaRPr>
                    </a:p>
                  </a:txBody>
                  <a:tcPr marL="7628" marR="7628" marT="7628" marB="0" anchor="b"/>
                </a:tc>
                <a:tc hMerge="1">
                  <a:txBody>
                    <a:bodyPr/>
                    <a:lstStyle/>
                    <a:p>
                      <a:pPr algn="l" fontAlgn="b"/>
                      <a:endParaRPr lang="en-US" sz="1600" b="0" i="0" u="none" strike="noStrike">
                        <a:solidFill>
                          <a:srgbClr val="000000"/>
                        </a:solidFill>
                        <a:effectLst/>
                        <a:latin typeface="+mn-lt"/>
                      </a:endParaRPr>
                    </a:p>
                  </a:txBody>
                  <a:tcPr marL="7628" marR="7628" marT="7628" marB="0" anchor="b"/>
                </a:tc>
                <a:tc>
                  <a:txBody>
                    <a:bodyPr/>
                    <a:lstStyle/>
                    <a:p>
                      <a:endParaRPr lang="en-US" dirty="0"/>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extLst>
                  <a:ext uri="{0D108BD9-81ED-4DB2-BD59-A6C34878D82A}">
                    <a16:rowId xmlns:a16="http://schemas.microsoft.com/office/drawing/2014/main" val="10003"/>
                  </a:ext>
                </a:extLst>
              </a:tr>
              <a:tr h="478859">
                <a:tc>
                  <a:txBody>
                    <a:bodyPr/>
                    <a:lstStyle/>
                    <a:p>
                      <a:pPr algn="l" fontAlgn="b"/>
                      <a:r>
                        <a:rPr lang="en-US" sz="1600" u="none" strike="noStrike" dirty="0">
                          <a:effectLst/>
                          <a:latin typeface="+mn-lt"/>
                        </a:rPr>
                        <a:t>KS Property factor</a:t>
                      </a:r>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r" fontAlgn="b"/>
                      <a:r>
                        <a:rPr lang="en-US" sz="1600" u="none" strike="noStrike" dirty="0">
                          <a:effectLst/>
                          <a:latin typeface="+mn-lt"/>
                        </a:rPr>
                        <a:t>0.00821</a:t>
                      </a:r>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gridSpan="2">
                  <a:txBody>
                    <a:bodyPr/>
                    <a:lstStyle/>
                    <a:p>
                      <a:pPr algn="l" fontAlgn="b"/>
                      <a:endParaRPr lang="en-US" sz="1600" b="0" i="0" u="none" strike="noStrike" dirty="0">
                        <a:solidFill>
                          <a:srgbClr val="000000"/>
                        </a:solidFill>
                        <a:effectLst/>
                        <a:latin typeface="+mn-lt"/>
                      </a:endParaRPr>
                    </a:p>
                  </a:txBody>
                  <a:tcPr marL="7628" marR="7628" marT="7628" marB="0" anchor="b"/>
                </a:tc>
                <a:tc hMerge="1">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endParaRPr lang="en-US" dirty="0"/>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extLst>
                  <a:ext uri="{0D108BD9-81ED-4DB2-BD59-A6C34878D82A}">
                    <a16:rowId xmlns:a16="http://schemas.microsoft.com/office/drawing/2014/main" val="10004"/>
                  </a:ext>
                </a:extLst>
              </a:tr>
              <a:tr h="478859">
                <a:tc>
                  <a:txBody>
                    <a:bodyPr/>
                    <a:lstStyle/>
                    <a:p>
                      <a:pPr algn="l" fontAlgn="b"/>
                      <a:r>
                        <a:rPr lang="en-US" sz="1600" u="none" strike="noStrike" dirty="0">
                          <a:effectLst/>
                          <a:latin typeface="+mn-lt"/>
                        </a:rPr>
                        <a:t>KS Payroll Factor</a:t>
                      </a:r>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r" fontAlgn="b"/>
                      <a:r>
                        <a:rPr lang="en-US" sz="1600" u="none" strike="noStrike" dirty="0">
                          <a:effectLst/>
                          <a:latin typeface="+mn-lt"/>
                        </a:rPr>
                        <a:t>0.00318</a:t>
                      </a:r>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gridSpan="2">
                  <a:txBody>
                    <a:bodyPr/>
                    <a:lstStyle/>
                    <a:p>
                      <a:pPr algn="l" fontAlgn="b"/>
                      <a:endParaRPr lang="en-US" sz="1600" b="0" i="0" u="none" strike="noStrike" dirty="0">
                        <a:solidFill>
                          <a:srgbClr val="000000"/>
                        </a:solidFill>
                        <a:effectLst/>
                        <a:latin typeface="+mn-lt"/>
                      </a:endParaRPr>
                    </a:p>
                  </a:txBody>
                  <a:tcPr marL="7628" marR="7628" marT="7628" marB="0" anchor="b"/>
                </a:tc>
                <a:tc hMerge="1">
                  <a:txBody>
                    <a:bodyPr/>
                    <a:lstStyle/>
                    <a:p>
                      <a:pPr algn="l" fontAlgn="b"/>
                      <a:endParaRPr lang="en-US" sz="1600" b="0" i="0" u="none" strike="noStrike">
                        <a:solidFill>
                          <a:srgbClr val="000000"/>
                        </a:solidFill>
                        <a:effectLst/>
                        <a:latin typeface="+mn-lt"/>
                      </a:endParaRPr>
                    </a:p>
                  </a:txBody>
                  <a:tcPr marL="7628" marR="7628" marT="7628" marB="0" anchor="b"/>
                </a:tc>
                <a:tc>
                  <a:txBody>
                    <a:bodyPr/>
                    <a:lstStyle/>
                    <a:p>
                      <a:endParaRPr lang="en-US" dirty="0"/>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extLst>
                  <a:ext uri="{0D108BD9-81ED-4DB2-BD59-A6C34878D82A}">
                    <a16:rowId xmlns:a16="http://schemas.microsoft.com/office/drawing/2014/main" val="10005"/>
                  </a:ext>
                </a:extLst>
              </a:tr>
              <a:tr h="369442">
                <a:tc>
                  <a:txBody>
                    <a:bodyPr/>
                    <a:lstStyle/>
                    <a:p>
                      <a:pPr algn="l" fontAlgn="b"/>
                      <a:r>
                        <a:rPr lang="en-US" sz="1600" u="none" strike="noStrike" dirty="0">
                          <a:effectLst/>
                          <a:latin typeface="+mn-lt"/>
                        </a:rPr>
                        <a:t>KS Sales Factor</a:t>
                      </a:r>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r" fontAlgn="b"/>
                      <a:r>
                        <a:rPr lang="en-US" sz="1600" u="none" strike="noStrike" dirty="0">
                          <a:effectLst/>
                          <a:latin typeface="+mn-lt"/>
                        </a:rPr>
                        <a:t>0.00125</a:t>
                      </a:r>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gridSpan="2">
                  <a:txBody>
                    <a:bodyPr/>
                    <a:lstStyle/>
                    <a:p>
                      <a:pPr algn="l" fontAlgn="b"/>
                      <a:endParaRPr lang="en-US" sz="1600" b="0" i="0" u="none" strike="noStrike" dirty="0">
                        <a:solidFill>
                          <a:srgbClr val="000000"/>
                        </a:solidFill>
                        <a:effectLst/>
                        <a:latin typeface="+mn-lt"/>
                      </a:endParaRPr>
                    </a:p>
                  </a:txBody>
                  <a:tcPr marL="7628" marR="7628" marT="7628" marB="0" anchor="b"/>
                </a:tc>
                <a:tc hMerge="1">
                  <a:txBody>
                    <a:bodyPr/>
                    <a:lstStyle/>
                    <a:p>
                      <a:pPr algn="l" fontAlgn="b"/>
                      <a:endParaRPr lang="en-US" sz="1600" b="0" i="0" u="none" strike="noStrike">
                        <a:solidFill>
                          <a:srgbClr val="000000"/>
                        </a:solidFill>
                        <a:effectLst/>
                        <a:latin typeface="+mn-lt"/>
                      </a:endParaRPr>
                    </a:p>
                  </a:txBody>
                  <a:tcPr marL="7628" marR="7628" marT="7628" marB="0" anchor="b"/>
                </a:tc>
                <a:tc>
                  <a:txBody>
                    <a:bodyPr/>
                    <a:lstStyle/>
                    <a:p>
                      <a:endParaRPr lang="en-US" dirty="0"/>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extLst>
                  <a:ext uri="{0D108BD9-81ED-4DB2-BD59-A6C34878D82A}">
                    <a16:rowId xmlns:a16="http://schemas.microsoft.com/office/drawing/2014/main" val="10006"/>
                  </a:ext>
                </a:extLst>
              </a:tr>
              <a:tr h="336962">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gridSpan="2">
                  <a:txBody>
                    <a:bodyPr/>
                    <a:lstStyle/>
                    <a:p>
                      <a:pPr algn="l" fontAlgn="b"/>
                      <a:endParaRPr lang="en-US" sz="1600" b="0" i="0" u="none" strike="noStrike" dirty="0">
                        <a:solidFill>
                          <a:srgbClr val="000000"/>
                        </a:solidFill>
                        <a:effectLst/>
                        <a:latin typeface="+mn-lt"/>
                      </a:endParaRPr>
                    </a:p>
                  </a:txBody>
                  <a:tcPr marL="7628" marR="7628" marT="7628" marB="0" anchor="b"/>
                </a:tc>
                <a:tc hMerge="1">
                  <a:txBody>
                    <a:bodyPr/>
                    <a:lstStyle/>
                    <a:p>
                      <a:pPr algn="l" fontAlgn="b"/>
                      <a:endParaRPr lang="en-US" sz="1600" b="0" i="0" u="none" strike="noStrike">
                        <a:solidFill>
                          <a:srgbClr val="000000"/>
                        </a:solidFill>
                        <a:effectLst/>
                        <a:latin typeface="+mn-lt"/>
                      </a:endParaRPr>
                    </a:p>
                  </a:txBody>
                  <a:tcPr marL="7628" marR="7628" marT="7628" marB="0" anchor="b"/>
                </a:tc>
                <a:tc>
                  <a:txBody>
                    <a:bodyPr/>
                    <a:lstStyle/>
                    <a:p>
                      <a:endParaRPr lang="en-US" dirty="0"/>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extLst>
                  <a:ext uri="{0D108BD9-81ED-4DB2-BD59-A6C34878D82A}">
                    <a16:rowId xmlns:a16="http://schemas.microsoft.com/office/drawing/2014/main" val="10007"/>
                  </a:ext>
                </a:extLst>
              </a:tr>
              <a:tr h="478859">
                <a:tc>
                  <a:txBody>
                    <a:bodyPr/>
                    <a:lstStyle/>
                    <a:p>
                      <a:pPr algn="l" fontAlgn="b"/>
                      <a:r>
                        <a:rPr lang="en-US" sz="1600" u="none" strike="noStrike" dirty="0">
                          <a:effectLst/>
                          <a:latin typeface="+mn-lt"/>
                        </a:rPr>
                        <a:t>Total KS Factor</a:t>
                      </a:r>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r" fontAlgn="b"/>
                      <a:r>
                        <a:rPr lang="en-US" sz="1600" u="none" strike="noStrike" dirty="0">
                          <a:effectLst/>
                          <a:latin typeface="+mn-lt"/>
                        </a:rPr>
                        <a:t>0.00421</a:t>
                      </a:r>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gridSpan="6">
                  <a:txBody>
                    <a:bodyPr/>
                    <a:lstStyle/>
                    <a:p>
                      <a:pPr algn="l" fontAlgn="b"/>
                      <a:r>
                        <a:rPr lang="en-US" sz="1600" u="none" strike="noStrike" dirty="0">
                          <a:effectLst/>
                          <a:latin typeface="+mn-lt"/>
                        </a:rPr>
                        <a:t>This is the percent that can be attributed to KS activity</a:t>
                      </a:r>
                      <a:endParaRPr lang="en-US" sz="1600" b="0" i="0" u="none" strike="noStrike" dirty="0">
                        <a:solidFill>
                          <a:srgbClr val="000000"/>
                        </a:solidFill>
                        <a:effectLst/>
                        <a:latin typeface="+mn-lt"/>
                      </a:endParaRPr>
                    </a:p>
                  </a:txBody>
                  <a:tcPr marL="7628" marR="7628" marT="762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738884">
                <a:tc>
                  <a:txBody>
                    <a:bodyPr/>
                    <a:lstStyle/>
                    <a:p>
                      <a:pPr algn="l" fontAlgn="b"/>
                      <a:r>
                        <a:rPr lang="en-US" sz="1600" u="none" strike="noStrike" dirty="0">
                          <a:effectLst/>
                          <a:latin typeface="+mn-lt"/>
                        </a:rPr>
                        <a:t>Kansas Tax at 7% With Apportionment</a:t>
                      </a:r>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a:txBody>
                    <a:bodyPr/>
                    <a:lstStyle/>
                    <a:p>
                      <a:pPr algn="r" fontAlgn="b"/>
                      <a:r>
                        <a:rPr lang="en-US" sz="1600" u="none" strike="noStrike" dirty="0">
                          <a:effectLst/>
                          <a:latin typeface="+mn-lt"/>
                        </a:rPr>
                        <a:t>$4,130 </a:t>
                      </a:r>
                      <a:endParaRPr lang="en-US" sz="1600" b="0" i="0" u="none" strike="noStrike" dirty="0">
                        <a:solidFill>
                          <a:srgbClr val="000000"/>
                        </a:solidFill>
                        <a:effectLst/>
                        <a:latin typeface="+mn-lt"/>
                      </a:endParaRPr>
                    </a:p>
                  </a:txBody>
                  <a:tcPr marL="7628" marR="7628" marT="7628" marB="0" anchor="b"/>
                </a:tc>
                <a:tc>
                  <a:txBody>
                    <a:bodyPr/>
                    <a:lstStyle/>
                    <a:p>
                      <a:pPr algn="l" fontAlgn="b"/>
                      <a:endParaRPr lang="en-US" sz="1600" b="0" i="0" u="none" strike="noStrike" dirty="0">
                        <a:solidFill>
                          <a:srgbClr val="000000"/>
                        </a:solidFill>
                        <a:effectLst/>
                        <a:latin typeface="+mn-lt"/>
                      </a:endParaRPr>
                    </a:p>
                  </a:txBody>
                  <a:tcPr marL="7628" marR="7628" marT="7628" marB="0" anchor="b"/>
                </a:tc>
                <a:tc gridSpan="3">
                  <a:txBody>
                    <a:bodyPr/>
                    <a:lstStyle/>
                    <a:p>
                      <a:pPr algn="l" fontAlgn="b"/>
                      <a:r>
                        <a:rPr lang="en-US" sz="1600" u="none" strike="noStrike" dirty="0">
                          <a:effectLst/>
                          <a:latin typeface="+mn-lt"/>
                        </a:rPr>
                        <a:t>($14 million x .00421 x 7%)</a:t>
                      </a:r>
                      <a:endParaRPr lang="en-US" sz="1600" b="0" i="0" u="none" strike="noStrike" dirty="0">
                        <a:solidFill>
                          <a:srgbClr val="000000"/>
                        </a:solidFill>
                        <a:effectLst/>
                        <a:latin typeface="+mn-lt"/>
                      </a:endParaRPr>
                    </a:p>
                  </a:txBody>
                  <a:tcPr marL="7628" marR="7628" marT="7628" marB="0" anchor="b"/>
                </a:tc>
                <a:tc hMerge="1">
                  <a:txBody>
                    <a:bodyPr/>
                    <a:lstStyle/>
                    <a:p>
                      <a:endParaRPr lang="en-US"/>
                    </a:p>
                  </a:txBody>
                  <a:tcPr/>
                </a:tc>
                <a:tc hMerge="1">
                  <a:txBody>
                    <a:bodyPr/>
                    <a:lstStyle/>
                    <a:p>
                      <a:endParaRPr lang="en-US"/>
                    </a:p>
                  </a:txBody>
                  <a:tcPr/>
                </a:tc>
                <a:tc gridSpan="2">
                  <a:txBody>
                    <a:bodyPr/>
                    <a:lstStyle/>
                    <a:p>
                      <a:pPr algn="l" fontAlgn="b"/>
                      <a:endParaRPr lang="en-US" sz="1600" b="0" i="0" u="none" strike="noStrike" dirty="0">
                        <a:solidFill>
                          <a:srgbClr val="000000"/>
                        </a:solidFill>
                        <a:effectLst/>
                        <a:latin typeface="+mn-lt"/>
                      </a:endParaRPr>
                    </a:p>
                  </a:txBody>
                  <a:tcPr marL="7628" marR="7628" marT="7628" marB="0" anchor="b"/>
                </a:tc>
                <a:tc hMerge="1">
                  <a:txBody>
                    <a:bodyPr/>
                    <a:lstStyle/>
                    <a:p>
                      <a:endParaRPr lang="en-US"/>
                    </a:p>
                  </a:txBody>
                  <a:tcPr/>
                </a:tc>
                <a:tc>
                  <a:txBody>
                    <a:bodyPr/>
                    <a:lstStyle/>
                    <a:p>
                      <a:pPr algn="l" fontAlgn="b"/>
                      <a:endParaRPr lang="en-US" sz="1600" b="0" i="0" u="none" strike="noStrike" dirty="0">
                        <a:solidFill>
                          <a:srgbClr val="000000"/>
                        </a:solidFill>
                        <a:effectLst/>
                        <a:latin typeface="+mn-lt"/>
                      </a:endParaRPr>
                    </a:p>
                  </a:txBody>
                  <a:tcPr marL="7628" marR="7628" marT="7628" marB="0" anchor="b"/>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37</a:t>
            </a:fld>
            <a:endParaRPr lang="en-US" dirty="0"/>
          </a:p>
        </p:txBody>
      </p:sp>
    </p:spTree>
    <p:extLst>
      <p:ext uri="{BB962C8B-B14F-4D97-AF65-F5344CB8AC3E}">
        <p14:creationId xmlns:p14="http://schemas.microsoft.com/office/powerpoint/2010/main" val="4075051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500" dirty="0"/>
              <a:t>Kansas Tax Under The Various Examples</a:t>
            </a:r>
          </a:p>
        </p:txBody>
      </p:sp>
      <p:sp>
        <p:nvSpPr>
          <p:cNvPr id="3" name="Content Placeholder 2"/>
          <p:cNvSpPr>
            <a:spLocks noGrp="1"/>
          </p:cNvSpPr>
          <p:nvPr>
            <p:ph idx="1"/>
          </p:nvPr>
        </p:nvSpPr>
        <p:spPr>
          <a:xfrm>
            <a:off x="864382" y="2489200"/>
            <a:ext cx="7517618" cy="3530600"/>
          </a:xfrm>
        </p:spPr>
        <p:txBody>
          <a:bodyPr>
            <a:normAutofit/>
          </a:bodyPr>
          <a:lstStyle/>
          <a:p>
            <a:pPr fontAlgn="b"/>
            <a:r>
              <a:rPr lang="en-US" dirty="0">
                <a:solidFill>
                  <a:schemeClr val="accent6">
                    <a:lumMod val="75000"/>
                  </a:schemeClr>
                </a:solidFill>
              </a:rPr>
              <a:t>Tax Without Apportionment at 7%  	  	 	    	   $840,000</a:t>
            </a:r>
          </a:p>
          <a:p>
            <a:pPr marL="0" indent="0" fontAlgn="b">
              <a:buNone/>
            </a:pPr>
            <a:r>
              <a:rPr lang="en-US" dirty="0">
                <a:solidFill>
                  <a:schemeClr val="accent6">
                    <a:lumMod val="75000"/>
                  </a:schemeClr>
                </a:solidFill>
              </a:rPr>
              <a:t> </a:t>
            </a:r>
          </a:p>
          <a:p>
            <a:pPr fontAlgn="b"/>
            <a:r>
              <a:rPr lang="en-US" dirty="0">
                <a:solidFill>
                  <a:schemeClr val="accent6">
                    <a:lumMod val="75000"/>
                  </a:schemeClr>
                </a:solidFill>
              </a:rPr>
              <a:t>KS Apportioned Tax at 7%     							$3,540</a:t>
            </a:r>
          </a:p>
          <a:p>
            <a:pPr marL="0" indent="0" fontAlgn="b">
              <a:buNone/>
            </a:pPr>
            <a:endParaRPr lang="en-US" dirty="0">
              <a:solidFill>
                <a:schemeClr val="accent6">
                  <a:lumMod val="75000"/>
                </a:schemeClr>
              </a:solidFill>
            </a:endParaRPr>
          </a:p>
          <a:p>
            <a:pPr fontAlgn="b"/>
            <a:r>
              <a:rPr lang="en-US" dirty="0">
                <a:solidFill>
                  <a:schemeClr val="accent6">
                    <a:lumMod val="75000"/>
                  </a:schemeClr>
                </a:solidFill>
              </a:rPr>
              <a:t>KS Apportioned Tax at 7% With Repatriated Dollars		$3,953 </a:t>
            </a:r>
          </a:p>
          <a:p>
            <a:pPr marL="0" indent="0" fontAlgn="b">
              <a:buNone/>
            </a:pPr>
            <a:endParaRPr lang="en-US" dirty="0">
              <a:solidFill>
                <a:schemeClr val="accent6">
                  <a:lumMod val="75000"/>
                </a:schemeClr>
              </a:solidFill>
            </a:endParaRPr>
          </a:p>
          <a:p>
            <a:pPr fontAlgn="b"/>
            <a:r>
              <a:rPr lang="en-US" dirty="0">
                <a:solidFill>
                  <a:schemeClr val="accent6">
                    <a:lumMod val="75000"/>
                  </a:schemeClr>
                </a:solidFill>
              </a:rPr>
              <a:t>KS Apportioned Tax at 7% With GILTI Dollars			$4,130</a:t>
            </a:r>
            <a:r>
              <a:rPr lang="en-US" sz="1600" dirty="0">
                <a:solidFill>
                  <a:schemeClr val="accent6">
                    <a:lumMod val="75000"/>
                  </a:schemeClr>
                </a:solidFill>
              </a:rPr>
              <a:t> </a:t>
            </a:r>
          </a:p>
          <a:p>
            <a:pPr fontAlgn="b"/>
            <a:endParaRPr lang="en-US" dirty="0"/>
          </a:p>
          <a:p>
            <a:pPr fontAlgn="b"/>
            <a:endParaRPr lang="en-US" dirty="0"/>
          </a:p>
          <a:p>
            <a:pPr fontAlgn="b"/>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38</a:t>
            </a:fld>
            <a:endParaRPr lang="en-US" dirty="0"/>
          </a:p>
        </p:txBody>
      </p:sp>
    </p:spTree>
    <p:extLst>
      <p:ext uri="{BB962C8B-B14F-4D97-AF65-F5344CB8AC3E}">
        <p14:creationId xmlns:p14="http://schemas.microsoft.com/office/powerpoint/2010/main" val="4052114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990600"/>
            <a:ext cx="6343672" cy="709865"/>
          </a:xfrm>
        </p:spPr>
        <p:txBody>
          <a:bodyPr/>
          <a:lstStyle/>
          <a:p>
            <a:pPr algn="ctr"/>
            <a:r>
              <a:rPr lang="en-US" dirty="0"/>
              <a:t>Why The Need For GILTI?</a:t>
            </a:r>
          </a:p>
        </p:txBody>
      </p:sp>
      <p:sp>
        <p:nvSpPr>
          <p:cNvPr id="3" name="Content Placeholder 2"/>
          <p:cNvSpPr>
            <a:spLocks noGrp="1"/>
          </p:cNvSpPr>
          <p:nvPr>
            <p:ph idx="1"/>
          </p:nvPr>
        </p:nvSpPr>
        <p:spPr>
          <a:xfrm>
            <a:off x="609600" y="2590800"/>
            <a:ext cx="7924800" cy="4114800"/>
          </a:xfrm>
        </p:spPr>
        <p:txBody>
          <a:bodyPr>
            <a:noAutofit/>
          </a:bodyPr>
          <a:lstStyle/>
          <a:p>
            <a:pPr algn="just">
              <a:buFont typeface="Wingdings" panose="05000000000000000000" pitchFamily="2" charset="2"/>
              <a:buChar char="Ø"/>
            </a:pPr>
            <a:r>
              <a:rPr lang="en-US" sz="1600" dirty="0">
                <a:solidFill>
                  <a:schemeClr val="accent6">
                    <a:lumMod val="75000"/>
                  </a:schemeClr>
                </a:solidFill>
              </a:rPr>
              <a:t>One of the major motivations for the 2017 tax revision was concern about the international tax system, and specifically the loss of revenue due to the artificial shifting of profit out of the United States by multinational firms.</a:t>
            </a:r>
          </a:p>
          <a:p>
            <a:pPr algn="just">
              <a:buFont typeface="Wingdings" panose="05000000000000000000" pitchFamily="2" charset="2"/>
              <a:buChar char="Ø"/>
            </a:pPr>
            <a:endParaRPr lang="en-US" sz="1600" dirty="0">
              <a:solidFill>
                <a:schemeClr val="accent6">
                  <a:lumMod val="75000"/>
                </a:schemeClr>
              </a:solidFill>
            </a:endParaRPr>
          </a:p>
          <a:p>
            <a:pPr algn="just">
              <a:buFont typeface="Wingdings" panose="05000000000000000000" pitchFamily="2" charset="2"/>
              <a:buChar char="Ø"/>
            </a:pPr>
            <a:r>
              <a:rPr lang="en-US" sz="1600" dirty="0">
                <a:solidFill>
                  <a:schemeClr val="accent6">
                    <a:lumMod val="75000"/>
                  </a:schemeClr>
                </a:solidFill>
              </a:rPr>
              <a:t>The number and complexity of these schemes, and the complexity of global business generally, overwhelm any tax department response.</a:t>
            </a:r>
          </a:p>
          <a:p>
            <a:pPr algn="just">
              <a:buFont typeface="Wingdings" panose="05000000000000000000" pitchFamily="2" charset="2"/>
              <a:buChar char="Ø"/>
            </a:pPr>
            <a:endParaRPr lang="en-US" sz="1600" dirty="0">
              <a:solidFill>
                <a:schemeClr val="accent6">
                  <a:lumMod val="75000"/>
                </a:schemeClr>
              </a:solidFill>
            </a:endParaRPr>
          </a:p>
          <a:p>
            <a:pPr algn="just">
              <a:buFont typeface="Wingdings" panose="05000000000000000000" pitchFamily="2" charset="2"/>
              <a:buChar char="Ø"/>
            </a:pPr>
            <a:r>
              <a:rPr lang="en-US" sz="1600" dirty="0">
                <a:solidFill>
                  <a:schemeClr val="accent6">
                    <a:lumMod val="75000"/>
                  </a:schemeClr>
                </a:solidFill>
              </a:rPr>
              <a:t>Traditional tax enforcement methods are entirely inadequate to address this problem.</a:t>
            </a:r>
          </a:p>
          <a:p>
            <a:pPr algn="just">
              <a:buFont typeface="Wingdings" panose="05000000000000000000" pitchFamily="2" charset="2"/>
              <a:buChar char="Ø"/>
            </a:pPr>
            <a:endParaRPr lang="en-US" sz="1600" dirty="0">
              <a:solidFill>
                <a:schemeClr val="accent6">
                  <a:lumMod val="75000"/>
                </a:schemeClr>
              </a:solidFill>
            </a:endParaRPr>
          </a:p>
          <a:p>
            <a:pPr algn="just">
              <a:buFont typeface="Wingdings" panose="05000000000000000000" pitchFamily="2" charset="2"/>
              <a:buChar char="Ø"/>
            </a:pPr>
            <a:r>
              <a:rPr lang="en-US" sz="1600" dirty="0">
                <a:solidFill>
                  <a:schemeClr val="accent6">
                    <a:lumMod val="75000"/>
                  </a:schemeClr>
                </a:solidFill>
              </a:rPr>
              <a:t>Congress noted a structural change to the system of taxing global enterprises was called for, and various components of the TCJA are Congress’s effort to deliver such a change.</a:t>
            </a:r>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39</a:t>
            </a:fld>
            <a:endParaRPr lang="en-US" dirty="0"/>
          </a:p>
        </p:txBody>
      </p:sp>
    </p:spTree>
    <p:extLst>
      <p:ext uri="{BB962C8B-B14F-4D97-AF65-F5344CB8AC3E}">
        <p14:creationId xmlns:p14="http://schemas.microsoft.com/office/powerpoint/2010/main" val="9039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Business Income Tax</a:t>
            </a:r>
            <a:br>
              <a:rPr lang="en-US" dirty="0"/>
            </a:br>
            <a:endParaRPr lang="en-US" dirty="0"/>
          </a:p>
        </p:txBody>
      </p:sp>
      <p:sp>
        <p:nvSpPr>
          <p:cNvPr id="3" name="Content Placeholder 2"/>
          <p:cNvSpPr>
            <a:spLocks noGrp="1"/>
          </p:cNvSpPr>
          <p:nvPr>
            <p:ph idx="1"/>
          </p:nvPr>
        </p:nvSpPr>
        <p:spPr>
          <a:xfrm>
            <a:off x="864382" y="2489200"/>
            <a:ext cx="7605542" cy="4368800"/>
          </a:xfrm>
        </p:spPr>
        <p:txBody>
          <a:bodyPr>
            <a:normAutofit fontScale="92500" lnSpcReduction="10000"/>
          </a:bodyPr>
          <a:lstStyle/>
          <a:p>
            <a:pPr algn="just">
              <a:buFont typeface="Wingdings" panose="05000000000000000000" pitchFamily="2" charset="2"/>
              <a:buChar char="Ø"/>
            </a:pPr>
            <a:r>
              <a:rPr lang="en-US" dirty="0">
                <a:solidFill>
                  <a:schemeClr val="accent6">
                    <a:lumMod val="75000"/>
                  </a:schemeClr>
                </a:solidFill>
              </a:rPr>
              <a:t>SB 22 proposed to de-couple Kansas statute from the IRC for tax year 2017 and thereafter.  Kansas would not tax deferred foreign income, defined to include income under section §965(a) of the IRC certain repatriated income. SB 22 required certain deductions used in determining federal adjusted gross income for the repatriated income to be added back for Kansas income tax purposes prior to the determination of Kansas adjusted gross income.</a:t>
            </a:r>
          </a:p>
          <a:p>
            <a:pPr>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SB 22 de-coupled Kansas statute from the IRC for tax year 2018 and thereafter, concerning global intangible low taxed income (GILTI) under section § 951A of the IRC.  Said income would not be subject to the Kansas income tax under SB 22. The bill required certain related deductions claimed prior to the determination of federal adjusted gross income to be added back prior to the determination of Kansas adjusted gross income.</a:t>
            </a:r>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4</a:t>
            </a:fld>
            <a:endParaRPr lang="en-US" dirty="0"/>
          </a:p>
        </p:txBody>
      </p:sp>
    </p:spTree>
    <p:extLst>
      <p:ext uri="{BB962C8B-B14F-4D97-AF65-F5344CB8AC3E}">
        <p14:creationId xmlns:p14="http://schemas.microsoft.com/office/powerpoint/2010/main" val="2230669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849206"/>
            <a:ext cx="6343672" cy="901702"/>
          </a:xfrm>
        </p:spPr>
        <p:txBody>
          <a:bodyPr/>
          <a:lstStyle/>
          <a:p>
            <a:pPr algn="ctr"/>
            <a:r>
              <a:rPr lang="en-US" dirty="0"/>
              <a:t>State Relationship to Concerns Prompting GILTI</a:t>
            </a:r>
          </a:p>
        </p:txBody>
      </p:sp>
      <p:sp>
        <p:nvSpPr>
          <p:cNvPr id="3" name="Content Placeholder 2"/>
          <p:cNvSpPr>
            <a:spLocks noGrp="1"/>
          </p:cNvSpPr>
          <p:nvPr>
            <p:ph idx="1"/>
          </p:nvPr>
        </p:nvSpPr>
        <p:spPr>
          <a:xfrm>
            <a:off x="623608" y="2438400"/>
            <a:ext cx="7896784" cy="4343400"/>
          </a:xfrm>
        </p:spPr>
        <p:txBody>
          <a:bodyPr>
            <a:normAutofit fontScale="85000" lnSpcReduction="20000"/>
          </a:bodyPr>
          <a:lstStyle/>
          <a:p>
            <a:pPr algn="just">
              <a:buFont typeface="Wingdings" panose="05000000000000000000" pitchFamily="2" charset="2"/>
              <a:buChar char="Ø"/>
            </a:pPr>
            <a:r>
              <a:rPr lang="en-US" sz="2000" dirty="0">
                <a:solidFill>
                  <a:schemeClr val="accent6">
                    <a:lumMod val="75000"/>
                  </a:schemeClr>
                </a:solidFill>
              </a:rPr>
              <a:t>The facts that motivated Congress to act apply equally to the states. </a:t>
            </a:r>
          </a:p>
          <a:p>
            <a:pPr algn="just">
              <a:buFont typeface="Wingdings" panose="05000000000000000000" pitchFamily="2" charset="2"/>
              <a:buChar char="Ø"/>
            </a:pPr>
            <a:endParaRPr lang="en-US" sz="2000" dirty="0">
              <a:solidFill>
                <a:schemeClr val="accent6">
                  <a:lumMod val="75000"/>
                </a:schemeClr>
              </a:solidFill>
            </a:endParaRPr>
          </a:p>
          <a:p>
            <a:pPr algn="just">
              <a:buFont typeface="Wingdings" panose="05000000000000000000" pitchFamily="2" charset="2"/>
              <a:buChar char="Ø"/>
            </a:pPr>
            <a:r>
              <a:rPr lang="en-US" sz="2000" dirty="0">
                <a:solidFill>
                  <a:schemeClr val="accent6">
                    <a:lumMod val="75000"/>
                  </a:schemeClr>
                </a:solidFill>
              </a:rPr>
              <a:t>Income shifting costs states billions of dollars each year, it contributes to an unfair tax system because only sophisticated global enterprises can engage in such activity, and most importantly — as Congress concluded — some income reported by foreign entities is income of U.S. corporations.</a:t>
            </a:r>
          </a:p>
          <a:p>
            <a:pPr algn="just">
              <a:buFont typeface="Wingdings" panose="05000000000000000000" pitchFamily="2" charset="2"/>
              <a:buChar char="Ø"/>
            </a:pPr>
            <a:endParaRPr lang="en-US" sz="2000" dirty="0">
              <a:solidFill>
                <a:schemeClr val="accent6">
                  <a:lumMod val="75000"/>
                </a:schemeClr>
              </a:solidFill>
            </a:endParaRPr>
          </a:p>
          <a:p>
            <a:pPr algn="just">
              <a:buFont typeface="Wingdings" panose="05000000000000000000" pitchFamily="2" charset="2"/>
              <a:buChar char="Ø"/>
            </a:pPr>
            <a:r>
              <a:rPr lang="en-US" sz="2000" dirty="0">
                <a:solidFill>
                  <a:schemeClr val="accent6">
                    <a:lumMod val="75000"/>
                  </a:schemeClr>
                </a:solidFill>
              </a:rPr>
              <a:t>By incorporating GILTI into their tax code, states therefore would simply be following the federal government’s lead. </a:t>
            </a:r>
          </a:p>
          <a:p>
            <a:pPr algn="just">
              <a:buFont typeface="Wingdings" panose="05000000000000000000" pitchFamily="2" charset="2"/>
              <a:buChar char="Ø"/>
            </a:pPr>
            <a:endParaRPr lang="en-US" sz="2000" dirty="0">
              <a:solidFill>
                <a:schemeClr val="accent6">
                  <a:lumMod val="75000"/>
                </a:schemeClr>
              </a:solidFill>
            </a:endParaRPr>
          </a:p>
          <a:p>
            <a:pPr algn="just">
              <a:buFont typeface="Wingdings" panose="05000000000000000000" pitchFamily="2" charset="2"/>
              <a:buChar char="Ø"/>
            </a:pPr>
            <a:r>
              <a:rPr lang="en-US" sz="2000" dirty="0">
                <a:solidFill>
                  <a:schemeClr val="accent6">
                    <a:lumMod val="75000"/>
                  </a:schemeClr>
                </a:solidFill>
              </a:rPr>
              <a:t>Adopting GILTI also promises to reduce, if not end, perpetual battles between tax authorities and taxpayers over where income should be sourced, a particular benefit to states if the IRS elects to curtail its enforcement efforts in this area in the wake of GILTI and in response to declining resources. </a:t>
            </a:r>
          </a:p>
          <a:p>
            <a:endParaRPr lang="en-US" dirty="0"/>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40</a:t>
            </a:fld>
            <a:endParaRPr lang="en-US" dirty="0"/>
          </a:p>
        </p:txBody>
      </p:sp>
    </p:spTree>
    <p:extLst>
      <p:ext uri="{BB962C8B-B14F-4D97-AF65-F5344CB8AC3E}">
        <p14:creationId xmlns:p14="http://schemas.microsoft.com/office/powerpoint/2010/main" val="1090985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Current</a:t>
            </a:r>
            <a:r>
              <a:rPr lang="en-US" dirty="0"/>
              <a:t> State Treatment of GILTI </a:t>
            </a:r>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41</a:t>
            </a:fld>
            <a:endParaRPr lang="en-US" dirty="0"/>
          </a:p>
        </p:txBody>
      </p:sp>
      <p:pic>
        <p:nvPicPr>
          <p:cNvPr id="5" name="Content Placeholder 4"/>
          <p:cNvPicPr>
            <a:picLocks noGrp="1"/>
          </p:cNvPicPr>
          <p:nvPr>
            <p:ph idx="1"/>
          </p:nvPr>
        </p:nvPicPr>
        <p:blipFill>
          <a:blip r:embed="rId2"/>
          <a:stretch>
            <a:fillRect/>
          </a:stretch>
        </p:blipFill>
        <p:spPr>
          <a:xfrm>
            <a:off x="685800" y="2209800"/>
            <a:ext cx="7784124" cy="4495800"/>
          </a:xfrm>
          <a:prstGeom prst="rect">
            <a:avLst/>
          </a:prstGeom>
        </p:spPr>
      </p:pic>
    </p:spTree>
    <p:extLst>
      <p:ext uri="{BB962C8B-B14F-4D97-AF65-F5344CB8AC3E}">
        <p14:creationId xmlns:p14="http://schemas.microsoft.com/office/powerpoint/2010/main" val="578260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849206"/>
            <a:ext cx="6343672" cy="901702"/>
          </a:xfrm>
        </p:spPr>
        <p:txBody>
          <a:bodyPr/>
          <a:lstStyle/>
          <a:p>
            <a:pPr algn="ctr"/>
            <a:r>
              <a:rPr lang="en-US" sz="2800" dirty="0"/>
              <a:t>Expensing of Depreciable Assets Under §179 </a:t>
            </a:r>
          </a:p>
        </p:txBody>
      </p:sp>
      <p:sp>
        <p:nvSpPr>
          <p:cNvPr id="3" name="Content Placeholder 2"/>
          <p:cNvSpPr>
            <a:spLocks noGrp="1"/>
          </p:cNvSpPr>
          <p:nvPr>
            <p:ph idx="1"/>
          </p:nvPr>
        </p:nvSpPr>
        <p:spPr>
          <a:xfrm>
            <a:off x="651141" y="2304384"/>
            <a:ext cx="7848600" cy="4419600"/>
          </a:xfrm>
        </p:spPr>
        <p:txBody>
          <a:bodyPr>
            <a:noAutofit/>
          </a:bodyPr>
          <a:lstStyle/>
          <a:p>
            <a:pPr algn="just">
              <a:buFont typeface="Wingdings" panose="05000000000000000000" pitchFamily="2" charset="2"/>
              <a:buChar char="Ø"/>
            </a:pPr>
            <a:r>
              <a:rPr lang="en-US" sz="1600" dirty="0">
                <a:solidFill>
                  <a:schemeClr val="accent6">
                    <a:lumMod val="75000"/>
                  </a:schemeClr>
                </a:solidFill>
              </a:rPr>
              <a:t>TCJA increases the amount that a taxpayer may expense under §179 from $500,000 to $1,000,000, and increases the phase-out threshold to $2,500,000. </a:t>
            </a:r>
          </a:p>
          <a:p>
            <a:pPr algn="just">
              <a:buFont typeface="Wingdings" panose="05000000000000000000" pitchFamily="2" charset="2"/>
              <a:buChar char="Ø"/>
            </a:pPr>
            <a:r>
              <a:rPr lang="en-US" sz="1600" dirty="0">
                <a:solidFill>
                  <a:schemeClr val="accent6">
                    <a:lumMod val="75000"/>
                  </a:schemeClr>
                </a:solidFill>
              </a:rPr>
              <a:t>TCJA expands the definition of qualified real property to include all qualified improvement property and certain improvements made to nonresidential real property.</a:t>
            </a:r>
          </a:p>
          <a:p>
            <a:pPr algn="just">
              <a:buFont typeface="Wingdings" panose="05000000000000000000" pitchFamily="2" charset="2"/>
              <a:buChar char="Ø"/>
            </a:pPr>
            <a:r>
              <a:rPr lang="en-US" sz="1600" dirty="0">
                <a:solidFill>
                  <a:schemeClr val="accent6">
                    <a:lumMod val="75000"/>
                  </a:schemeClr>
                </a:solidFill>
              </a:rPr>
              <a:t>Because these federal adjustments will decrease federal taxable income, there will be a decrease in Kansas corporate tax collections. This is because the federal adjustments will decrease federal taxable income, the first line used in computing Kansas corporate income tax liability. </a:t>
            </a:r>
          </a:p>
          <a:p>
            <a:pPr algn="just">
              <a:buFont typeface="Wingdings" panose="05000000000000000000" pitchFamily="2" charset="2"/>
              <a:buChar char="Ø"/>
            </a:pPr>
            <a:r>
              <a:rPr lang="en-US" sz="1600" dirty="0">
                <a:solidFill>
                  <a:schemeClr val="accent6">
                    <a:lumMod val="75000"/>
                  </a:schemeClr>
                </a:solidFill>
              </a:rPr>
              <a:t>Kansas assets that qualify for the §179 depreciation deduction will also qualify for the Kansas expensing deduction. This means that an increase in the amount to be expensed on the federal return will result in an increased amount on the Kansas expensing deduction. With a higher Kansas expensing deduction, Kansas corporate income tax collections will decrease. </a:t>
            </a:r>
          </a:p>
          <a:p>
            <a:pPr algn="just">
              <a:buFont typeface="Wingdings" panose="05000000000000000000" pitchFamily="2" charset="2"/>
              <a:buChar char="Ø"/>
            </a:pPr>
            <a:endParaRPr lang="en-US" sz="1600" dirty="0">
              <a:solidFill>
                <a:schemeClr val="accent6">
                  <a:lumMod val="75000"/>
                </a:schemeClr>
              </a:solidFill>
            </a:endParaRPr>
          </a:p>
          <a:p>
            <a:pPr marL="0" indent="0" algn="just">
              <a:buNone/>
            </a:pPr>
            <a:endParaRPr lang="en-US" sz="1600" dirty="0">
              <a:solidFill>
                <a:schemeClr val="accent6">
                  <a:lumMod val="75000"/>
                </a:schemeClr>
              </a:solidFill>
            </a:endParaRPr>
          </a:p>
          <a:p>
            <a:endParaRPr lang="en-US" sz="1700" dirty="0"/>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42</a:t>
            </a:fld>
            <a:endParaRPr lang="en-US" dirty="0"/>
          </a:p>
        </p:txBody>
      </p:sp>
    </p:spTree>
    <p:extLst>
      <p:ext uri="{BB962C8B-B14F-4D97-AF65-F5344CB8AC3E}">
        <p14:creationId xmlns:p14="http://schemas.microsoft.com/office/powerpoint/2010/main" val="4199446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Bonus Depreciation</a:t>
            </a:r>
          </a:p>
        </p:txBody>
      </p:sp>
      <p:sp>
        <p:nvSpPr>
          <p:cNvPr id="3" name="Content Placeholder 2"/>
          <p:cNvSpPr>
            <a:spLocks noGrp="1"/>
          </p:cNvSpPr>
          <p:nvPr>
            <p:ph idx="1"/>
          </p:nvPr>
        </p:nvSpPr>
        <p:spPr>
          <a:xfrm>
            <a:off x="864382" y="2489200"/>
            <a:ext cx="7517618" cy="4140200"/>
          </a:xfrm>
        </p:spPr>
        <p:txBody>
          <a:bodyPr>
            <a:normAutofit/>
          </a:bodyPr>
          <a:lstStyle/>
          <a:p>
            <a:pPr algn="just">
              <a:buFont typeface="Wingdings" panose="05000000000000000000" pitchFamily="2" charset="2"/>
              <a:buChar char="Ø"/>
            </a:pPr>
            <a:r>
              <a:rPr lang="en-US" dirty="0">
                <a:solidFill>
                  <a:schemeClr val="accent6">
                    <a:lumMod val="75000"/>
                  </a:schemeClr>
                </a:solidFill>
              </a:rPr>
              <a:t>TCJA increases “bonus” depreciation to 100% from 50% for property placed in service between 9/27/2017-12/31/2022.  Beginning in 2023 is a five-year phase down from 100% to 0% after 2026 at 20% per year.</a:t>
            </a:r>
          </a:p>
          <a:p>
            <a:pPr marL="0" indent="0" algn="just">
              <a:buNone/>
            </a:pPr>
            <a:endParaRPr lang="en-US" dirty="0">
              <a:solidFill>
                <a:schemeClr val="accent6">
                  <a:lumMod val="75000"/>
                </a:schemeClr>
              </a:solidFill>
            </a:endParaRPr>
          </a:p>
          <a:p>
            <a:pPr lvl="0" algn="just">
              <a:buFont typeface="Wingdings" panose="05000000000000000000" pitchFamily="2" charset="2"/>
              <a:buChar char="Ø"/>
            </a:pPr>
            <a:r>
              <a:rPr lang="en-US" dirty="0">
                <a:solidFill>
                  <a:schemeClr val="accent6">
                    <a:lumMod val="75000"/>
                  </a:schemeClr>
                </a:solidFill>
              </a:rPr>
              <a:t>Because these federal adjustments will decrease federal taxable income, there will be a decrease in Kansas corporate tax collections. This is because the federal adjustments will decrease federal taxable income, the first line used in computing Kansas corporate income tax liability. </a:t>
            </a:r>
          </a:p>
          <a:p>
            <a:pPr algn="just">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43</a:t>
            </a:fld>
            <a:endParaRPr lang="en-US" dirty="0"/>
          </a:p>
        </p:txBody>
      </p:sp>
    </p:spTree>
    <p:extLst>
      <p:ext uri="{BB962C8B-B14F-4D97-AF65-F5344CB8AC3E}">
        <p14:creationId xmlns:p14="http://schemas.microsoft.com/office/powerpoint/2010/main" val="574377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914400"/>
            <a:ext cx="6343672" cy="825502"/>
          </a:xfrm>
        </p:spPr>
        <p:txBody>
          <a:bodyPr/>
          <a:lstStyle/>
          <a:p>
            <a:pPr algn="ctr"/>
            <a:r>
              <a:rPr lang="en-US" dirty="0">
                <a:solidFill>
                  <a:schemeClr val="bg1"/>
                </a:solidFill>
              </a:rPr>
              <a:t>Limitation on Interest Deduction</a:t>
            </a:r>
          </a:p>
        </p:txBody>
      </p:sp>
      <p:sp>
        <p:nvSpPr>
          <p:cNvPr id="3" name="Content Placeholder 2"/>
          <p:cNvSpPr>
            <a:spLocks noGrp="1"/>
          </p:cNvSpPr>
          <p:nvPr>
            <p:ph idx="1"/>
          </p:nvPr>
        </p:nvSpPr>
        <p:spPr>
          <a:xfrm>
            <a:off x="583224" y="2286000"/>
            <a:ext cx="7886700" cy="4419600"/>
          </a:xfrm>
        </p:spPr>
        <p:txBody>
          <a:bodyPr>
            <a:noAutofit/>
          </a:bodyPr>
          <a:lstStyle/>
          <a:p>
            <a:pPr algn="just">
              <a:buFont typeface="Wingdings" panose="05000000000000000000" pitchFamily="2" charset="2"/>
              <a:buChar char="Ø"/>
            </a:pPr>
            <a:r>
              <a:rPr lang="en-US" sz="1550" dirty="0">
                <a:solidFill>
                  <a:schemeClr val="accent6">
                    <a:lumMod val="75000"/>
                  </a:schemeClr>
                </a:solidFill>
              </a:rPr>
              <a:t>The Act limits the deduction for net interest expenses incurred by a business and cannot exceed the sum of business interest income, 30% of the business’s adjusted taxable income, and floor plan financing interest expense.  </a:t>
            </a:r>
          </a:p>
          <a:p>
            <a:pPr algn="just">
              <a:buFont typeface="Wingdings" panose="05000000000000000000" pitchFamily="2" charset="2"/>
              <a:buChar char="Ø"/>
            </a:pPr>
            <a:r>
              <a:rPr lang="en-US" sz="1550" dirty="0">
                <a:solidFill>
                  <a:schemeClr val="accent6">
                    <a:lumMod val="75000"/>
                  </a:schemeClr>
                </a:solidFill>
              </a:rPr>
              <a:t>Businesses with average annual gross receipts of $25,000,000 or less are exempt from the limit. Disallowed interest could be carried forward indefinitely.</a:t>
            </a:r>
          </a:p>
          <a:p>
            <a:pPr algn="just">
              <a:buFont typeface="Wingdings" panose="05000000000000000000" pitchFamily="2" charset="2"/>
              <a:buChar char="Ø"/>
            </a:pPr>
            <a:r>
              <a:rPr lang="en-US" sz="1550" dirty="0">
                <a:solidFill>
                  <a:schemeClr val="accent6">
                    <a:lumMod val="75000"/>
                  </a:schemeClr>
                </a:solidFill>
              </a:rPr>
              <a:t>Allows real property trades or business that use the ADS and farming businesses to elect not to be subject to the business interest deduction limitation. Electing farming businesses must use ADS to depreciate property with a recovery period of 10 years or more. The interest deduction limit does not apply to certain regulated public utilities or to certain electric cooperatives. Applies to taxable years beginning after December 31, 2017.</a:t>
            </a:r>
          </a:p>
          <a:p>
            <a:pPr algn="just">
              <a:buFont typeface="Wingdings" panose="05000000000000000000" pitchFamily="2" charset="2"/>
              <a:buChar char="Ø"/>
            </a:pPr>
            <a:r>
              <a:rPr lang="en-US" sz="1550" dirty="0">
                <a:solidFill>
                  <a:schemeClr val="accent6">
                    <a:lumMod val="75000"/>
                  </a:schemeClr>
                </a:solidFill>
              </a:rPr>
              <a:t>Because Kansas begins its calculations of individual income tax liability with federal adjusted gross income, the limitation on deduction for interest will result in higher federal adjusted gross income, and therefore, higher Kansas individual income tax collections. </a:t>
            </a:r>
          </a:p>
          <a:p>
            <a:endParaRPr lang="en-US" sz="1580" dirty="0">
              <a:solidFill>
                <a:schemeClr val="tx1"/>
              </a:solidFill>
            </a:endParaRPr>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44</a:t>
            </a:fld>
            <a:endParaRPr lang="en-US" dirty="0"/>
          </a:p>
        </p:txBody>
      </p:sp>
    </p:spTree>
    <p:extLst>
      <p:ext uri="{BB962C8B-B14F-4D97-AF65-F5344CB8AC3E}">
        <p14:creationId xmlns:p14="http://schemas.microsoft.com/office/powerpoint/2010/main" val="10654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Capital Contributions</a:t>
            </a:r>
          </a:p>
        </p:txBody>
      </p:sp>
      <p:sp>
        <p:nvSpPr>
          <p:cNvPr id="3" name="Content Placeholder 2"/>
          <p:cNvSpPr>
            <a:spLocks noGrp="1"/>
          </p:cNvSpPr>
          <p:nvPr>
            <p:ph idx="1"/>
          </p:nvPr>
        </p:nvSpPr>
        <p:spPr>
          <a:xfrm>
            <a:off x="1307311" y="2819400"/>
            <a:ext cx="6345260" cy="3530600"/>
          </a:xfrm>
        </p:spPr>
        <p:txBody>
          <a:bodyPr>
            <a:normAutofit fontScale="92500"/>
          </a:bodyPr>
          <a:lstStyle/>
          <a:p>
            <a:pPr algn="just">
              <a:buFont typeface="Wingdings" panose="05000000000000000000" pitchFamily="2" charset="2"/>
              <a:buChar char="Ø"/>
            </a:pPr>
            <a:r>
              <a:rPr lang="en-US" dirty="0">
                <a:solidFill>
                  <a:schemeClr val="accent6">
                    <a:lumMod val="75000"/>
                  </a:schemeClr>
                </a:solidFill>
              </a:rPr>
              <a:t>Prior to the TCJA, capital contributions by a government entity to a corporation were generally excluded from the definition of gross income.</a:t>
            </a:r>
          </a:p>
          <a:p>
            <a:pPr algn="just">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The Act amended §118 to provide that contributions made by a government entity or civic group cannot be excluded as “contributions to capital.”</a:t>
            </a:r>
            <a:r>
              <a:rPr lang="en-US" dirty="0"/>
              <a:t> </a:t>
            </a:r>
          </a:p>
          <a:p>
            <a:pPr algn="just">
              <a:buFont typeface="Wingdings" panose="05000000000000000000" pitchFamily="2" charset="2"/>
              <a:buChar char="Ø"/>
            </a:pPr>
            <a:endParaRPr lang="en-US" dirty="0"/>
          </a:p>
          <a:p>
            <a:pPr algn="just">
              <a:buFont typeface="Wingdings" panose="05000000000000000000" pitchFamily="2" charset="2"/>
              <a:buChar char="Ø"/>
            </a:pPr>
            <a:r>
              <a:rPr lang="en-US" dirty="0">
                <a:solidFill>
                  <a:schemeClr val="accent6">
                    <a:lumMod val="75000"/>
                  </a:schemeClr>
                </a:solidFill>
              </a:rPr>
              <a:t>SB 22 would have allowed corporations to continue to exclude capital contributions by a governmental entity. </a:t>
            </a:r>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45</a:t>
            </a:fld>
            <a:endParaRPr lang="en-US" dirty="0"/>
          </a:p>
        </p:txBody>
      </p:sp>
    </p:spTree>
    <p:extLst>
      <p:ext uri="{BB962C8B-B14F-4D97-AF65-F5344CB8AC3E}">
        <p14:creationId xmlns:p14="http://schemas.microsoft.com/office/powerpoint/2010/main" val="1001876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857250"/>
            <a:ext cx="6343672" cy="901702"/>
          </a:xfrm>
        </p:spPr>
        <p:txBody>
          <a:bodyPr/>
          <a:lstStyle/>
          <a:p>
            <a:pPr algn="ctr"/>
            <a:r>
              <a:rPr lang="en-US" dirty="0"/>
              <a:t>Limitation on Deduction for FDIC Premiums</a:t>
            </a:r>
          </a:p>
        </p:txBody>
      </p:sp>
      <p:sp>
        <p:nvSpPr>
          <p:cNvPr id="3" name="Content Placeholder 2"/>
          <p:cNvSpPr>
            <a:spLocks noGrp="1"/>
          </p:cNvSpPr>
          <p:nvPr>
            <p:ph idx="1"/>
          </p:nvPr>
        </p:nvSpPr>
        <p:spPr>
          <a:xfrm>
            <a:off x="685800" y="2514600"/>
            <a:ext cx="7772400" cy="4191000"/>
          </a:xfrm>
        </p:spPr>
        <p:txBody>
          <a:bodyPr>
            <a:normAutofit fontScale="92500" lnSpcReduction="20000"/>
          </a:bodyPr>
          <a:lstStyle/>
          <a:p>
            <a:pPr algn="just">
              <a:buFont typeface="Wingdings" panose="05000000000000000000" pitchFamily="2" charset="2"/>
              <a:buChar char="Ø"/>
            </a:pPr>
            <a:r>
              <a:rPr lang="en-US" dirty="0">
                <a:solidFill>
                  <a:schemeClr val="accent6">
                    <a:lumMod val="75000"/>
                  </a:schemeClr>
                </a:solidFill>
              </a:rPr>
              <a:t>Effective for tax years beginning after December 31, 2017, institutions with consolidated assets over $10 billion, are limited on the amount of FDIC premium payments that may be deducted. The limitation is a percentage derived from the ratio of excess consolidated assets over $10 billion to $40 billion.</a:t>
            </a:r>
          </a:p>
          <a:p>
            <a:pPr algn="just">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Institutions with consolidated assets over $50 billion cannot deduct FDIC premium payments.</a:t>
            </a:r>
          </a:p>
          <a:p>
            <a:pPr algn="just">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Limitation on deduction for FDIC premiums will result in higher federal taxable income, and, since Kansas begins its calculations with federal taxable income, higher Kansas corporate tax collections may be expected. </a:t>
            </a:r>
          </a:p>
          <a:p>
            <a:pPr algn="just">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This would have a similar result for Kansas privilege tax collections.</a:t>
            </a:r>
          </a:p>
        </p:txBody>
      </p:sp>
      <p:sp>
        <p:nvSpPr>
          <p:cNvPr id="5" name="Slide Number Placeholder 4"/>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46</a:t>
            </a:fld>
            <a:endParaRPr lang="en-US" dirty="0"/>
          </a:p>
        </p:txBody>
      </p:sp>
    </p:spTree>
    <p:extLst>
      <p:ext uri="{BB962C8B-B14F-4D97-AF65-F5344CB8AC3E}">
        <p14:creationId xmlns:p14="http://schemas.microsoft.com/office/powerpoint/2010/main" val="418327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64" y="990600"/>
            <a:ext cx="6343672" cy="709865"/>
          </a:xfrm>
        </p:spPr>
        <p:txBody>
          <a:bodyPr/>
          <a:lstStyle/>
          <a:p>
            <a:pPr algn="ctr"/>
            <a:r>
              <a:rPr lang="en-US" dirty="0"/>
              <a:t>Credits and Citations</a:t>
            </a:r>
          </a:p>
        </p:txBody>
      </p:sp>
      <p:sp>
        <p:nvSpPr>
          <p:cNvPr id="3" name="Content Placeholder 2"/>
          <p:cNvSpPr>
            <a:spLocks noGrp="1"/>
          </p:cNvSpPr>
          <p:nvPr>
            <p:ph idx="1"/>
          </p:nvPr>
        </p:nvSpPr>
        <p:spPr>
          <a:xfrm>
            <a:off x="361384" y="2574470"/>
            <a:ext cx="8763000" cy="3987800"/>
          </a:xfrm>
        </p:spPr>
        <p:txBody>
          <a:bodyPr/>
          <a:lstStyle/>
          <a:p>
            <a:pPr algn="just">
              <a:buFont typeface="Wingdings" panose="05000000000000000000" pitchFamily="2" charset="2"/>
              <a:buChar char="Ø"/>
            </a:pPr>
            <a:r>
              <a:rPr lang="en-US" dirty="0">
                <a:solidFill>
                  <a:schemeClr val="accent6">
                    <a:lumMod val="75000"/>
                  </a:schemeClr>
                </a:solidFill>
              </a:rPr>
              <a:t>Pages 1-8	Kansas Legislative Research</a:t>
            </a:r>
          </a:p>
          <a:p>
            <a:pPr algn="just">
              <a:buFont typeface="Wingdings" panose="05000000000000000000" pitchFamily="2" charset="2"/>
              <a:buChar char="Ø"/>
            </a:pPr>
            <a:r>
              <a:rPr lang="en-US" dirty="0">
                <a:solidFill>
                  <a:schemeClr val="accent6">
                    <a:lumMod val="75000"/>
                  </a:schemeClr>
                </a:solidFill>
              </a:rPr>
              <a:t>Page 17  	Michael Mazerov, Center on Budget and Policy Priorities</a:t>
            </a:r>
          </a:p>
          <a:p>
            <a:pPr algn="just">
              <a:buFont typeface="Wingdings" panose="05000000000000000000" pitchFamily="2" charset="2"/>
              <a:buChar char="Ø"/>
            </a:pPr>
            <a:r>
              <a:rPr lang="en-US" dirty="0">
                <a:solidFill>
                  <a:schemeClr val="accent6">
                    <a:lumMod val="75000"/>
                  </a:schemeClr>
                </a:solidFill>
              </a:rPr>
              <a:t>Page 18 		John C. Healy and Michael Schadewald, Center on Budget</a:t>
            </a:r>
          </a:p>
          <a:p>
            <a:pPr marL="0" indent="0" algn="just">
              <a:spcBef>
                <a:spcPts val="0"/>
              </a:spcBef>
              <a:buNone/>
            </a:pPr>
            <a:r>
              <a:rPr lang="en-US" dirty="0">
                <a:solidFill>
                  <a:schemeClr val="accent6">
                    <a:lumMod val="75000"/>
                  </a:schemeClr>
                </a:solidFill>
              </a:rPr>
              <a:t>				and Policy Priorities</a:t>
            </a:r>
          </a:p>
          <a:p>
            <a:pPr marL="0" indent="0" algn="just">
              <a:spcBef>
                <a:spcPts val="0"/>
              </a:spcBef>
              <a:buNone/>
            </a:pPr>
            <a:endParaRPr lang="en-US" dirty="0">
              <a:solidFill>
                <a:schemeClr val="accent6">
                  <a:lumMod val="75000"/>
                </a:schemeClr>
              </a:solidFill>
            </a:endParaRPr>
          </a:p>
          <a:p>
            <a:pPr algn="just">
              <a:spcBef>
                <a:spcPts val="0"/>
              </a:spcBef>
              <a:buFont typeface="Wingdings" panose="05000000000000000000" pitchFamily="2" charset="2"/>
              <a:buChar char="Ø"/>
            </a:pPr>
            <a:r>
              <a:rPr lang="en-US" dirty="0">
                <a:solidFill>
                  <a:schemeClr val="accent6">
                    <a:lumMod val="75000"/>
                  </a:schemeClr>
                </a:solidFill>
              </a:rPr>
              <a:t>Page 19  	Michael Mazerov, Center on Budget and Policy Priorities</a:t>
            </a:r>
          </a:p>
          <a:p>
            <a:pPr algn="just">
              <a:buFont typeface="Wingdings" panose="05000000000000000000" pitchFamily="2" charset="2"/>
              <a:buChar char="Ø"/>
            </a:pPr>
            <a:r>
              <a:rPr lang="en-US" dirty="0">
                <a:solidFill>
                  <a:schemeClr val="accent6">
                    <a:lumMod val="75000"/>
                  </a:schemeClr>
                </a:solidFill>
              </a:rPr>
              <a:t>Page 30  	Council on State Taxation</a:t>
            </a:r>
          </a:p>
          <a:p>
            <a:pPr algn="just">
              <a:buFont typeface="Wingdings" panose="05000000000000000000" pitchFamily="2" charset="2"/>
              <a:buChar char="Ø"/>
            </a:pPr>
            <a:r>
              <a:rPr lang="en-US" dirty="0">
                <a:solidFill>
                  <a:schemeClr val="accent6">
                    <a:lumMod val="75000"/>
                  </a:schemeClr>
                </a:solidFill>
              </a:rPr>
              <a:t>Pages 39-40 	Brian Hamer, Multistate Tax Commission </a:t>
            </a:r>
          </a:p>
          <a:p>
            <a:pPr algn="just">
              <a:buFont typeface="Wingdings" panose="05000000000000000000" pitchFamily="2" charset="2"/>
              <a:buChar char="Ø"/>
            </a:pPr>
            <a:r>
              <a:rPr lang="en-US" dirty="0">
                <a:solidFill>
                  <a:schemeClr val="accent6">
                    <a:lumMod val="75000"/>
                  </a:schemeClr>
                </a:solidFill>
              </a:rPr>
              <a:t>Page  41		Council on State Taxation</a:t>
            </a:r>
          </a:p>
          <a:p>
            <a:endParaRPr lang="en-US" dirty="0"/>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47</a:t>
            </a:fld>
            <a:endParaRPr lang="en-US" dirty="0"/>
          </a:p>
        </p:txBody>
      </p:sp>
    </p:spTree>
    <p:extLst>
      <p:ext uri="{BB962C8B-B14F-4D97-AF65-F5344CB8AC3E}">
        <p14:creationId xmlns:p14="http://schemas.microsoft.com/office/powerpoint/2010/main" val="67471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Business Income Tax</a:t>
            </a:r>
            <a:br>
              <a:rPr lang="en-US" dirty="0"/>
            </a:br>
            <a:r>
              <a:rPr lang="en-US" sz="2400" dirty="0"/>
              <a:t>cont’d</a:t>
            </a:r>
            <a:br>
              <a:rPr lang="en-US" dirty="0"/>
            </a:br>
            <a:endParaRPr lang="en-US" dirty="0"/>
          </a:p>
        </p:txBody>
      </p:sp>
      <p:sp>
        <p:nvSpPr>
          <p:cNvPr id="3" name="Content Placeholder 2"/>
          <p:cNvSpPr>
            <a:spLocks noGrp="1"/>
          </p:cNvSpPr>
          <p:nvPr>
            <p:ph idx="1"/>
          </p:nvPr>
        </p:nvSpPr>
        <p:spPr>
          <a:xfrm>
            <a:off x="864382" y="2489200"/>
            <a:ext cx="7517618" cy="4368800"/>
          </a:xfrm>
        </p:spPr>
        <p:txBody>
          <a:bodyPr>
            <a:normAutofit/>
          </a:bodyPr>
          <a:lstStyle/>
          <a:p>
            <a:pPr algn="just">
              <a:buFont typeface="Wingdings" panose="05000000000000000000" pitchFamily="2" charset="2"/>
              <a:buChar char="Ø"/>
            </a:pPr>
            <a:r>
              <a:rPr lang="en-US" dirty="0">
                <a:solidFill>
                  <a:schemeClr val="accent6">
                    <a:lumMod val="75000"/>
                  </a:schemeClr>
                </a:solidFill>
              </a:rPr>
              <a:t>SB 22 would have exempted, for tax year 2018 and thereafter, certain disallowed business interest under § 163(j) of the IRC in effect on January 1, 2018, while deductions attributable to a carry-forward of such disallowed business income under the IRC in effect on that date were required to be added back for all years beginning with tax year 2018.</a:t>
            </a:r>
          </a:p>
          <a:p>
            <a:pPr>
              <a:buFont typeface="Wingdings" panose="05000000000000000000" pitchFamily="2" charset="2"/>
              <a:buChar char="Ø"/>
            </a:pPr>
            <a:r>
              <a:rPr lang="en-US" dirty="0">
                <a:solidFill>
                  <a:schemeClr val="accent6">
                    <a:lumMod val="75000"/>
                  </a:schemeClr>
                </a:solidFill>
              </a:rPr>
              <a:t>SB 22 further provided, for tax year 2018 and thereafter, certain capital contributions, as determined under the IRC § 118, to be excluded from the Kansas income tax.</a:t>
            </a:r>
          </a:p>
          <a:p>
            <a:pPr algn="just">
              <a:buFont typeface="Wingdings" panose="05000000000000000000" pitchFamily="2" charset="2"/>
              <a:buChar char="Ø"/>
            </a:pPr>
            <a:r>
              <a:rPr lang="en-US" dirty="0">
                <a:solidFill>
                  <a:schemeClr val="accent6">
                    <a:lumMod val="75000"/>
                  </a:schemeClr>
                </a:solidFill>
              </a:rPr>
              <a:t>Additionally, for tax year 2018 and thereafter, amounts attributable to the disallowance of Federal Deposit Insurance Corporation (FDIC) premiums paid by certain large financial institutions were to be excluded from Kansas income taxation under SB 22.</a:t>
            </a:r>
          </a:p>
          <a:p>
            <a:endParaRPr lang="en-US" dirty="0"/>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5</a:t>
            </a:fld>
            <a:endParaRPr lang="en-US" dirty="0"/>
          </a:p>
        </p:txBody>
      </p:sp>
    </p:spTree>
    <p:extLst>
      <p:ext uri="{BB962C8B-B14F-4D97-AF65-F5344CB8AC3E}">
        <p14:creationId xmlns:p14="http://schemas.microsoft.com/office/powerpoint/2010/main" val="253287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Sales Tax on Food</a:t>
            </a:r>
          </a:p>
        </p:txBody>
      </p:sp>
      <p:sp>
        <p:nvSpPr>
          <p:cNvPr id="3" name="Content Placeholder 2"/>
          <p:cNvSpPr>
            <a:spLocks noGrp="1"/>
          </p:cNvSpPr>
          <p:nvPr>
            <p:ph idx="1"/>
          </p:nvPr>
        </p:nvSpPr>
        <p:spPr>
          <a:xfrm>
            <a:off x="839466" y="2819400"/>
            <a:ext cx="7365218" cy="3530600"/>
          </a:xfrm>
        </p:spPr>
        <p:txBody>
          <a:bodyPr/>
          <a:lstStyle/>
          <a:p>
            <a:pPr marL="0" indent="0" algn="just">
              <a:buNone/>
            </a:pPr>
            <a:r>
              <a:rPr lang="en-US" dirty="0">
                <a:solidFill>
                  <a:schemeClr val="accent6">
                    <a:lumMod val="75000"/>
                  </a:schemeClr>
                </a:solidFill>
              </a:rPr>
              <a:t>SB 22 proposed to reduce the sales tax rate on certain food and food ingredients from 6.5 percent to 5.5 percent beginning October 1, 2019. The reduction was to extend to substances sold for ingestion or chewing by humans and consumed for their taste or nutritional value and applied to items eligible to be purchased with food stamps issued by the U.S. Department of Agriculture.</a:t>
            </a:r>
          </a:p>
          <a:p>
            <a:endParaRPr lang="en-US" dirty="0"/>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6</a:t>
            </a:fld>
            <a:endParaRPr lang="en-US" dirty="0"/>
          </a:p>
        </p:txBody>
      </p:sp>
    </p:spTree>
    <p:extLst>
      <p:ext uri="{BB962C8B-B14F-4D97-AF65-F5344CB8AC3E}">
        <p14:creationId xmlns:p14="http://schemas.microsoft.com/office/powerpoint/2010/main" val="79160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Internet Sales and Use Tax</a:t>
            </a:r>
            <a:br>
              <a:rPr lang="en-US" dirty="0"/>
            </a:br>
            <a:endParaRPr lang="en-US" dirty="0"/>
          </a:p>
        </p:txBody>
      </p:sp>
      <p:sp>
        <p:nvSpPr>
          <p:cNvPr id="3" name="Content Placeholder 2"/>
          <p:cNvSpPr>
            <a:spLocks noGrp="1"/>
          </p:cNvSpPr>
          <p:nvPr>
            <p:ph idx="1"/>
          </p:nvPr>
        </p:nvSpPr>
        <p:spPr>
          <a:xfrm>
            <a:off x="864382" y="2489200"/>
            <a:ext cx="7441418" cy="3530600"/>
          </a:xfrm>
        </p:spPr>
        <p:txBody>
          <a:bodyPr>
            <a:normAutofit fontScale="92500"/>
          </a:bodyPr>
          <a:lstStyle/>
          <a:p>
            <a:pPr algn="just">
              <a:buFont typeface="Wingdings" panose="05000000000000000000" pitchFamily="2" charset="2"/>
              <a:buChar char="Ø"/>
            </a:pPr>
            <a:r>
              <a:rPr lang="en-US" dirty="0">
                <a:solidFill>
                  <a:schemeClr val="accent6">
                    <a:lumMod val="75000"/>
                  </a:schemeClr>
                </a:solidFill>
              </a:rPr>
              <a:t>SB 22 proposed to enact the Kansas Main Street Parity Act (KMSPA), designed to clarify the applicability of Kansas sales and use tax provisions to certain out-of-state retailers and marketplace facilitators. Generally, such entities were to be required, beginning October 1, 2019, to collect tax if they have more than $100,000 in total gross sales sourced to Kansas.</a:t>
            </a:r>
          </a:p>
          <a:p>
            <a:pPr algn="just">
              <a:buFont typeface="Wingdings" panose="05000000000000000000" pitchFamily="2" charset="2"/>
              <a:buChar char="Ø"/>
            </a:pPr>
            <a:endParaRPr lang="en-US" dirty="0">
              <a:solidFill>
                <a:schemeClr val="accent6">
                  <a:lumMod val="75000"/>
                </a:schemeClr>
              </a:solidFill>
            </a:endParaRPr>
          </a:p>
          <a:p>
            <a:pPr algn="just">
              <a:buFont typeface="Wingdings" panose="05000000000000000000" pitchFamily="2" charset="2"/>
              <a:buChar char="Ø"/>
            </a:pPr>
            <a:r>
              <a:rPr lang="en-US" dirty="0">
                <a:solidFill>
                  <a:schemeClr val="accent6">
                    <a:lumMod val="75000"/>
                  </a:schemeClr>
                </a:solidFill>
              </a:rPr>
              <a:t>SB 22 excluded from the definition of “marketplace facilitators” platforms and forums providing certain Internet advertising services and those entities selling or charging for rooms, lodging, or accommodations for occupancy provided by hotels, motels, or inns.</a:t>
            </a:r>
          </a:p>
          <a:p>
            <a:endParaRPr lang="en-US" dirty="0"/>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7</a:t>
            </a:fld>
            <a:endParaRPr lang="en-US" dirty="0"/>
          </a:p>
        </p:txBody>
      </p:sp>
    </p:spTree>
    <p:extLst>
      <p:ext uri="{BB962C8B-B14F-4D97-AF65-F5344CB8AC3E}">
        <p14:creationId xmlns:p14="http://schemas.microsoft.com/office/powerpoint/2010/main" val="200283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SB 22 Fiscal Effect Individual &amp; Business Taxes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7215940"/>
              </p:ext>
            </p:extLst>
          </p:nvPr>
        </p:nvGraphicFramePr>
        <p:xfrm>
          <a:off x="685800" y="2209800"/>
          <a:ext cx="7619999" cy="3531956"/>
        </p:xfrm>
        <a:graphic>
          <a:graphicData uri="http://schemas.openxmlformats.org/drawingml/2006/table">
            <a:tbl>
              <a:tblPr>
                <a:tableStyleId>{5C22544A-7EE6-4342-B048-85BDC9FD1C3A}</a:tableStyleId>
              </a:tblPr>
              <a:tblGrid>
                <a:gridCol w="2438399">
                  <a:extLst>
                    <a:ext uri="{9D8B030D-6E8A-4147-A177-3AD203B41FA5}">
                      <a16:colId xmlns:a16="http://schemas.microsoft.com/office/drawing/2014/main" val="20000"/>
                    </a:ext>
                  </a:extLst>
                </a:gridCol>
                <a:gridCol w="249197">
                  <a:extLst>
                    <a:ext uri="{9D8B030D-6E8A-4147-A177-3AD203B41FA5}">
                      <a16:colId xmlns:a16="http://schemas.microsoft.com/office/drawing/2014/main" val="20001"/>
                    </a:ext>
                  </a:extLst>
                </a:gridCol>
                <a:gridCol w="899271">
                  <a:extLst>
                    <a:ext uri="{9D8B030D-6E8A-4147-A177-3AD203B41FA5}">
                      <a16:colId xmlns:a16="http://schemas.microsoft.com/office/drawing/2014/main" val="20002"/>
                    </a:ext>
                  </a:extLst>
                </a:gridCol>
                <a:gridCol w="1376157">
                  <a:extLst>
                    <a:ext uri="{9D8B030D-6E8A-4147-A177-3AD203B41FA5}">
                      <a16:colId xmlns:a16="http://schemas.microsoft.com/office/drawing/2014/main" val="20003"/>
                    </a:ext>
                  </a:extLst>
                </a:gridCol>
                <a:gridCol w="194161">
                  <a:extLst>
                    <a:ext uri="{9D8B030D-6E8A-4147-A177-3AD203B41FA5}">
                      <a16:colId xmlns:a16="http://schemas.microsoft.com/office/drawing/2014/main" val="20004"/>
                    </a:ext>
                  </a:extLst>
                </a:gridCol>
                <a:gridCol w="2462814">
                  <a:extLst>
                    <a:ext uri="{9D8B030D-6E8A-4147-A177-3AD203B41FA5}">
                      <a16:colId xmlns:a16="http://schemas.microsoft.com/office/drawing/2014/main" val="20005"/>
                    </a:ext>
                  </a:extLst>
                </a:gridCol>
              </a:tblGrid>
              <a:tr h="364786">
                <a:tc>
                  <a:txBody>
                    <a:bodyPr/>
                    <a:lstStyle/>
                    <a:p>
                      <a:pPr algn="l" fontAlgn="b"/>
                      <a:endParaRPr lang="en-US" sz="1600" b="1" i="0" u="none" strike="noStrike" dirty="0">
                        <a:solidFill>
                          <a:srgbClr val="000000"/>
                        </a:solidFill>
                        <a:effectLst/>
                        <a:latin typeface="+mn-lt"/>
                      </a:endParaRPr>
                    </a:p>
                  </a:txBody>
                  <a:tcPr marL="9525" marR="9525" marT="9525" marB="0" anchor="b"/>
                </a:tc>
                <a:tc>
                  <a:txBody>
                    <a:bodyPr/>
                    <a:lstStyle/>
                    <a:p>
                      <a:pPr algn="l" fontAlgn="b"/>
                      <a:endParaRPr lang="en-US" sz="1600" b="1" i="0" u="none" strike="noStrike" dirty="0">
                        <a:solidFill>
                          <a:srgbClr val="000000"/>
                        </a:solidFill>
                        <a:effectLst/>
                        <a:latin typeface="+mn-lt"/>
                      </a:endParaRPr>
                    </a:p>
                  </a:txBody>
                  <a:tcPr marL="9525" marR="9525" marT="9525" marB="0" anchor="b"/>
                </a:tc>
                <a:tc>
                  <a:txBody>
                    <a:bodyPr/>
                    <a:lstStyle/>
                    <a:p>
                      <a:pPr algn="l" fontAlgn="b"/>
                      <a:endParaRPr lang="en-US" sz="1600" b="1"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(Millions)</a:t>
                      </a:r>
                      <a:endParaRPr lang="en-US" sz="1600" b="0" i="1" u="none" strike="noStrike" dirty="0">
                        <a:solidFill>
                          <a:srgbClr val="000000"/>
                        </a:solidFill>
                        <a:effectLst/>
                        <a:latin typeface="+mn-lt"/>
                      </a:endParaRPr>
                    </a:p>
                  </a:txBody>
                  <a:tcPr marL="9525" marR="9525" marT="9525" marB="0" anchor="b"/>
                </a:tc>
                <a:tc>
                  <a:txBody>
                    <a:bodyPr/>
                    <a:lstStyle/>
                    <a:p>
                      <a:pPr algn="l" fontAlgn="b"/>
                      <a:endParaRPr lang="en-US" sz="1600" b="1"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388506">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FY 2020</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FY 2021</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FY 2022</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1"/>
                  </a:ext>
                </a:extLst>
              </a:tr>
              <a:tr h="240118">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2"/>
                  </a:ext>
                </a:extLst>
              </a:tr>
              <a:tr h="471209">
                <a:tc>
                  <a:txBody>
                    <a:bodyPr/>
                    <a:lstStyle/>
                    <a:p>
                      <a:pPr algn="l" fontAlgn="b"/>
                      <a:r>
                        <a:rPr lang="en-US" sz="1600" u="none" strike="noStrike" dirty="0">
                          <a:effectLst/>
                          <a:latin typeface="+mn-lt"/>
                        </a:rPr>
                        <a:t>Itemized Deduction Option</a:t>
                      </a:r>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($50.1)</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($60.3)</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($60.9)</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3"/>
                  </a:ext>
                </a:extLst>
              </a:tr>
              <a:tr h="240118">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4"/>
                  </a:ext>
                </a:extLst>
              </a:tr>
              <a:tr h="240118">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5"/>
                  </a:ext>
                </a:extLst>
              </a:tr>
              <a:tr h="240118">
                <a:tc>
                  <a:txBody>
                    <a:bodyPr/>
                    <a:lstStyle/>
                    <a:p>
                      <a:pPr algn="l" fontAlgn="b"/>
                      <a:r>
                        <a:rPr lang="en-US" sz="1600" u="none" strike="noStrike" dirty="0">
                          <a:effectLst/>
                          <a:latin typeface="+mn-lt"/>
                        </a:rPr>
                        <a:t>Repatriation</a:t>
                      </a:r>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($10.5)</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($0.4)</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($0.2)</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6"/>
                  </a:ext>
                </a:extLst>
              </a:tr>
              <a:tr h="273589">
                <a:tc>
                  <a:txBody>
                    <a:bodyPr/>
                    <a:lstStyle/>
                    <a:p>
                      <a:pPr algn="l" fontAlgn="b"/>
                      <a:r>
                        <a:rPr lang="en-US" sz="1600" u="none" strike="noStrike" dirty="0">
                          <a:effectLst/>
                          <a:latin typeface="+mn-lt"/>
                        </a:rPr>
                        <a:t>GILTI</a:t>
                      </a:r>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($70.9)</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($24.7)</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($24.2)</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7"/>
                  </a:ext>
                </a:extLst>
              </a:tr>
              <a:tr h="471209">
                <a:tc>
                  <a:txBody>
                    <a:bodyPr/>
                    <a:lstStyle/>
                    <a:p>
                      <a:pPr algn="l" fontAlgn="b"/>
                      <a:r>
                        <a:rPr lang="en-US" sz="1600" u="none" strike="noStrike" dirty="0">
                          <a:effectLst/>
                          <a:latin typeface="+mn-lt"/>
                        </a:rPr>
                        <a:t>Limitation on Interest Deductions</a:t>
                      </a:r>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($53.1)</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($25.5)</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($30.6)</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8"/>
                  </a:ext>
                </a:extLst>
              </a:tr>
              <a:tr h="471209">
                <a:tc>
                  <a:txBody>
                    <a:bodyPr/>
                    <a:lstStyle/>
                    <a:p>
                      <a:pPr algn="l" fontAlgn="b"/>
                      <a:r>
                        <a:rPr lang="en-US" sz="1600" u="none" strike="noStrike" dirty="0">
                          <a:effectLst/>
                          <a:latin typeface="+mn-lt"/>
                        </a:rPr>
                        <a:t>FDIC Premium Deductions </a:t>
                      </a:r>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($2.7)</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($1.3)</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($1.3)</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8</a:t>
            </a:fld>
            <a:endParaRPr lang="en-US" dirty="0"/>
          </a:p>
        </p:txBody>
      </p:sp>
    </p:spTree>
    <p:extLst>
      <p:ext uri="{BB962C8B-B14F-4D97-AF65-F5344CB8AC3E}">
        <p14:creationId xmlns:p14="http://schemas.microsoft.com/office/powerpoint/2010/main" val="45135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SB 22 Fiscal Effect Sales Tax Reduction on Food &amp; Internet Sales</a:t>
            </a:r>
          </a:p>
        </p:txBody>
      </p:sp>
      <p:sp>
        <p:nvSpPr>
          <p:cNvPr id="4" name="Slide Number Placeholder 3"/>
          <p:cNvSpPr>
            <a:spLocks noGrp="1"/>
          </p:cNvSpPr>
          <p:nvPr>
            <p:ph type="sldNum" sz="quarter" idx="12"/>
          </p:nvPr>
        </p:nvSpPr>
        <p:spPr/>
        <p:txBody>
          <a:bodyPr/>
          <a:lstStyle/>
          <a:p>
            <a:pPr marL="19050">
              <a:lnSpc>
                <a:spcPts val="1069"/>
              </a:lnSpc>
            </a:pPr>
            <a:fld id="{81D60167-4931-47E6-BA6A-407CBD079E47}" type="slidenum">
              <a:rPr lang="en-US" smtClean="0"/>
              <a:pPr marL="19050">
                <a:lnSpc>
                  <a:spcPts val="1069"/>
                </a:lnSpc>
              </a:pPr>
              <a:t>9</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15076389"/>
              </p:ext>
            </p:extLst>
          </p:nvPr>
        </p:nvGraphicFramePr>
        <p:xfrm>
          <a:off x="685800" y="2286000"/>
          <a:ext cx="7696199" cy="760095"/>
        </p:xfrm>
        <a:graphic>
          <a:graphicData uri="http://schemas.openxmlformats.org/drawingml/2006/table">
            <a:tbl>
              <a:tblPr>
                <a:tableStyleId>{5C22544A-7EE6-4342-B048-85BDC9FD1C3A}</a:tableStyleId>
              </a:tblPr>
              <a:tblGrid>
                <a:gridCol w="3161403">
                  <a:extLst>
                    <a:ext uri="{9D8B030D-6E8A-4147-A177-3AD203B41FA5}">
                      <a16:colId xmlns:a16="http://schemas.microsoft.com/office/drawing/2014/main" val="20000"/>
                    </a:ext>
                  </a:extLst>
                </a:gridCol>
                <a:gridCol w="246174">
                  <a:extLst>
                    <a:ext uri="{9D8B030D-6E8A-4147-A177-3AD203B41FA5}">
                      <a16:colId xmlns:a16="http://schemas.microsoft.com/office/drawing/2014/main" val="20001"/>
                    </a:ext>
                  </a:extLst>
                </a:gridCol>
                <a:gridCol w="1140178">
                  <a:extLst>
                    <a:ext uri="{9D8B030D-6E8A-4147-A177-3AD203B41FA5}">
                      <a16:colId xmlns:a16="http://schemas.microsoft.com/office/drawing/2014/main" val="20002"/>
                    </a:ext>
                  </a:extLst>
                </a:gridCol>
                <a:gridCol w="1744817">
                  <a:extLst>
                    <a:ext uri="{9D8B030D-6E8A-4147-A177-3AD203B41FA5}">
                      <a16:colId xmlns:a16="http://schemas.microsoft.com/office/drawing/2014/main" val="20003"/>
                    </a:ext>
                  </a:extLst>
                </a:gridCol>
                <a:gridCol w="246174">
                  <a:extLst>
                    <a:ext uri="{9D8B030D-6E8A-4147-A177-3AD203B41FA5}">
                      <a16:colId xmlns:a16="http://schemas.microsoft.com/office/drawing/2014/main" val="20004"/>
                    </a:ext>
                  </a:extLst>
                </a:gridCol>
                <a:gridCol w="1157453">
                  <a:extLst>
                    <a:ext uri="{9D8B030D-6E8A-4147-A177-3AD203B41FA5}">
                      <a16:colId xmlns:a16="http://schemas.microsoft.com/office/drawing/2014/main" val="20005"/>
                    </a:ext>
                  </a:extLst>
                </a:gridCol>
              </a:tblGrid>
              <a:tr h="209550">
                <a:tc>
                  <a:txBody>
                    <a:bodyPr/>
                    <a:lstStyle/>
                    <a:p>
                      <a:pPr algn="l" fontAlgn="b"/>
                      <a:endParaRPr lang="en-US" sz="1600" b="1" i="0" u="none" strike="noStrike" dirty="0">
                        <a:solidFill>
                          <a:srgbClr val="000000"/>
                        </a:solidFill>
                        <a:effectLst/>
                        <a:latin typeface="+mn-lt"/>
                      </a:endParaRPr>
                    </a:p>
                  </a:txBody>
                  <a:tcPr marL="9525" marR="9525" marT="9525" marB="0" anchor="b"/>
                </a:tc>
                <a:tc>
                  <a:txBody>
                    <a:bodyPr/>
                    <a:lstStyle/>
                    <a:p>
                      <a:pPr algn="l" fontAlgn="b"/>
                      <a:endParaRPr lang="en-US" sz="1600" b="1" i="0" u="none" strike="noStrike" dirty="0">
                        <a:solidFill>
                          <a:srgbClr val="000000"/>
                        </a:solidFill>
                        <a:effectLst/>
                        <a:latin typeface="+mn-lt"/>
                      </a:endParaRPr>
                    </a:p>
                  </a:txBody>
                  <a:tcPr marL="9525" marR="9525" marT="9525" marB="0" anchor="b"/>
                </a:tc>
                <a:tc>
                  <a:txBody>
                    <a:bodyPr/>
                    <a:lstStyle/>
                    <a:p>
                      <a:pPr algn="l" fontAlgn="b"/>
                      <a:endParaRPr lang="en-US" sz="1600" b="1"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(Millions)</a:t>
                      </a:r>
                      <a:endParaRPr lang="en-US" sz="1600" b="0" i="1" u="none" strike="noStrike" dirty="0">
                        <a:solidFill>
                          <a:srgbClr val="000000"/>
                        </a:solidFill>
                        <a:effectLst/>
                        <a:latin typeface="+mn-lt"/>
                      </a:endParaRPr>
                    </a:p>
                  </a:txBody>
                  <a:tcPr marL="9525" marR="9525" marT="9525" marB="0" anchor="b"/>
                </a:tc>
                <a:tc>
                  <a:txBody>
                    <a:bodyPr/>
                    <a:lstStyle/>
                    <a:p>
                      <a:pPr algn="l" fontAlgn="b"/>
                      <a:endParaRPr lang="en-US" sz="1600" b="1"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102870">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1"/>
                  </a:ext>
                </a:extLst>
              </a:tr>
              <a:tr h="209550">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FY 2020</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FY 2021</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FY 2022</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01171778"/>
              </p:ext>
            </p:extLst>
          </p:nvPr>
        </p:nvGraphicFramePr>
        <p:xfrm>
          <a:off x="685800" y="3046095"/>
          <a:ext cx="7681163" cy="3518535"/>
        </p:xfrm>
        <a:graphic>
          <a:graphicData uri="http://schemas.openxmlformats.org/drawingml/2006/table">
            <a:tbl>
              <a:tblPr>
                <a:tableStyleId>{5C22544A-7EE6-4342-B048-85BDC9FD1C3A}</a:tableStyleId>
              </a:tblPr>
              <a:tblGrid>
                <a:gridCol w="3116990">
                  <a:extLst>
                    <a:ext uri="{9D8B030D-6E8A-4147-A177-3AD203B41FA5}">
                      <a16:colId xmlns:a16="http://schemas.microsoft.com/office/drawing/2014/main" val="20000"/>
                    </a:ext>
                  </a:extLst>
                </a:gridCol>
                <a:gridCol w="247769">
                  <a:extLst>
                    <a:ext uri="{9D8B030D-6E8A-4147-A177-3AD203B41FA5}">
                      <a16:colId xmlns:a16="http://schemas.microsoft.com/office/drawing/2014/main" val="20001"/>
                    </a:ext>
                  </a:extLst>
                </a:gridCol>
                <a:gridCol w="1147564">
                  <a:extLst>
                    <a:ext uri="{9D8B030D-6E8A-4147-A177-3AD203B41FA5}">
                      <a16:colId xmlns:a16="http://schemas.microsoft.com/office/drawing/2014/main" val="20002"/>
                    </a:ext>
                  </a:extLst>
                </a:gridCol>
                <a:gridCol w="1756120">
                  <a:extLst>
                    <a:ext uri="{9D8B030D-6E8A-4147-A177-3AD203B41FA5}">
                      <a16:colId xmlns:a16="http://schemas.microsoft.com/office/drawing/2014/main" val="20003"/>
                    </a:ext>
                  </a:extLst>
                </a:gridCol>
                <a:gridCol w="247769">
                  <a:extLst>
                    <a:ext uri="{9D8B030D-6E8A-4147-A177-3AD203B41FA5}">
                      <a16:colId xmlns:a16="http://schemas.microsoft.com/office/drawing/2014/main" val="20004"/>
                    </a:ext>
                  </a:extLst>
                </a:gridCol>
                <a:gridCol w="1164951">
                  <a:extLst>
                    <a:ext uri="{9D8B030D-6E8A-4147-A177-3AD203B41FA5}">
                      <a16:colId xmlns:a16="http://schemas.microsoft.com/office/drawing/2014/main" val="20005"/>
                    </a:ext>
                  </a:extLst>
                </a:gridCol>
              </a:tblGrid>
              <a:tr h="412182">
                <a:tc gridSpan="2">
                  <a:txBody>
                    <a:bodyPr/>
                    <a:lstStyle/>
                    <a:p>
                      <a:pPr algn="l" fontAlgn="b"/>
                      <a:r>
                        <a:rPr lang="en-US" sz="1600" u="none" strike="noStrike" dirty="0">
                          <a:effectLst/>
                          <a:latin typeface="+mn-lt"/>
                        </a:rPr>
                        <a:t>Sales tax Rate Reduction on Food</a:t>
                      </a:r>
                      <a:endParaRPr lang="en-US" sz="1600" b="1" i="0" u="none" strike="noStrike" dirty="0">
                        <a:solidFill>
                          <a:srgbClr val="000000"/>
                        </a:solidFill>
                        <a:effectLst/>
                        <a:latin typeface="+mn-lt"/>
                      </a:endParaRPr>
                    </a:p>
                  </a:txBody>
                  <a:tcPr marL="9525" marR="9525" marT="9525" marB="0" anchor="b"/>
                </a:tc>
                <a:tc hMerge="1">
                  <a:txBody>
                    <a:bodyPr/>
                    <a:lstStyle/>
                    <a:p>
                      <a:endParaRPr lang="en-US"/>
                    </a:p>
                  </a:txBody>
                  <a:tcPr/>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348481">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1"/>
                  </a:ext>
                </a:extLst>
              </a:tr>
              <a:tr h="412182">
                <a:tc>
                  <a:txBody>
                    <a:bodyPr/>
                    <a:lstStyle/>
                    <a:p>
                      <a:pPr algn="r" fontAlgn="b"/>
                      <a:r>
                        <a:rPr lang="en-US" sz="1600" u="none" strike="noStrike" dirty="0">
                          <a:effectLst/>
                          <a:latin typeface="+mn-lt"/>
                        </a:rPr>
                        <a:t>State General Fund</a:t>
                      </a:r>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($36.5)</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($55.4)</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($56.3)</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2"/>
                  </a:ext>
                </a:extLst>
              </a:tr>
              <a:tr h="412182">
                <a:tc>
                  <a:txBody>
                    <a:bodyPr/>
                    <a:lstStyle/>
                    <a:p>
                      <a:pPr algn="r" fontAlgn="b"/>
                      <a:r>
                        <a:rPr lang="en-US" sz="1600" u="none" strike="noStrike" dirty="0">
                          <a:effectLst/>
                          <a:latin typeface="+mn-lt"/>
                        </a:rPr>
                        <a:t>State Highway Fund</a:t>
                      </a:r>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($7.0)</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($10.7)</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($10.8)</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3"/>
                  </a:ext>
                </a:extLst>
              </a:tr>
              <a:tr h="348481">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4"/>
                  </a:ext>
                </a:extLst>
              </a:tr>
              <a:tr h="412182">
                <a:tc>
                  <a:txBody>
                    <a:bodyPr/>
                    <a:lstStyle/>
                    <a:p>
                      <a:pPr algn="l" fontAlgn="b"/>
                      <a:r>
                        <a:rPr lang="en-US" sz="1600" u="none" strike="noStrike" dirty="0">
                          <a:effectLst/>
                          <a:latin typeface="+mn-lt"/>
                        </a:rPr>
                        <a:t>Internet Sales Tax </a:t>
                      </a:r>
                      <a:endParaRPr lang="en-US" sz="1600" b="1"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5"/>
                  </a:ext>
                </a:extLst>
              </a:tr>
              <a:tr h="348481">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6"/>
                  </a:ext>
                </a:extLst>
              </a:tr>
              <a:tr h="412182">
                <a:tc>
                  <a:txBody>
                    <a:bodyPr/>
                    <a:lstStyle/>
                    <a:p>
                      <a:pPr algn="r" fontAlgn="b"/>
                      <a:r>
                        <a:rPr lang="en-US" sz="1600" u="none" strike="noStrike" dirty="0">
                          <a:effectLst/>
                          <a:latin typeface="+mn-lt"/>
                        </a:rPr>
                        <a:t>State General Fund</a:t>
                      </a:r>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$18.2 </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$27.7</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$28.2 </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7"/>
                  </a:ext>
                </a:extLst>
              </a:tr>
              <a:tr h="412182">
                <a:tc>
                  <a:txBody>
                    <a:bodyPr/>
                    <a:lstStyle/>
                    <a:p>
                      <a:pPr algn="r" fontAlgn="b"/>
                      <a:r>
                        <a:rPr lang="en-US" sz="1600" u="none" strike="noStrike" dirty="0">
                          <a:effectLst/>
                          <a:latin typeface="+mn-lt"/>
                        </a:rPr>
                        <a:t>State Highway Fund</a:t>
                      </a:r>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$3.5 </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$5.4 </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$5.5 </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9292889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FF116017237842BB0A3B2F9AB72A7E" ma:contentTypeVersion="10" ma:contentTypeDescription="Create a new document." ma:contentTypeScope="" ma:versionID="3ba8daf1ed8a3c1a390ee2318009da2e">
  <xsd:schema xmlns:xsd="http://www.w3.org/2001/XMLSchema" xmlns:xs="http://www.w3.org/2001/XMLSchema" xmlns:p="http://schemas.microsoft.com/office/2006/metadata/properties" xmlns:ns2="e687258a-6e96-418a-829f-766673d7569a" xmlns:ns3="8f5bec68-18f2-4c43-8063-dcd09ad907fe" targetNamespace="http://schemas.microsoft.com/office/2006/metadata/properties" ma:root="true" ma:fieldsID="a0ee8a909d66f082d1098ce5a1e78a73" ns2:_="" ns3:_="">
    <xsd:import namespace="e687258a-6e96-418a-829f-766673d7569a"/>
    <xsd:import namespace="8f5bec68-18f2-4c43-8063-dcd09ad907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87258a-6e96-418a-829f-766673d756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5bec68-18f2-4c43-8063-dcd09ad907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B7C990-2D4D-4F08-BD67-A2A75505D6E2}"/>
</file>

<file path=customXml/itemProps2.xml><?xml version="1.0" encoding="utf-8"?>
<ds:datastoreItem xmlns:ds="http://schemas.openxmlformats.org/officeDocument/2006/customXml" ds:itemID="{15445BAD-17CC-4F5E-B27C-1015A544528D}"/>
</file>

<file path=customXml/itemProps3.xml><?xml version="1.0" encoding="utf-8"?>
<ds:datastoreItem xmlns:ds="http://schemas.openxmlformats.org/officeDocument/2006/customXml" ds:itemID="{E80CE074-236E-4A94-81D3-1A7A138AC9CA}"/>
</file>

<file path=docProps/app.xml><?xml version="1.0" encoding="utf-8"?>
<Properties xmlns="http://schemas.openxmlformats.org/officeDocument/2006/extended-properties" xmlns:vt="http://schemas.openxmlformats.org/officeDocument/2006/docPropsVTypes">
  <Template>Ion Boardroom</Template>
  <TotalTime>7036</TotalTime>
  <Words>3700</Words>
  <Application>Microsoft Office PowerPoint</Application>
  <PresentationFormat>Letter Paper (8.5x11 in)</PresentationFormat>
  <Paragraphs>432</Paragraphs>
  <Slides>47</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6" baseType="lpstr">
      <vt:lpstr>Arial</vt:lpstr>
      <vt:lpstr>Calibri</vt:lpstr>
      <vt:lpstr>Century Gothic</vt:lpstr>
      <vt:lpstr>Times New Roman</vt:lpstr>
      <vt:lpstr>Wingdings</vt:lpstr>
      <vt:lpstr>Wingdings 3</vt:lpstr>
      <vt:lpstr>Office Theme</vt:lpstr>
      <vt:lpstr>Ion Boardroom</vt:lpstr>
      <vt:lpstr>Worksheet</vt:lpstr>
      <vt:lpstr>Overview of Senate Bill 22 From 2019 Legislative Session</vt:lpstr>
      <vt:lpstr>Senate Bill 22 Overview</vt:lpstr>
      <vt:lpstr>Individual Income Tax </vt:lpstr>
      <vt:lpstr>Business Income Tax </vt:lpstr>
      <vt:lpstr>Business Income Tax cont’d </vt:lpstr>
      <vt:lpstr>Sales Tax on Food</vt:lpstr>
      <vt:lpstr>Internet Sales and Use Tax </vt:lpstr>
      <vt:lpstr>SB 22 Fiscal Effect Individual &amp; Business Taxes</vt:lpstr>
      <vt:lpstr>SB 22 Fiscal Effect Sales Tax Reduction on Food &amp; Internet Sales</vt:lpstr>
      <vt:lpstr>Total Fiscal Effect SB 22</vt:lpstr>
      <vt:lpstr>Update on State Tax Conformity with the  International Tax Provisions of the Tax Cuts and Jobs Act</vt:lpstr>
      <vt:lpstr>CORPORATE INCOME TAX 101</vt:lpstr>
      <vt:lpstr>Types of Conformity to the Internal Revenue Code</vt:lpstr>
      <vt:lpstr>Kansas is a “Rolling Conformity” State</vt:lpstr>
      <vt:lpstr>Methods of Filing State Income Taxes</vt:lpstr>
      <vt:lpstr>Kansas is a Combined Report State</vt:lpstr>
      <vt:lpstr>Combined Reporting at The Start</vt:lpstr>
      <vt:lpstr>Combined Reporting by State</vt:lpstr>
      <vt:lpstr>Combined Reporting is About Equity</vt:lpstr>
      <vt:lpstr>Apportionment of Income </vt:lpstr>
      <vt:lpstr>Kansas Adopted The Three-Factor Formula </vt:lpstr>
      <vt:lpstr>Standard is Not Perfection,  But Fair Representation</vt:lpstr>
      <vt:lpstr>Why Bother To Apportion?</vt:lpstr>
      <vt:lpstr>2017 Kansas Tax Without Apportionment</vt:lpstr>
      <vt:lpstr>2017 Tax With Apportionment</vt:lpstr>
      <vt:lpstr>Subpart F Income</vt:lpstr>
      <vt:lpstr>Kansas Taxation of Subpart F Income</vt:lpstr>
      <vt:lpstr>Kansas Income Tax in the TCJA World</vt:lpstr>
      <vt:lpstr>§965 Repatriation of Foreign Funds</vt:lpstr>
      <vt:lpstr>State Treatment of IRC §965 Repatriated Income</vt:lpstr>
      <vt:lpstr>Kansas Tax with §965 Repatriated Income</vt:lpstr>
      <vt:lpstr>Kansas Tax with §965 Repatriated Income cont’d</vt:lpstr>
      <vt:lpstr>IRC §965 Repatriated Income Observations</vt:lpstr>
      <vt:lpstr>Comparing Apples to Apples</vt:lpstr>
      <vt:lpstr>§951A and 250 Global Intangible Low-Taxed Income</vt:lpstr>
      <vt:lpstr>Kansas Tax with GILTI Inclusion</vt:lpstr>
      <vt:lpstr>Kansas Tax with GILTI Inclusion cont’d</vt:lpstr>
      <vt:lpstr>Kansas Tax Under The Various Examples</vt:lpstr>
      <vt:lpstr>Why The Need For GILTI?</vt:lpstr>
      <vt:lpstr>State Relationship to Concerns Prompting GILTI</vt:lpstr>
      <vt:lpstr>Current State Treatment of GILTI </vt:lpstr>
      <vt:lpstr>Expensing of Depreciable Assets Under §179 </vt:lpstr>
      <vt:lpstr>Bonus Depreciation</vt:lpstr>
      <vt:lpstr>Limitation on Interest Deduction</vt:lpstr>
      <vt:lpstr>Capital Contributions</vt:lpstr>
      <vt:lpstr>Limitation on Deduction for FDIC Premiums</vt:lpstr>
      <vt:lpstr>Credits and 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State Tax Conformity with the  International Tax Provisions of the TCJA</dc:title>
  <dc:creator>Michael Hale [KDOR]</dc:creator>
  <cp:lastModifiedBy>Ethan D. Spurling [KDOR]</cp:lastModifiedBy>
  <cp:revision>161</cp:revision>
  <cp:lastPrinted>2019-10-08T21:34:56Z</cp:lastPrinted>
  <dcterms:created xsi:type="dcterms:W3CDTF">2019-10-01T21:17:30Z</dcterms:created>
  <dcterms:modified xsi:type="dcterms:W3CDTF">2019-10-10T20:52:29Z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0x01010076FF116017237842BB0A3B2F9AB72A7E</vt:lpwstr>
  </property>
</Properties>
</file>