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48"/>
  </p:notesMasterIdLst>
  <p:handoutMasterIdLst>
    <p:handoutMasterId r:id="rId49"/>
  </p:handoutMasterIdLst>
  <p:sldIdLst>
    <p:sldId id="341" r:id="rId2"/>
    <p:sldId id="529" r:id="rId3"/>
    <p:sldId id="663" r:id="rId4"/>
    <p:sldId id="649" r:id="rId5"/>
    <p:sldId id="684" r:id="rId6"/>
    <p:sldId id="685" r:id="rId7"/>
    <p:sldId id="686" r:id="rId8"/>
    <p:sldId id="330" r:id="rId9"/>
    <p:sldId id="331" r:id="rId10"/>
    <p:sldId id="332" r:id="rId11"/>
    <p:sldId id="687" r:id="rId12"/>
    <p:sldId id="667" r:id="rId13"/>
    <p:sldId id="695" r:id="rId14"/>
    <p:sldId id="688" r:id="rId15"/>
    <p:sldId id="689" r:id="rId16"/>
    <p:sldId id="690" r:id="rId17"/>
    <p:sldId id="691" r:id="rId18"/>
    <p:sldId id="694" r:id="rId19"/>
    <p:sldId id="692" r:id="rId20"/>
    <p:sldId id="701" r:id="rId21"/>
    <p:sldId id="693" r:id="rId22"/>
    <p:sldId id="697" r:id="rId23"/>
    <p:sldId id="698" r:id="rId24"/>
    <p:sldId id="702" r:id="rId25"/>
    <p:sldId id="699" r:id="rId26"/>
    <p:sldId id="703" r:id="rId27"/>
    <p:sldId id="704" r:id="rId28"/>
    <p:sldId id="705" r:id="rId29"/>
    <p:sldId id="706" r:id="rId30"/>
    <p:sldId id="707" r:id="rId31"/>
    <p:sldId id="708" r:id="rId32"/>
    <p:sldId id="700" r:id="rId33"/>
    <p:sldId id="681" r:id="rId34"/>
    <p:sldId id="683" r:id="rId35"/>
    <p:sldId id="709" r:id="rId36"/>
    <p:sldId id="710" r:id="rId37"/>
    <p:sldId id="712" r:id="rId38"/>
    <p:sldId id="711" r:id="rId39"/>
    <p:sldId id="713" r:id="rId40"/>
    <p:sldId id="714" r:id="rId41"/>
    <p:sldId id="715" r:id="rId42"/>
    <p:sldId id="716" r:id="rId43"/>
    <p:sldId id="717" r:id="rId44"/>
    <p:sldId id="718" r:id="rId45"/>
    <p:sldId id="719" r:id="rId46"/>
    <p:sldId id="501" r:id="rId47"/>
  </p:sldIdLst>
  <p:sldSz cx="9144000" cy="6858000" type="screen4x3"/>
  <p:notesSz cx="92964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ine, Carolyn Frances" initials="CCF" lastIdx="23" clrIdx="0"/>
  <p:cmAuthor id="2" name="Donna K. Ginther" initials="" lastIdx="0" clrIdx="1"/>
  <p:cmAuthor id="3" name="Wedel, Xanthippe" initials="WX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977"/>
    <a:srgbClr val="FF4332"/>
    <a:srgbClr val="FFF3B1"/>
    <a:srgbClr val="FFA6FD"/>
    <a:srgbClr val="99CCFF"/>
    <a:srgbClr val="FFFF99"/>
    <a:srgbClr val="FFFFCC"/>
    <a:srgbClr val="4598A1"/>
    <a:srgbClr val="0000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80" autoAdjust="0"/>
    <p:restoredTop sz="92416" autoAdjust="0"/>
  </p:normalViewPr>
  <p:slideViewPr>
    <p:cSldViewPr snapToGrid="0">
      <p:cViewPr varScale="1">
        <p:scale>
          <a:sx n="96" d="100"/>
          <a:sy n="96" d="100"/>
        </p:scale>
        <p:origin x="192" y="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984" y="-96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513513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D9187ED-0121-4698-BBD6-5B3BB75A9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18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337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257550"/>
            <a:ext cx="74358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513513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1842726-F770-44F2-A996-69D420562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80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8FDD6-CE88-4E7D-AC59-4AF995CF36C5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842726-F770-44F2-A996-69D42056217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32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842726-F770-44F2-A996-69D42056217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12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8FDD6-CE88-4E7D-AC59-4AF995CF36C5}" type="slidenum">
              <a:rPr lang="en-US" smtClean="0">
                <a:cs typeface="Arial" charset="0"/>
              </a:rPr>
              <a:pPr/>
              <a:t>32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430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C0509614-4966-43A2-8FB1-DB4972E7F7AC}" type="slidenum">
              <a:rPr lang="en-US" smtClean="0"/>
              <a:pPr defTabSz="931863"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08863480-7AD9-4040-BD83-4E2B0D178F94}" type="slidenum">
              <a:rPr lang="en-US" smtClean="0"/>
              <a:pPr defTabSz="931863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8FDD6-CE88-4E7D-AC59-4AF995CF36C5}" type="slidenum">
              <a:rPr lang="en-US" smtClean="0">
                <a:cs typeface="Arial" charset="0"/>
              </a:rPr>
              <a:pPr/>
              <a:t>3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55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8FDD6-CE88-4E7D-AC59-4AF995CF36C5}" type="slidenum">
              <a:rPr lang="en-US" smtClean="0">
                <a:cs typeface="Arial" charset="0"/>
              </a:rPr>
              <a:pPr/>
              <a:t>11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743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8FDD6-CE88-4E7D-AC59-4AF995CF36C5}" type="slidenum">
              <a:rPr lang="en-US" smtClean="0">
                <a:cs typeface="Arial" charset="0"/>
              </a:rPr>
              <a:pPr/>
              <a:t>19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55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842726-F770-44F2-A996-69D42056217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74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842726-F770-44F2-A996-69D42056217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31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842726-F770-44F2-A996-69D42056217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88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842726-F770-44F2-A996-69D42056217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9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00563preview"/>
          <p:cNvPicPr>
            <a:picLocks noChangeAspect="1" noChangeArrowheads="1"/>
          </p:cNvPicPr>
          <p:nvPr/>
        </p:nvPicPr>
        <p:blipFill>
          <a:blip r:embed="rId2" cstate="print"/>
          <a:srcRect l="31357" t="6667" r="31409"/>
          <a:stretch>
            <a:fillRect/>
          </a:stretch>
        </p:blipFill>
        <p:spPr bwMode="auto">
          <a:xfrm>
            <a:off x="0" y="0"/>
            <a:ext cx="99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KUsigvertRE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C:\Documents and Settings\mathieu.doucet\Desktop\DL_high_72dpi[1]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810000"/>
            <a:ext cx="9144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267200"/>
            <a:ext cx="657225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5181600"/>
            <a:ext cx="496888" cy="1098550"/>
            <a:chOff x="134" y="3479"/>
            <a:chExt cx="313" cy="692"/>
          </a:xfrm>
        </p:grpSpPr>
        <p:pic>
          <p:nvPicPr>
            <p:cNvPr id="9" name="Picture 6" descr="NIH Logo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0" y="3865"/>
              <a:ext cx="306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DHHS Logo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34" y="3479"/>
              <a:ext cx="313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599706" y="6583363"/>
            <a:ext cx="13566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  <a:effectDag name="">
                  <a:cont type="tree" name="">
                    <a:effect ref="fillLine"/>
                    <a:outerShdw dist="38100" dir="13500000" algn="br">
                      <a:srgbClr val="7093D8"/>
                    </a:outerShdw>
                  </a:cont>
                  <a:cont type="tree" name="">
                    <a:effect ref="fillLine"/>
                    <a:outerShdw dist="38100" dir="2700000" algn="tl">
                      <a:srgbClr val="182D56"/>
                    </a:outerShdw>
                  </a:cont>
                  <a:effect ref="fillLine"/>
                </a:effectDag>
              </a:rPr>
              <a:t>February 6, 2012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037013" y="6553200"/>
            <a:ext cx="1825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2E2F90"/>
                </a:solidFill>
                <a:effectDag name="">
                  <a:cont type="tree" name="">
                    <a:effect ref="fillLine"/>
                    <a:outerShdw dist="38100" dir="13500000" algn="br">
                      <a:srgbClr val="7677D8"/>
                    </a:outerShdw>
                  </a:cont>
                  <a:cont type="tree" name="">
                    <a:effect ref="fillLine"/>
                    <a:outerShdw dist="38100" dir="2700000" algn="tl">
                      <a:srgbClr val="1B1C56"/>
                    </a:outerShdw>
                  </a:cont>
                  <a:effect ref="fillLine"/>
                </a:effectDag>
                <a:cs typeface="+mn-cs"/>
              </a:rPr>
              <a:t>Donna K. Ginther, Ph.D.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944563" y="6553200"/>
            <a:ext cx="4270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fld id="{057FBF61-81F8-4934-AF61-1A62A2C137D7}" type="slidenum">
              <a:rPr lang="en-US" sz="1200">
                <a:solidFill>
                  <a:srgbClr val="2E2F90"/>
                </a:solidFill>
                <a:effectDag name="">
                  <a:cont type="tree" name="">
                    <a:effect ref="fillLine"/>
                    <a:outerShdw dist="38100" dir="13500000" algn="br">
                      <a:srgbClr val="7677D8"/>
                    </a:outerShdw>
                  </a:cont>
                  <a:cont type="tree" name="">
                    <a:effect ref="fillLine"/>
                    <a:outerShdw dist="38100" dir="2700000" algn="tl">
                      <a:srgbClr val="1B1C56"/>
                    </a:outerShdw>
                  </a:cont>
                  <a:effect ref="fillLine"/>
                </a:effectDag>
                <a:cs typeface="+mn-cs"/>
              </a:rPr>
              <a:pPr>
                <a:defRPr/>
              </a:pPr>
              <a:t>‹#›</a:t>
            </a:fld>
            <a:endParaRPr lang="en-US" sz="1800">
              <a:solidFill>
                <a:srgbClr val="2E2F90"/>
              </a:solidFill>
              <a:effectDag name="">
                <a:cont type="tree" name="">
                  <a:effect ref="fillLine"/>
                  <a:outerShdw dist="38100" dir="13500000" algn="br">
                    <a:srgbClr val="7677D8"/>
                  </a:outerShdw>
                </a:cont>
                <a:cont type="tree" name="">
                  <a:effect ref="fillLine"/>
                  <a:outerShdw dist="38100" dir="2700000" algn="tl">
                    <a:srgbClr val="1B1C56"/>
                  </a:outerShdw>
                </a:cont>
                <a:effect ref="fillLine"/>
              </a:effectDag>
              <a:cs typeface="+mn-cs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 userDrawn="1"/>
        </p:nvSpPr>
        <p:spPr bwMode="auto">
          <a:xfrm>
            <a:off x="4037013" y="6553200"/>
            <a:ext cx="1825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2E2F90"/>
                </a:solidFill>
                <a:effectDag name="">
                  <a:cont type="tree" name="">
                    <a:effect ref="fillLine"/>
                    <a:outerShdw dist="38100" dir="13500000" algn="br">
                      <a:srgbClr val="7677D8"/>
                    </a:outerShdw>
                  </a:cont>
                  <a:cont type="tree" name="">
                    <a:effect ref="fillLine"/>
                    <a:outerShdw dist="38100" dir="2700000" algn="tl">
                      <a:srgbClr val="1B1C56"/>
                    </a:outerShdw>
                  </a:cont>
                  <a:effect ref="fillLine"/>
                </a:effectDag>
                <a:cs typeface="+mn-cs"/>
              </a:rPr>
              <a:t>Donna K. Ginther, Ph.D.</a:t>
            </a:r>
          </a:p>
        </p:txBody>
      </p:sp>
      <p:sp>
        <p:nvSpPr>
          <p:cNvPr id="15" name="Text Box 13"/>
          <p:cNvSpPr txBox="1">
            <a:spLocks noChangeArrowheads="1"/>
          </p:cNvSpPr>
          <p:nvPr userDrawn="1"/>
        </p:nvSpPr>
        <p:spPr bwMode="auto">
          <a:xfrm>
            <a:off x="944563" y="6553200"/>
            <a:ext cx="4270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fld id="{A30DE6C1-E02B-4962-B4E7-F2D97F2ABB33}" type="slidenum">
              <a:rPr lang="en-US" sz="1200">
                <a:solidFill>
                  <a:srgbClr val="2E2F90"/>
                </a:solidFill>
                <a:effectDag name="">
                  <a:cont type="tree" name="">
                    <a:effect ref="fillLine"/>
                    <a:outerShdw dist="38100" dir="13500000" algn="br">
                      <a:srgbClr val="7677D8"/>
                    </a:outerShdw>
                  </a:cont>
                  <a:cont type="tree" name="">
                    <a:effect ref="fillLine"/>
                    <a:outerShdw dist="38100" dir="2700000" algn="tl">
                      <a:srgbClr val="1B1C56"/>
                    </a:outerShdw>
                  </a:cont>
                  <a:effect ref="fillLine"/>
                </a:effectDag>
                <a:cs typeface="+mn-cs"/>
              </a:rPr>
              <a:pPr>
                <a:defRPr/>
              </a:pPr>
              <a:t>‹#›</a:t>
            </a:fld>
            <a:endParaRPr lang="en-US" sz="1800">
              <a:solidFill>
                <a:srgbClr val="2E2F90"/>
              </a:solidFill>
              <a:effectDag name="">
                <a:cont type="tree" name="">
                  <a:effect ref="fillLine"/>
                  <a:outerShdw dist="38100" dir="13500000" algn="br">
                    <a:srgbClr val="7677D8"/>
                  </a:outerShdw>
                </a:cont>
                <a:cont type="tree" name="">
                  <a:effect ref="fillLine"/>
                  <a:outerShdw dist="38100" dir="2700000" algn="tl">
                    <a:srgbClr val="1B1C56"/>
                  </a:outerShdw>
                </a:cont>
                <a:effect ref="fillLine"/>
              </a:effectDag>
              <a:cs typeface="+mn-cs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130425"/>
            <a:ext cx="75438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152400"/>
            <a:ext cx="1885950" cy="632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505450" cy="6324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143000"/>
            <a:ext cx="36957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143000"/>
            <a:ext cx="36957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143000"/>
            <a:ext cx="7543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1028" name="Picture 4" descr="100563preview"/>
          <p:cNvPicPr>
            <a:picLocks noChangeAspect="1" noChangeArrowheads="1"/>
          </p:cNvPicPr>
          <p:nvPr/>
        </p:nvPicPr>
        <p:blipFill>
          <a:blip r:embed="rId13" cstate="print"/>
          <a:srcRect l="31357" t="6667" r="31409"/>
          <a:stretch>
            <a:fillRect/>
          </a:stretch>
        </p:blipFill>
        <p:spPr bwMode="auto">
          <a:xfrm>
            <a:off x="0" y="0"/>
            <a:ext cx="99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KUsigvertREV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52400"/>
            <a:ext cx="9604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944563" y="6553200"/>
            <a:ext cx="21955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fld id="{F12661CB-775F-47DA-8669-53EC5F6B6BC7}" type="slidenum">
              <a:rPr lang="en-US" sz="1200">
                <a:solidFill>
                  <a:srgbClr val="2E2F90"/>
                </a:solidFill>
                <a:effectDag name="">
                  <a:cont type="tree" name="">
                    <a:effect ref="fillLine"/>
                    <a:outerShdw dist="38100" dir="13500000" algn="br">
                      <a:srgbClr val="7677D8"/>
                    </a:outerShdw>
                  </a:cont>
                  <a:cont type="tree" name="">
                    <a:effect ref="fillLine"/>
                    <a:outerShdw dist="38100" dir="2700000" algn="tl">
                      <a:srgbClr val="1B1C56"/>
                    </a:outerShdw>
                  </a:cont>
                  <a:effect ref="fillLine"/>
                </a:effectDag>
                <a:cs typeface="+mn-cs"/>
              </a:rPr>
              <a:pPr>
                <a:defRPr/>
              </a:pPr>
              <a:t>‹#›</a:t>
            </a:fld>
            <a:r>
              <a:rPr lang="en-US" sz="1200" dirty="0">
                <a:solidFill>
                  <a:srgbClr val="2E2F90"/>
                </a:solidFill>
                <a:effectDag name="">
                  <a:cont type="tree" name="">
                    <a:effect ref="fillLine"/>
                    <a:outerShdw dist="38100" dir="13500000" algn="br">
                      <a:srgbClr val="7677D8"/>
                    </a:outerShdw>
                  </a:cont>
                  <a:cont type="tree" name="">
                    <a:effect ref="fillLine"/>
                    <a:outerShdw dist="38100" dir="2700000" algn="tl">
                      <a:srgbClr val="1B1C56"/>
                    </a:outerShdw>
                  </a:cont>
                  <a:effect ref="fillLine"/>
                </a:effectDag>
                <a:cs typeface="+mn-cs"/>
              </a:rPr>
              <a:t>   Donna K. </a:t>
            </a:r>
            <a:r>
              <a:rPr lang="en-US" sz="1200" dirty="0" err="1">
                <a:solidFill>
                  <a:srgbClr val="2E2F90"/>
                </a:solidFill>
                <a:effectDag name="">
                  <a:cont type="tree" name="">
                    <a:effect ref="fillLine"/>
                    <a:outerShdw dist="38100" dir="13500000" algn="br">
                      <a:srgbClr val="7677D8"/>
                    </a:outerShdw>
                  </a:cont>
                  <a:cont type="tree" name="">
                    <a:effect ref="fillLine"/>
                    <a:outerShdw dist="38100" dir="2700000" algn="tl">
                      <a:srgbClr val="1B1C56"/>
                    </a:outerShdw>
                  </a:cont>
                  <a:effect ref="fillLine"/>
                </a:effectDag>
                <a:cs typeface="+mn-cs"/>
              </a:rPr>
              <a:t>Ginther</a:t>
            </a:r>
            <a:r>
              <a:rPr lang="en-US" sz="1200" dirty="0">
                <a:solidFill>
                  <a:srgbClr val="2E2F90"/>
                </a:solidFill>
                <a:effectDag name="">
                  <a:cont type="tree" name="">
                    <a:effect ref="fillLine"/>
                    <a:outerShdw dist="38100" dir="13500000" algn="br">
                      <a:srgbClr val="7677D8"/>
                    </a:outerShdw>
                  </a:cont>
                  <a:cont type="tree" name="">
                    <a:effect ref="fillLine"/>
                    <a:outerShdw dist="38100" dir="2700000" algn="tl">
                      <a:srgbClr val="1B1C56"/>
                    </a:outerShdw>
                  </a:cont>
                  <a:effect ref="fillLine"/>
                </a:effectDag>
                <a:cs typeface="+mn-cs"/>
              </a:rPr>
              <a:t>, Ph.D.</a:t>
            </a:r>
            <a:endParaRPr lang="en-US" sz="1800" dirty="0">
              <a:solidFill>
                <a:srgbClr val="2E2F90"/>
              </a:solidFill>
              <a:effectDag name="">
                <a:cont type="tree" name="">
                  <a:effect ref="fillLine"/>
                  <a:outerShdw dist="38100" dir="13500000" algn="br">
                    <a:srgbClr val="7677D8"/>
                  </a:outerShdw>
                </a:cont>
                <a:cont type="tree" name="">
                  <a:effect ref="fillLine"/>
                  <a:outerShdw dist="38100" dir="2700000" algn="tl">
                    <a:srgbClr val="1B1C56"/>
                  </a:outerShdw>
                </a:cont>
                <a:effect ref="fillLine"/>
              </a:effectDag>
              <a:cs typeface="+mn-cs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4621614" y="6581775"/>
            <a:ext cx="43672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dirty="0">
                <a:solidFill>
                  <a:schemeClr val="tx2"/>
                </a:solidFill>
                <a:effectDag name="">
                  <a:cont type="tree" name="">
                    <a:effect ref="fillLine"/>
                    <a:outerShdw dist="38100" dir="13500000" algn="br">
                      <a:srgbClr val="7093D8"/>
                    </a:outerShdw>
                  </a:cont>
                  <a:cont type="tree" name="">
                    <a:effect ref="fillLine"/>
                    <a:outerShdw dist="38100" dir="2700000" algn="tl">
                      <a:srgbClr val="182D56"/>
                    </a:outerShdw>
                  </a:cont>
                  <a:effect ref="fillLine"/>
                </a:effectDag>
              </a:rPr>
              <a:t>October 16, 2019</a:t>
            </a:r>
            <a:endParaRPr lang="en-US" dirty="0">
              <a:solidFill>
                <a:schemeClr val="tx2"/>
              </a:solidFill>
              <a:effectDag name="">
                <a:cont type="tree" name="">
                  <a:effect ref="fillLine"/>
                  <a:outerShdw dist="38100" dir="13500000" algn="br">
                    <a:srgbClr val="7093D8"/>
                  </a:outerShdw>
                </a:cont>
                <a:cont type="tree" name="">
                  <a:effect ref="fillLine"/>
                  <a:outerShdw dist="38100" dir="2700000" algn="tl">
                    <a:srgbClr val="182D56"/>
                  </a:outerShdw>
                </a:cont>
                <a:effect ref="fillLine"/>
              </a:effectDag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44563" y="6553200"/>
            <a:ext cx="1730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2E2F90"/>
                </a:solidFill>
                <a:effectDag name="">
                  <a:cont type="tree" name="">
                    <a:effect ref="fillLine"/>
                    <a:outerShdw dist="38100" dir="13500000" algn="br">
                      <a:srgbClr val="7677D8"/>
                    </a:outerShdw>
                  </a:cont>
                  <a:cont type="tree" name="">
                    <a:effect ref="fillLine"/>
                    <a:outerShdw dist="38100" dir="2700000" algn="tl">
                      <a:srgbClr val="1B1C56"/>
                    </a:outerShdw>
                  </a:cont>
                  <a:effect ref="fillLine"/>
                </a:effectDag>
                <a:cs typeface="+mn-cs"/>
              </a:rPr>
              <a:t>  </a:t>
            </a:r>
            <a:endParaRPr lang="en-US" sz="1800" dirty="0">
              <a:solidFill>
                <a:srgbClr val="2E2F90"/>
              </a:solidFill>
              <a:effectDag name="">
                <a:cont type="tree" name="">
                  <a:effect ref="fillLine"/>
                  <a:outerShdw dist="38100" dir="13500000" algn="br">
                    <a:srgbClr val="7677D8"/>
                  </a:outerShdw>
                </a:cont>
                <a:cont type="tree" name="">
                  <a:effect ref="fillLine"/>
                  <a:outerShdw dist="38100" dir="2700000" algn="tl">
                    <a:srgbClr val="1B1C56"/>
                  </a:outerShdw>
                </a:cont>
                <a:effect ref="fillLine"/>
              </a:effectDag>
              <a:cs typeface="+mn-cs"/>
            </a:endParaRPr>
          </a:p>
        </p:txBody>
      </p:sp>
      <p:pic>
        <p:nvPicPr>
          <p:cNvPr id="16" name="Picture 15" descr="IPSR_FINAL_LOGO_small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0347" y="1072512"/>
            <a:ext cx="838200" cy="4018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7393" y="1578985"/>
            <a:ext cx="851047" cy="3661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 b="1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 b="1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 b="1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 b="1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8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Char char="•"/>
        <a:defRPr lang="en-US" sz="2800" b="0" dirty="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Font typeface="Wingdings" pitchFamily="2" charset="2"/>
        <a:buChar char="Ø"/>
        <a:defRPr sz="2400">
          <a:solidFill>
            <a:srgbClr val="FFCC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828800" indent="-4572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Font typeface="Arial" charset="0"/>
        <a:buChar char="»"/>
        <a:defRPr sz="2400">
          <a:solidFill>
            <a:srgbClr val="0099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5pPr>
      <a:lvl6pPr marL="2628900" indent="-3429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6pPr>
      <a:lvl7pPr marL="3086100" indent="-3429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7pPr>
      <a:lvl8pPr marL="3543300" indent="-3429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8pPr>
      <a:lvl9pPr marL="4000500" indent="-3429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2f/sds3z8js6dz26rt2c86_cstr0000gn/T/com.microsoft.Powerpoint/converted_emf.em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143000" y="990600"/>
            <a:ext cx="8001000" cy="2613025"/>
          </a:xfrm>
        </p:spPr>
        <p:txBody>
          <a:bodyPr/>
          <a:lstStyle/>
          <a:p>
            <a:pPr eaLnBrk="1" hangingPunct="1"/>
            <a:r>
              <a:rPr lang="en-US" sz="4000" dirty="0"/>
              <a:t>Analysis of Tax Policy from the 2019 Legislative Session</a:t>
            </a:r>
            <a:endParaRPr lang="en-US" sz="4000" b="0" dirty="0">
              <a:latin typeface="Calibri" pitchFamily="34" charset="0"/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7050" y="3741507"/>
            <a:ext cx="6227763" cy="2185407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dirty="0">
                <a:solidFill>
                  <a:schemeClr val="folHlink"/>
                </a:solidFill>
              </a:rPr>
              <a:t>For Presentation at: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folHlink"/>
                </a:solidFill>
              </a:rPr>
              <a:t>Governor’s Council on Tax Reform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folHlink"/>
                </a:solidFill>
              </a:rPr>
              <a:t>Donna K. Ginther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solidFill>
                  <a:schemeClr val="folHlink"/>
                </a:solidFill>
              </a:rPr>
              <a:t>Professor, Department of Economics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solidFill>
                  <a:schemeClr val="folHlink"/>
                </a:solidFill>
              </a:rPr>
              <a:t>Interim Director, Institute for Policy &amp; Social Research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solidFill>
                  <a:schemeClr val="folHlink"/>
                </a:solidFill>
              </a:rPr>
              <a:t>Research Associate, National Bureau of Economic Research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E6948C-3312-B444-B297-608C2D3FCEC9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Total Fiscal Effect SB 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834854"/>
              </p:ext>
            </p:extLst>
          </p:nvPr>
        </p:nvGraphicFramePr>
        <p:xfrm>
          <a:off x="1059366" y="1706138"/>
          <a:ext cx="7850458" cy="41012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4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9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0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01774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(Millions)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20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FY 2020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FY 2021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FY 2022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20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($209.1)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($145.2)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($150.6)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3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State General Fund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($205.6)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($139.9)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($145.3)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01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Share of General Fund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2.7%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1.9%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1.9%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01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State Highway Fund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($3.5)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($5.3)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($5.3)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96BA61-AE10-F345-875F-F8851AB0DF38}"/>
              </a:ext>
            </a:extLst>
          </p:cNvPr>
          <p:cNvSpPr txBox="1"/>
          <p:nvPr/>
        </p:nvSpPr>
        <p:spPr>
          <a:xfrm>
            <a:off x="1119812" y="5807397"/>
            <a:ext cx="7850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Nevertheless, the net effect is a 2% reduction in the general fund.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54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143000" y="990600"/>
            <a:ext cx="8001000" cy="2613025"/>
          </a:xfrm>
        </p:spPr>
        <p:txBody>
          <a:bodyPr/>
          <a:lstStyle/>
          <a:p>
            <a:pPr eaLnBrk="1" hangingPunct="1"/>
            <a:r>
              <a:rPr lang="en-US" sz="4000" dirty="0"/>
              <a:t>Hypothetical Taxpayers &amp; Corporate Taxpayers</a:t>
            </a:r>
            <a:endParaRPr lang="en-US" sz="40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9077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2494-71B5-0747-B1A9-92371F0A4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390" y="152400"/>
            <a:ext cx="8136610" cy="838200"/>
          </a:xfrm>
        </p:spPr>
        <p:txBody>
          <a:bodyPr/>
          <a:lstStyle/>
          <a:p>
            <a:r>
              <a:rPr lang="en-US" dirty="0"/>
              <a:t>Distribution of Kansas Taxpayers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7304D9-4873-4D4D-8496-BF6177B29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054" y="917928"/>
            <a:ext cx="6915574" cy="50221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6B4F10-E292-2646-9BB4-A06C922C257F}"/>
              </a:ext>
            </a:extLst>
          </p:cNvPr>
          <p:cNvSpPr txBox="1"/>
          <p:nvPr/>
        </p:nvSpPr>
        <p:spPr>
          <a:xfrm>
            <a:off x="1117600" y="6086827"/>
            <a:ext cx="7673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majority of Kansas taxpayers have KAGI of less than $50,000</a:t>
            </a:r>
          </a:p>
        </p:txBody>
      </p:sp>
    </p:spTree>
    <p:extLst>
      <p:ext uri="{BB962C8B-B14F-4D97-AF65-F5344CB8AC3E}">
        <p14:creationId xmlns:p14="http://schemas.microsoft.com/office/powerpoint/2010/main" val="2816049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2494-71B5-0747-B1A9-92371F0A4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390" y="152400"/>
            <a:ext cx="8136610" cy="838200"/>
          </a:xfrm>
        </p:spPr>
        <p:txBody>
          <a:bodyPr/>
          <a:lstStyle/>
          <a:p>
            <a:r>
              <a:rPr lang="en-US" dirty="0"/>
              <a:t>Distribution of Kansas Taxpayers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6B4F10-E292-2646-9BB4-A06C922C257F}"/>
              </a:ext>
            </a:extLst>
          </p:cNvPr>
          <p:cNvSpPr txBox="1"/>
          <p:nvPr/>
        </p:nvSpPr>
        <p:spPr>
          <a:xfrm>
            <a:off x="1117600" y="6086827"/>
            <a:ext cx="6891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median taxpayer pays a smaller share of income taxes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6854BC-A9B7-7D44-B2A8-D0EE739DB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875" y="1065388"/>
            <a:ext cx="6883058" cy="499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85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2494-71B5-0747-B1A9-92371F0A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Taxpayers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9668C-D96E-BC48-ACF2-431B723EF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Kansas Department of Revenue tabulated tax returns by income level and dependents for:</a:t>
            </a:r>
          </a:p>
          <a:p>
            <a:pPr lvl="1"/>
            <a:r>
              <a:rPr lang="en-US" dirty="0"/>
              <a:t>Single</a:t>
            </a:r>
          </a:p>
          <a:p>
            <a:pPr lvl="1"/>
            <a:r>
              <a:rPr lang="en-US" dirty="0"/>
              <a:t>Head of Household</a:t>
            </a:r>
          </a:p>
          <a:p>
            <a:pPr lvl="1"/>
            <a:r>
              <a:rPr lang="en-US" dirty="0"/>
              <a:t>Married filing jointly </a:t>
            </a:r>
          </a:p>
          <a:p>
            <a:pPr lvl="1"/>
            <a:r>
              <a:rPr lang="en-US" dirty="0"/>
              <a:t>Married filing separately </a:t>
            </a:r>
          </a:p>
          <a:p>
            <a:r>
              <a:rPr lang="en-US" altLang="en-US" dirty="0"/>
              <a:t>We identified median federal adjusted gross income for those taxpayer categories to create hypothetical taxpayers.</a:t>
            </a:r>
          </a:p>
          <a:p>
            <a:pPr marL="0" indent="0">
              <a:buNone/>
            </a:pPr>
            <a:endParaRPr lang="en-US" altLang="en-US" dirty="0">
              <a:solidFill>
                <a:srgbClr val="FFE977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96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2494-71B5-0747-B1A9-92371F0A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Taxpayers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9668C-D96E-BC48-ACF2-431B723EF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Taxpayer 1:  Single, 0 dependents, income $23,000</a:t>
            </a:r>
          </a:p>
          <a:p>
            <a:r>
              <a:rPr lang="en-US" altLang="en-US" dirty="0"/>
              <a:t>Taxpayer 2:  Head of Household, 1 dependent, income $32,000</a:t>
            </a:r>
          </a:p>
          <a:p>
            <a:r>
              <a:rPr lang="en-US" altLang="en-US" dirty="0"/>
              <a:t>Taxpayer 3: Head of Household, 2 dependents, income $28,000</a:t>
            </a:r>
          </a:p>
          <a:p>
            <a:r>
              <a:rPr lang="en-US" altLang="en-US" dirty="0"/>
              <a:t>Taxpayer 4:  Married filing jointly, 0 dependents, income $79,000</a:t>
            </a:r>
          </a:p>
          <a:p>
            <a:r>
              <a:rPr lang="en-US" altLang="en-US" dirty="0"/>
              <a:t>Taxpayer 5: :  Married filing jointly, 1 dependent, income $85,0000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>
              <a:solidFill>
                <a:srgbClr val="FFE977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80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2494-71B5-0747-B1A9-92371F0A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Taxpayers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9668C-D96E-BC48-ACF2-431B723EF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Taxpayer 6:  Married filing jointly, 1 dependent, income $125,000</a:t>
            </a:r>
          </a:p>
          <a:p>
            <a:r>
              <a:rPr lang="en-US" altLang="en-US" dirty="0"/>
              <a:t>Taxpayer 7:  Married filing jointly, 2 dependents, income $95,0000</a:t>
            </a:r>
          </a:p>
          <a:p>
            <a:r>
              <a:rPr lang="en-US" altLang="en-US" dirty="0"/>
              <a:t>Taxpayer 8:  Married filing jointly, 2 dependents, income $150,0000</a:t>
            </a:r>
          </a:p>
          <a:p>
            <a:r>
              <a:rPr lang="en-US" altLang="en-US" dirty="0"/>
              <a:t>Taxpayer 9:  Married filing jointly, 3 dependents, income $125,0000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>
              <a:solidFill>
                <a:srgbClr val="FFE977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46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2494-71B5-0747-B1A9-92371F0A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Taxpayers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9668C-D96E-BC48-ACF2-431B723EF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Not all taxpayers will be equally affected by a given policy.  </a:t>
            </a:r>
          </a:p>
          <a:p>
            <a:r>
              <a:rPr lang="en-US" altLang="en-US" sz="2400" dirty="0"/>
              <a:t>As we address issues such as sales and property taxes, we will locate our taxpayers in different areas of the states to examine differences in tax burdens.</a:t>
            </a:r>
          </a:p>
          <a:p>
            <a:r>
              <a:rPr lang="en-US" altLang="en-US" sz="2400" dirty="0"/>
              <a:t>For example—what is the total tax burden (sales, property, income) for a married family with two dependents and an income of $85,000 owning a house valued at $250,000 located in Johnson county compared to the same family owning a farm in Riley county worth $250,000?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>
              <a:solidFill>
                <a:srgbClr val="FFE977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71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2494-71B5-0747-B1A9-92371F0A4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390" y="152400"/>
            <a:ext cx="8136610" cy="838200"/>
          </a:xfrm>
        </p:spPr>
        <p:txBody>
          <a:bodyPr/>
          <a:lstStyle/>
          <a:p>
            <a:r>
              <a:rPr lang="en-US" sz="2800" dirty="0"/>
              <a:t>Distribution of Kansas Corporate Taxpayers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6B4F10-E292-2646-9BB4-A06C922C257F}"/>
              </a:ext>
            </a:extLst>
          </p:cNvPr>
          <p:cNvSpPr txBox="1"/>
          <p:nvPr/>
        </p:nvSpPr>
        <p:spPr>
          <a:xfrm>
            <a:off x="1117600" y="6086827"/>
            <a:ext cx="6935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 few large companies paid 90% of corporate taxes in 2018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B62104-9206-DA4E-A238-AE46EC8BD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395" y="990600"/>
            <a:ext cx="6782054" cy="491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15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143000" y="990600"/>
            <a:ext cx="8001000" cy="2613025"/>
          </a:xfrm>
        </p:spPr>
        <p:txBody>
          <a:bodyPr/>
          <a:lstStyle/>
          <a:p>
            <a:pPr eaLnBrk="1" hangingPunct="1"/>
            <a:r>
              <a:rPr lang="en-US" sz="4000" dirty="0"/>
              <a:t>Itemization of Kansas Taxes</a:t>
            </a:r>
            <a:br>
              <a:rPr lang="en-US" sz="4000" dirty="0"/>
            </a:br>
            <a:r>
              <a:rPr lang="en-US" sz="4000" dirty="0"/>
              <a:t>Itemization vs.</a:t>
            </a:r>
            <a:br>
              <a:rPr lang="en-US" sz="4000" dirty="0"/>
            </a:br>
            <a:r>
              <a:rPr lang="en-US" sz="4000" dirty="0"/>
              <a:t>Reductions in Standard Deductions</a:t>
            </a:r>
            <a:endParaRPr lang="en-US" sz="40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63508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1039031" y="152400"/>
            <a:ext cx="8104969" cy="83820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989201" y="1016000"/>
            <a:ext cx="7962454" cy="5232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Discuss major provisions of SB 22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Income Tax Itemized Deductions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Business Income Tax Provisions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Sales Tax on Food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Internet Sales/Use Tax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Introduce hypothetical taxpayers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Yesterday’s presentations discussed the impact on corporate taxes.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Analyze the impact of Itemization and Food Sales Taxes on Food.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Thanks to the Dept of Revenue for their data and analysis!</a:t>
            </a:r>
          </a:p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28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B41C3-6BFB-A04C-8F96-300262FF6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we discussing itemization?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C4A28-ABC8-B14B-8295-6F2B6268A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2017 federal tax law increased the standard deduction and child tax credit.</a:t>
            </a:r>
          </a:p>
          <a:p>
            <a:pPr lvl="1"/>
            <a:r>
              <a:rPr lang="en-US" dirty="0"/>
              <a:t>Fewer taxpayers could itemize</a:t>
            </a:r>
          </a:p>
          <a:p>
            <a:pPr lvl="1"/>
            <a:r>
              <a:rPr lang="en-US" dirty="0"/>
              <a:t>Kansas did not change its standard deduction</a:t>
            </a:r>
          </a:p>
          <a:p>
            <a:r>
              <a:rPr lang="en-US" dirty="0"/>
              <a:t>Kansas is a conforming state and fewer Kansas taxpayers could not itemize.</a:t>
            </a:r>
          </a:p>
          <a:p>
            <a:r>
              <a:rPr lang="en-US" altLang="en-US" dirty="0"/>
              <a:t>Itemization is only salient for higher income taxpayers.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042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2494-71B5-0747-B1A9-92371F0A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and Benefits of Itemization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9668C-D96E-BC48-ACF2-431B723EF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Decoupling </a:t>
            </a:r>
            <a:r>
              <a:rPr lang="en-US" dirty="0"/>
              <a:t>from federal law could raise many administrative, enforcement, compliance issues by creating more complexity for taxpayers, tax practitioners and tax administrators alike.</a:t>
            </a:r>
          </a:p>
          <a:p>
            <a:r>
              <a:rPr lang="en-US" altLang="en-US" dirty="0"/>
              <a:t>Kansas Department of Revenue estimates an increase in administrative costs of approximately $3.3 million.</a:t>
            </a:r>
          </a:p>
          <a:p>
            <a:endParaRPr lang="en-US" dirty="0"/>
          </a:p>
          <a:p>
            <a:endParaRPr 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>
              <a:solidFill>
                <a:srgbClr val="FFE977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411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2494-71B5-0747-B1A9-92371F0A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and Benefits of Itemization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9668C-D96E-BC48-ACF2-431B723EF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Kansas Department of Revenue found that 108,386 taxpayers were no longer able to itemize in 2018.</a:t>
            </a:r>
          </a:p>
          <a:p>
            <a:r>
              <a:rPr lang="en-US" altLang="en-US" dirty="0"/>
              <a:t>Kansas collected $65 million in additional income taxes from these taxpayers.</a:t>
            </a:r>
          </a:p>
          <a:p>
            <a:pPr lvl="1"/>
            <a:r>
              <a:rPr lang="en-US" altLang="en-US" dirty="0"/>
              <a:t>However, the majority of this increase was from Kansas tax rate increases due to 2017 tax increase that also increased in 2018.</a:t>
            </a:r>
          </a:p>
          <a:p>
            <a:pPr lvl="1"/>
            <a:r>
              <a:rPr lang="en-US" altLang="en-US" dirty="0"/>
              <a:t>Net effect of reduction in itemization $15 million.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>
              <a:solidFill>
                <a:srgbClr val="FFE977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043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2494-71B5-0747-B1A9-92371F0A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and Benefits of Itemization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9668C-D96E-BC48-ACF2-431B723EF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about 14% of taxpayers would be itemizing if we de-coupled. </a:t>
            </a:r>
          </a:p>
          <a:p>
            <a:r>
              <a:rPr lang="en-US" dirty="0"/>
              <a:t>Based on current Kansas law, the estimated impact of itemization for future tax years is:  $35.6 million for TY2019, $60.3 for TY2020, and $60.9 million for TY2021. </a:t>
            </a:r>
          </a:p>
          <a:p>
            <a:r>
              <a:rPr lang="en-US" dirty="0"/>
              <a:t>Senate Bill 30 in 2017 increased itemized deductions for medical, mortgage interest and property tax (which increases the number of taxpayers who might itemize).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>
              <a:solidFill>
                <a:srgbClr val="FFE977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93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06FD-7F91-EA4D-A23F-3C3230282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Itemization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6DB68-7023-B74D-A0E2-39B3B4A2F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Kansas Department of Revenue has estimated several itemization scenarios.</a:t>
            </a:r>
          </a:p>
          <a:p>
            <a:r>
              <a:rPr lang="en-US" dirty="0"/>
              <a:t>Deductions for individuals:</a:t>
            </a:r>
          </a:p>
          <a:p>
            <a:pPr lvl="1"/>
            <a:r>
              <a:rPr lang="en-US" dirty="0"/>
              <a:t>Charitable Contributions $2000</a:t>
            </a:r>
          </a:p>
          <a:p>
            <a:pPr lvl="1"/>
            <a:r>
              <a:rPr lang="en-US" dirty="0"/>
              <a:t>Mortgage Interest ~$4,125</a:t>
            </a:r>
          </a:p>
          <a:p>
            <a:pPr lvl="1"/>
            <a:r>
              <a:rPr lang="en-US" dirty="0"/>
              <a:t>State &amp; Local Taxes ~$4,469</a:t>
            </a:r>
          </a:p>
          <a:p>
            <a:pPr lvl="1"/>
            <a:r>
              <a:rPr lang="en-US" dirty="0"/>
              <a:t>Real Estate Taxes ~$3,781</a:t>
            </a:r>
          </a:p>
          <a:p>
            <a:pPr lvl="1"/>
            <a:r>
              <a:rPr lang="en-US" dirty="0"/>
              <a:t>Property Taxes ~$688</a:t>
            </a:r>
          </a:p>
          <a:p>
            <a:r>
              <a:rPr lang="en-US" dirty="0"/>
              <a:t>Factor in changes in federal taxes and state taxes before and after changes in itemization.</a:t>
            </a:r>
          </a:p>
        </p:txBody>
      </p:sp>
    </p:spTree>
    <p:extLst>
      <p:ext uri="{BB962C8B-B14F-4D97-AF65-F5344CB8AC3E}">
        <p14:creationId xmlns:p14="http://schemas.microsoft.com/office/powerpoint/2010/main" val="823184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DA955-2555-9A4F-AFD5-40C15A370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Hypothetical Taxpayer, Married Filing Jointly w/ $120,000 Income, 2 Dependents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61E5B2-B85C-B341-945F-EF15D761A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975689"/>
              </p:ext>
            </p:extLst>
          </p:nvPr>
        </p:nvGraphicFramePr>
        <p:xfrm>
          <a:off x="1219200" y="1143000"/>
          <a:ext cx="7543800" cy="44894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9346">
                  <a:extLst>
                    <a:ext uri="{9D8B030D-6E8A-4147-A177-3AD203B41FA5}">
                      <a16:colId xmlns:a16="http://schemas.microsoft.com/office/drawing/2014/main" val="3878972654"/>
                    </a:ext>
                  </a:extLst>
                </a:gridCol>
                <a:gridCol w="1025913">
                  <a:extLst>
                    <a:ext uri="{9D8B030D-6E8A-4147-A177-3AD203B41FA5}">
                      <a16:colId xmlns:a16="http://schemas.microsoft.com/office/drawing/2014/main" val="325360243"/>
                    </a:ext>
                  </a:extLst>
                </a:gridCol>
                <a:gridCol w="1037063">
                  <a:extLst>
                    <a:ext uri="{9D8B030D-6E8A-4147-A177-3AD203B41FA5}">
                      <a16:colId xmlns:a16="http://schemas.microsoft.com/office/drawing/2014/main" val="1616440797"/>
                    </a:ext>
                  </a:extLst>
                </a:gridCol>
                <a:gridCol w="1092819">
                  <a:extLst>
                    <a:ext uri="{9D8B030D-6E8A-4147-A177-3AD203B41FA5}">
                      <a16:colId xmlns:a16="http://schemas.microsoft.com/office/drawing/2014/main" val="2930659727"/>
                    </a:ext>
                  </a:extLst>
                </a:gridCol>
                <a:gridCol w="1068659">
                  <a:extLst>
                    <a:ext uri="{9D8B030D-6E8A-4147-A177-3AD203B41FA5}">
                      <a16:colId xmlns:a16="http://schemas.microsoft.com/office/drawing/2014/main" val="233412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Federal Tax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42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Earned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$120,000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$120,000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$120,000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$120,000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0098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$24,400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7066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Standard 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$12,700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$24,000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$24,400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$24,400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593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Itemized 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$19,000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$18,000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$18,000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$18,000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9797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Personal Exemption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$16,200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0107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Taxable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$96,000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$95,600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$95,600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828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$12,749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$12,749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81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Child Tax Credit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($2,000)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($4,000)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($4,000)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($4,000)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 Owed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4304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 Tax Change from Previous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-$1,678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5982549"/>
                  </a:ext>
                </a:extLst>
              </a:tr>
              <a:tr h="2493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72420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DA6758-30A6-AE48-B9F3-52DA75000E90}"/>
              </a:ext>
            </a:extLst>
          </p:cNvPr>
          <p:cNvSpPr txBox="1"/>
          <p:nvPr/>
        </p:nvSpPr>
        <p:spPr>
          <a:xfrm>
            <a:off x="1219200" y="5804452"/>
            <a:ext cx="7077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Both the standard deduction and the child tax credit doubled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1401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DA955-2555-9A4F-AFD5-40C15A370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Hypothetical Taxpayer, Married Filing Jointly w/ $120,000 Income, 2 Dependents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61E5B2-B85C-B341-945F-EF15D761A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848758"/>
              </p:ext>
            </p:extLst>
          </p:nvPr>
        </p:nvGraphicFramePr>
        <p:xfrm>
          <a:off x="1219200" y="1143000"/>
          <a:ext cx="7543800" cy="48298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9346">
                  <a:extLst>
                    <a:ext uri="{9D8B030D-6E8A-4147-A177-3AD203B41FA5}">
                      <a16:colId xmlns:a16="http://schemas.microsoft.com/office/drawing/2014/main" val="3878972654"/>
                    </a:ext>
                  </a:extLst>
                </a:gridCol>
                <a:gridCol w="1025913">
                  <a:extLst>
                    <a:ext uri="{9D8B030D-6E8A-4147-A177-3AD203B41FA5}">
                      <a16:colId xmlns:a16="http://schemas.microsoft.com/office/drawing/2014/main" val="325360243"/>
                    </a:ext>
                  </a:extLst>
                </a:gridCol>
                <a:gridCol w="1037063">
                  <a:extLst>
                    <a:ext uri="{9D8B030D-6E8A-4147-A177-3AD203B41FA5}">
                      <a16:colId xmlns:a16="http://schemas.microsoft.com/office/drawing/2014/main" val="1616440797"/>
                    </a:ext>
                  </a:extLst>
                </a:gridCol>
                <a:gridCol w="1092819">
                  <a:extLst>
                    <a:ext uri="{9D8B030D-6E8A-4147-A177-3AD203B41FA5}">
                      <a16:colId xmlns:a16="http://schemas.microsoft.com/office/drawing/2014/main" val="2930659727"/>
                    </a:ext>
                  </a:extLst>
                </a:gridCol>
                <a:gridCol w="1068659">
                  <a:extLst>
                    <a:ext uri="{9D8B030D-6E8A-4147-A177-3AD203B41FA5}">
                      <a16:colId xmlns:a16="http://schemas.microsoft.com/office/drawing/2014/main" val="233412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Kansas Tax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42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Earned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$120,000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$120,000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$120,000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$120,000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0098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$8,250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7066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Standard 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593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Itemized 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$8,250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$8,250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$11,375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$14,500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9797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Personal Exemption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0107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Taxable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$102,750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$103,500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$103,500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$103,500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828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 Owed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$4,563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81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 Change from Previous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Impact from Itemization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4304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Impact from KS Tax Changes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5982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Total Tax Savings (Federal + State)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7242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Tax Savings from Itemization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912424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8AFBDA7-4CB3-FE47-B9E1-C3FF201F3998}"/>
              </a:ext>
            </a:extLst>
          </p:cNvPr>
          <p:cNvSpPr txBox="1"/>
          <p:nvPr/>
        </p:nvSpPr>
        <p:spPr>
          <a:xfrm>
            <a:off x="1115122" y="5972810"/>
            <a:ext cx="77001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Tax savings from difference between standard-itemized deduction </a:t>
            </a:r>
          </a:p>
          <a:p>
            <a:r>
              <a:rPr lang="en-US" dirty="0">
                <a:solidFill>
                  <a:schemeClr val="accent1"/>
                </a:solidFill>
              </a:rPr>
              <a:t>x 5.7% tax rate.</a:t>
            </a:r>
          </a:p>
        </p:txBody>
      </p:sp>
    </p:spTree>
    <p:extLst>
      <p:ext uri="{BB962C8B-B14F-4D97-AF65-F5344CB8AC3E}">
        <p14:creationId xmlns:p14="http://schemas.microsoft.com/office/powerpoint/2010/main" val="3978191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DA955-2555-9A4F-AFD5-40C15A370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Hypothetical Taxpayer, Married Filing Jointly w/ $75,000 Income, 2 Dependents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61E5B2-B85C-B341-945F-EF15D761A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599224"/>
              </p:ext>
            </p:extLst>
          </p:nvPr>
        </p:nvGraphicFramePr>
        <p:xfrm>
          <a:off x="1219200" y="1143000"/>
          <a:ext cx="7543800" cy="44894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9346">
                  <a:extLst>
                    <a:ext uri="{9D8B030D-6E8A-4147-A177-3AD203B41FA5}">
                      <a16:colId xmlns:a16="http://schemas.microsoft.com/office/drawing/2014/main" val="3878972654"/>
                    </a:ext>
                  </a:extLst>
                </a:gridCol>
                <a:gridCol w="1025913">
                  <a:extLst>
                    <a:ext uri="{9D8B030D-6E8A-4147-A177-3AD203B41FA5}">
                      <a16:colId xmlns:a16="http://schemas.microsoft.com/office/drawing/2014/main" val="325360243"/>
                    </a:ext>
                  </a:extLst>
                </a:gridCol>
                <a:gridCol w="1037063">
                  <a:extLst>
                    <a:ext uri="{9D8B030D-6E8A-4147-A177-3AD203B41FA5}">
                      <a16:colId xmlns:a16="http://schemas.microsoft.com/office/drawing/2014/main" val="1616440797"/>
                    </a:ext>
                  </a:extLst>
                </a:gridCol>
                <a:gridCol w="1092819">
                  <a:extLst>
                    <a:ext uri="{9D8B030D-6E8A-4147-A177-3AD203B41FA5}">
                      <a16:colId xmlns:a16="http://schemas.microsoft.com/office/drawing/2014/main" val="2930659727"/>
                    </a:ext>
                  </a:extLst>
                </a:gridCol>
                <a:gridCol w="1068659">
                  <a:extLst>
                    <a:ext uri="{9D8B030D-6E8A-4147-A177-3AD203B41FA5}">
                      <a16:colId xmlns:a16="http://schemas.microsoft.com/office/drawing/2014/main" val="233412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Federal Tax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42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Earned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0098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$16,200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$24,000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$24,400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$24,400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7066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Standard 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$12,700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$24,000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$24,400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$24,400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593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Itemized 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$16,200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$16,200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$16,200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$16,200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9797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Personal Exemption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$16,200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0107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Taxable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$50,600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828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$5,458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$5,684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$5,684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81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Child Tax Credit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($2,000)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($4,000)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($4,000)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($4,000)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 Owed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$3,458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$1,739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4304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 Tax Change from Previous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-$1,719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-$55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5982549"/>
                  </a:ext>
                </a:extLst>
              </a:tr>
              <a:tr h="2493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7242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165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DA955-2555-9A4F-AFD5-40C15A370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Hypothetical Taxpayer, Married Filing Jointly w/ $75,000 Income, 2 Dependents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61E5B2-B85C-B341-945F-EF15D761A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648532"/>
              </p:ext>
            </p:extLst>
          </p:nvPr>
        </p:nvGraphicFramePr>
        <p:xfrm>
          <a:off x="1219200" y="1143000"/>
          <a:ext cx="7543800" cy="45859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9346">
                  <a:extLst>
                    <a:ext uri="{9D8B030D-6E8A-4147-A177-3AD203B41FA5}">
                      <a16:colId xmlns:a16="http://schemas.microsoft.com/office/drawing/2014/main" val="3878972654"/>
                    </a:ext>
                  </a:extLst>
                </a:gridCol>
                <a:gridCol w="1025913">
                  <a:extLst>
                    <a:ext uri="{9D8B030D-6E8A-4147-A177-3AD203B41FA5}">
                      <a16:colId xmlns:a16="http://schemas.microsoft.com/office/drawing/2014/main" val="325360243"/>
                    </a:ext>
                  </a:extLst>
                </a:gridCol>
                <a:gridCol w="1037063">
                  <a:extLst>
                    <a:ext uri="{9D8B030D-6E8A-4147-A177-3AD203B41FA5}">
                      <a16:colId xmlns:a16="http://schemas.microsoft.com/office/drawing/2014/main" val="1616440797"/>
                    </a:ext>
                  </a:extLst>
                </a:gridCol>
                <a:gridCol w="1092819">
                  <a:extLst>
                    <a:ext uri="{9D8B030D-6E8A-4147-A177-3AD203B41FA5}">
                      <a16:colId xmlns:a16="http://schemas.microsoft.com/office/drawing/2014/main" val="2930659727"/>
                    </a:ext>
                  </a:extLst>
                </a:gridCol>
                <a:gridCol w="1068659">
                  <a:extLst>
                    <a:ext uri="{9D8B030D-6E8A-4147-A177-3AD203B41FA5}">
                      <a16:colId xmlns:a16="http://schemas.microsoft.com/office/drawing/2014/main" val="233412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Kansas Tax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42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Earned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0098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$8,250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7066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Standard 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593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Itemized 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$8,250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$8,250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$11,375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$14,500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9797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Personal Exemption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0107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Taxable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$57,750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$58,500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$58,500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$58,500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828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 Owed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$2,426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81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 Change from Previous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Impact from Itemization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4304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Impact from KS Tax Changes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5982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Total Tax Savings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7242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Tax Savings from Itemization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831573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98223BC-6489-6342-A064-D2C3BC8831ED}"/>
              </a:ext>
            </a:extLst>
          </p:cNvPr>
          <p:cNvSpPr/>
          <p:nvPr/>
        </p:nvSpPr>
        <p:spPr>
          <a:xfrm>
            <a:off x="1219200" y="5881370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Tax savings from difference between standard-itemized deduction x 5.25% tax rate.</a:t>
            </a:r>
          </a:p>
        </p:txBody>
      </p:sp>
    </p:spTree>
    <p:extLst>
      <p:ext uri="{BB962C8B-B14F-4D97-AF65-F5344CB8AC3E}">
        <p14:creationId xmlns:p14="http://schemas.microsoft.com/office/powerpoint/2010/main" val="1143732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DA955-2555-9A4F-AFD5-40C15A370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Hypothetical Taxpayer, Married Filing Jointly w/ $75,000 Income, 0 Dependents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61E5B2-B85C-B341-945F-EF15D761A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411922"/>
              </p:ext>
            </p:extLst>
          </p:nvPr>
        </p:nvGraphicFramePr>
        <p:xfrm>
          <a:off x="1219200" y="1143000"/>
          <a:ext cx="7543800" cy="44894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9346">
                  <a:extLst>
                    <a:ext uri="{9D8B030D-6E8A-4147-A177-3AD203B41FA5}">
                      <a16:colId xmlns:a16="http://schemas.microsoft.com/office/drawing/2014/main" val="3878972654"/>
                    </a:ext>
                  </a:extLst>
                </a:gridCol>
                <a:gridCol w="1025913">
                  <a:extLst>
                    <a:ext uri="{9D8B030D-6E8A-4147-A177-3AD203B41FA5}">
                      <a16:colId xmlns:a16="http://schemas.microsoft.com/office/drawing/2014/main" val="325360243"/>
                    </a:ext>
                  </a:extLst>
                </a:gridCol>
                <a:gridCol w="1037063">
                  <a:extLst>
                    <a:ext uri="{9D8B030D-6E8A-4147-A177-3AD203B41FA5}">
                      <a16:colId xmlns:a16="http://schemas.microsoft.com/office/drawing/2014/main" val="1616440797"/>
                    </a:ext>
                  </a:extLst>
                </a:gridCol>
                <a:gridCol w="1092819">
                  <a:extLst>
                    <a:ext uri="{9D8B030D-6E8A-4147-A177-3AD203B41FA5}">
                      <a16:colId xmlns:a16="http://schemas.microsoft.com/office/drawing/2014/main" val="2930659727"/>
                    </a:ext>
                  </a:extLst>
                </a:gridCol>
                <a:gridCol w="1068659">
                  <a:extLst>
                    <a:ext uri="{9D8B030D-6E8A-4147-A177-3AD203B41FA5}">
                      <a16:colId xmlns:a16="http://schemas.microsoft.com/office/drawing/2014/main" val="233412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Federal Tax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42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Earned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0098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$16,200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$24,000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$24,400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$24,400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7066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Standard 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$12,700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$24,000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$24,400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$24,400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593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Itemized 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$16,200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$16,200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$16,200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$16,200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9797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Personal Exemption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$8,100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0107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Taxable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$50,700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$51,000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$50,600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$50,600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828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$6,673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$5,739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$5,684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$5,684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81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Child Tax Credit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 Owed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$5,684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$5,684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4304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 Tax Change from Previous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($934)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($55)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5982549"/>
                  </a:ext>
                </a:extLst>
              </a:tr>
              <a:tr h="2493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7242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58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143000" y="990600"/>
            <a:ext cx="8001000" cy="2613025"/>
          </a:xfrm>
        </p:spPr>
        <p:txBody>
          <a:bodyPr/>
          <a:lstStyle/>
          <a:p>
            <a:pPr eaLnBrk="1" hangingPunct="1"/>
            <a:r>
              <a:rPr lang="en-US" sz="4000" dirty="0"/>
              <a:t>Senate Bill 22</a:t>
            </a:r>
            <a:endParaRPr lang="en-US" sz="40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99983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DA955-2555-9A4F-AFD5-40C15A370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Hypothetical Taxpayer, Married Filing Jointly w/ $75,000 Income, 0 Dependents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61E5B2-B85C-B341-945F-EF15D761A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501917"/>
              </p:ext>
            </p:extLst>
          </p:nvPr>
        </p:nvGraphicFramePr>
        <p:xfrm>
          <a:off x="1219200" y="1143000"/>
          <a:ext cx="7543800" cy="45859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9346">
                  <a:extLst>
                    <a:ext uri="{9D8B030D-6E8A-4147-A177-3AD203B41FA5}">
                      <a16:colId xmlns:a16="http://schemas.microsoft.com/office/drawing/2014/main" val="3878972654"/>
                    </a:ext>
                  </a:extLst>
                </a:gridCol>
                <a:gridCol w="1025913">
                  <a:extLst>
                    <a:ext uri="{9D8B030D-6E8A-4147-A177-3AD203B41FA5}">
                      <a16:colId xmlns:a16="http://schemas.microsoft.com/office/drawing/2014/main" val="325360243"/>
                    </a:ext>
                  </a:extLst>
                </a:gridCol>
                <a:gridCol w="1037063">
                  <a:extLst>
                    <a:ext uri="{9D8B030D-6E8A-4147-A177-3AD203B41FA5}">
                      <a16:colId xmlns:a16="http://schemas.microsoft.com/office/drawing/2014/main" val="1616440797"/>
                    </a:ext>
                  </a:extLst>
                </a:gridCol>
                <a:gridCol w="1092819">
                  <a:extLst>
                    <a:ext uri="{9D8B030D-6E8A-4147-A177-3AD203B41FA5}">
                      <a16:colId xmlns:a16="http://schemas.microsoft.com/office/drawing/2014/main" val="2930659727"/>
                    </a:ext>
                  </a:extLst>
                </a:gridCol>
                <a:gridCol w="1068659">
                  <a:extLst>
                    <a:ext uri="{9D8B030D-6E8A-4147-A177-3AD203B41FA5}">
                      <a16:colId xmlns:a16="http://schemas.microsoft.com/office/drawing/2014/main" val="233412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Kansas Tax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42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Earned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0098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7066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Standard 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$7,500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593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Itemized Deduction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$8,000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$8,000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$11,000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$14,000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9797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Personal Exemption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0107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Taxable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$63,000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$63,000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$63,000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828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 Owed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$2,470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81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 Change from Previous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Impact from Itemization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4304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Impact from KS Tax Changes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5982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Total Tax Savings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7242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Tax Savings from Itemization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5B9B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831573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BCE7A89-9654-EA48-8866-6D5D5CA0B68E}"/>
              </a:ext>
            </a:extLst>
          </p:cNvPr>
          <p:cNvSpPr/>
          <p:nvPr/>
        </p:nvSpPr>
        <p:spPr>
          <a:xfrm>
            <a:off x="892097" y="5881370"/>
            <a:ext cx="86087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Tax savings from difference between standard-itemized deduction </a:t>
            </a:r>
          </a:p>
          <a:p>
            <a:r>
              <a:rPr lang="en-US" dirty="0">
                <a:solidFill>
                  <a:schemeClr val="accent1"/>
                </a:solidFill>
              </a:rPr>
              <a:t>x 5.25% tax rate.</a:t>
            </a:r>
          </a:p>
        </p:txBody>
      </p:sp>
    </p:spTree>
    <p:extLst>
      <p:ext uri="{BB962C8B-B14F-4D97-AF65-F5344CB8AC3E}">
        <p14:creationId xmlns:p14="http://schemas.microsoft.com/office/powerpoint/2010/main" val="2668641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06FD-7F91-EA4D-A23F-3C3230282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Impact of 25% Increase in Kansas Standard Deduction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6DB68-7023-B74D-A0E2-39B3B4A2F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approach that preserves conformability and benefits taxpayers is to increase the standard deduction.  Here the Kansas Department of Revenue estimated a 25% increase in the standard deduction. Millions of dollars in tax year.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14F220-DD17-B548-AD2C-1B9361A8C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681656"/>
              </p:ext>
            </p:extLst>
          </p:nvPr>
        </p:nvGraphicFramePr>
        <p:xfrm>
          <a:off x="1219200" y="4103649"/>
          <a:ext cx="7543800" cy="2085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7902">
                  <a:extLst>
                    <a:ext uri="{9D8B030D-6E8A-4147-A177-3AD203B41FA5}">
                      <a16:colId xmlns:a16="http://schemas.microsoft.com/office/drawing/2014/main" val="531119159"/>
                    </a:ext>
                  </a:extLst>
                </a:gridCol>
                <a:gridCol w="1182030">
                  <a:extLst>
                    <a:ext uri="{9D8B030D-6E8A-4147-A177-3AD203B41FA5}">
                      <a16:colId xmlns:a16="http://schemas.microsoft.com/office/drawing/2014/main" val="2606174659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2845786146"/>
                    </a:ext>
                  </a:extLst>
                </a:gridCol>
                <a:gridCol w="1137424">
                  <a:extLst>
                    <a:ext uri="{9D8B030D-6E8A-4147-A177-3AD203B41FA5}">
                      <a16:colId xmlns:a16="http://schemas.microsoft.com/office/drawing/2014/main" val="2252903611"/>
                    </a:ext>
                  </a:extLst>
                </a:gridCol>
                <a:gridCol w="1146717">
                  <a:extLst>
                    <a:ext uri="{9D8B030D-6E8A-4147-A177-3AD203B41FA5}">
                      <a16:colId xmlns:a16="http://schemas.microsoft.com/office/drawing/2014/main" val="3033215783"/>
                    </a:ext>
                  </a:extLst>
                </a:gridCol>
              </a:tblGrid>
              <a:tr h="521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382193"/>
                  </a:ext>
                </a:extLst>
              </a:tr>
              <a:tr h="521320">
                <a:tc>
                  <a:txBody>
                    <a:bodyPr/>
                    <a:lstStyle/>
                    <a:p>
                      <a:r>
                        <a:rPr lang="en-US" dirty="0"/>
                        <a:t>Residents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($55.8)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($56.2)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($56.8)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($57.4)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4611299"/>
                  </a:ext>
                </a:extLst>
              </a:tr>
              <a:tr h="521320">
                <a:tc>
                  <a:txBody>
                    <a:bodyPr/>
                    <a:lstStyle/>
                    <a:p>
                      <a:r>
                        <a:rPr lang="en-US" dirty="0"/>
                        <a:t>Non-residents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($5.0)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($5.1)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($5.1)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($5.2)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4185066"/>
                  </a:ext>
                </a:extLst>
              </a:tr>
              <a:tr h="52132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($60.8)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($61.3)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($61.9)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($62.5)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62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4485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143000" y="990600"/>
            <a:ext cx="8001000" cy="2613025"/>
          </a:xfrm>
        </p:spPr>
        <p:txBody>
          <a:bodyPr/>
          <a:lstStyle/>
          <a:p>
            <a:pPr eaLnBrk="1" hangingPunct="1"/>
            <a:r>
              <a:rPr lang="en-US" sz="4000" dirty="0"/>
              <a:t>Food Sales Taxes</a:t>
            </a:r>
            <a:br>
              <a:rPr lang="en-US" sz="4000" dirty="0"/>
            </a:br>
            <a:r>
              <a:rPr lang="en-US" sz="4000" dirty="0"/>
              <a:t>Tax Cuts vs.</a:t>
            </a:r>
            <a:br>
              <a:rPr lang="en-US" sz="4000" dirty="0"/>
            </a:br>
            <a:r>
              <a:rPr lang="en-US" sz="4000" dirty="0"/>
              <a:t>Tax Rebates</a:t>
            </a:r>
            <a:endParaRPr lang="en-US" sz="40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70883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3660D-6471-4542-AA17-9671C77E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881" y="152400"/>
            <a:ext cx="8059119" cy="838200"/>
          </a:xfrm>
        </p:spPr>
        <p:txBody>
          <a:bodyPr/>
          <a:lstStyle/>
          <a:p>
            <a:r>
              <a:rPr lang="en-US" dirty="0"/>
              <a:t>Research: Tax Incidence Will Provide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217-D74B-8F49-9280-9BAC7C356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SB 22 proposed a 1% reduction in the food sales tax. </a:t>
            </a:r>
          </a:p>
          <a:p>
            <a:r>
              <a:rPr lang="en-US" dirty="0"/>
              <a:t>Local food sales taxes would not be affected.</a:t>
            </a:r>
          </a:p>
          <a:p>
            <a:r>
              <a:rPr lang="en-US" dirty="0"/>
              <a:t>Each 1% reduction in the sales tax would result in a $60 million reduction in revenue.</a:t>
            </a:r>
          </a:p>
          <a:p>
            <a:r>
              <a:rPr lang="en-US" dirty="0"/>
              <a:t>What is the impact of sales tax reductions on taxpayers?  </a:t>
            </a:r>
          </a:p>
          <a:p>
            <a:r>
              <a:rPr lang="en-US" dirty="0"/>
              <a:t>What is the impact of food sales tax rebate?</a:t>
            </a:r>
          </a:p>
          <a:p>
            <a:endParaRPr lang="en-US" sz="3200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96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3660D-6471-4542-AA17-9671C77E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881" y="152400"/>
            <a:ext cx="8059119" cy="838200"/>
          </a:xfrm>
        </p:spPr>
        <p:txBody>
          <a:bodyPr/>
          <a:lstStyle/>
          <a:p>
            <a:r>
              <a:rPr lang="en-US" dirty="0"/>
              <a:t>Fiscal Impact of Food Sales Tax Cuts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217-D74B-8F49-9280-9BAC7C356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5EF82B-826A-1F40-BBC5-B3896916AEB3}"/>
              </a:ext>
            </a:extLst>
          </p:cNvPr>
          <p:cNvSpPr txBox="1"/>
          <p:nvPr/>
        </p:nvSpPr>
        <p:spPr>
          <a:xfrm>
            <a:off x="1219200" y="5769114"/>
            <a:ext cx="7660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Each 1% Reduction in Sales Tax will reduce funds for the general </a:t>
            </a:r>
          </a:p>
          <a:p>
            <a:r>
              <a:rPr lang="en-US" dirty="0">
                <a:solidFill>
                  <a:schemeClr val="accent1"/>
                </a:solidFill>
              </a:rPr>
              <a:t>Fund and highways.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656DD6-1ED2-3C4B-B491-85A93F6BA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299" y="990600"/>
            <a:ext cx="6917576" cy="461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0334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3660D-6471-4542-AA17-9671C77E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881" y="152400"/>
            <a:ext cx="8059119" cy="838200"/>
          </a:xfrm>
        </p:spPr>
        <p:txBody>
          <a:bodyPr/>
          <a:lstStyle/>
          <a:p>
            <a:r>
              <a:rPr lang="en-US" dirty="0"/>
              <a:t>What is the cost of Food Sales Taxes to Taxpayers?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217-D74B-8F49-9280-9BAC7C356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Food sales taxes depend on household size and income.</a:t>
            </a:r>
          </a:p>
          <a:p>
            <a:r>
              <a:rPr lang="en-US" sz="3200" dirty="0"/>
              <a:t>Higher incomes and more people implies higher food expenditures.</a:t>
            </a:r>
          </a:p>
          <a:p>
            <a:r>
              <a:rPr lang="en-US" sz="3200" dirty="0"/>
              <a:t>We use the Survey of Consumer Expenditures for Midwest Households by income level to measure food expenditures. </a:t>
            </a:r>
          </a:p>
          <a:p>
            <a:r>
              <a:rPr lang="en-US" sz="3200" dirty="0"/>
              <a:t>Benefits accrue unequally.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540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3660D-6471-4542-AA17-9671C77E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539" y="67991"/>
            <a:ext cx="8059119" cy="838200"/>
          </a:xfrm>
        </p:spPr>
        <p:txBody>
          <a:bodyPr/>
          <a:lstStyle/>
          <a:p>
            <a:r>
              <a:rPr lang="en-US" sz="2800" dirty="0"/>
              <a:t>Impact of Food Sales Tax Cuts on Hypothetical Taxpayers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F217-D74B-8F49-9280-9BAC7C356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/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B308EE-E9EC-7348-B106-E82067352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768" y="987192"/>
            <a:ext cx="6734663" cy="48836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5EF82B-826A-1F40-BBC5-B3896916AEB3}"/>
              </a:ext>
            </a:extLst>
          </p:cNvPr>
          <p:cNvSpPr txBox="1"/>
          <p:nvPr/>
        </p:nvSpPr>
        <p:spPr>
          <a:xfrm>
            <a:off x="1084881" y="6032810"/>
            <a:ext cx="7469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Food Sales Tax Savings are Higher for Higher Income Taxpayers</a:t>
            </a:r>
          </a:p>
        </p:txBody>
      </p:sp>
    </p:spTree>
    <p:extLst>
      <p:ext uri="{BB962C8B-B14F-4D97-AF65-F5344CB8AC3E}">
        <p14:creationId xmlns:p14="http://schemas.microsoft.com/office/powerpoint/2010/main" val="36112830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0FDB9-BBE5-CD49-9814-45FB39B8D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Sales Tax Refund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FBB45-30EE-054B-A8BD-2810E9F72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 55 or over, disabled, or have  dependents and meet income threshold</a:t>
            </a:r>
          </a:p>
          <a:p>
            <a:r>
              <a:rPr lang="en-US" dirty="0"/>
              <a:t>2012 Food Sales Tax Refund:</a:t>
            </a:r>
          </a:p>
          <a:p>
            <a:pPr lvl="1"/>
            <a:r>
              <a:rPr lang="en-US" dirty="0"/>
              <a:t>$94 Per person Refund for Household Having "Income" of $18,350 or less</a:t>
            </a:r>
          </a:p>
          <a:p>
            <a:pPr lvl="1"/>
            <a:r>
              <a:rPr lang="en-US" dirty="0"/>
              <a:t>$47 Per person Refund for Household Having "Income" of $18,351 - $36,700 </a:t>
            </a:r>
          </a:p>
          <a:p>
            <a:pPr lvl="1"/>
            <a:r>
              <a:rPr lang="en-US" dirty="0"/>
              <a:t>Refundable Credit</a:t>
            </a:r>
          </a:p>
          <a:p>
            <a:r>
              <a:rPr lang="en-US" dirty="0"/>
              <a:t>2013 Nonrefundable Credit</a:t>
            </a:r>
          </a:p>
          <a:p>
            <a:pPr lvl="1"/>
            <a:r>
              <a:rPr lang="en-US" dirty="0"/>
              <a:t>$125 per person "Non-refundable credit" for FAGI of $30,615 or less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596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0FDB9-BBE5-CD49-9814-45FB39B8D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Sales Tax Refund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FBB45-30EE-054B-A8BD-2810E9F72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Senate Bill 184</a:t>
            </a:r>
          </a:p>
          <a:p>
            <a:pPr lvl="1"/>
            <a:r>
              <a:rPr lang="en-US" dirty="0"/>
              <a:t>$90 Per person Refund for Household Having "Income" of $18,350 or less </a:t>
            </a:r>
          </a:p>
          <a:p>
            <a:pPr lvl="1"/>
            <a:r>
              <a:rPr lang="en-US" dirty="0"/>
              <a:t>$44 Per person Refund for Household Having "Income" of $18,351 - $36,700 2013 </a:t>
            </a:r>
          </a:p>
          <a:p>
            <a:pPr lvl="1"/>
            <a:r>
              <a:rPr lang="en-US" dirty="0"/>
              <a:t>Refundable Credit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927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E1802-8822-084E-81C4-B5B6772F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Food Tax Rebate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A5EAF9-4CDE-864B-A0DD-BE6BF7DF08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976405"/>
              </p:ext>
            </p:extLst>
          </p:nvPr>
        </p:nvGraphicFramePr>
        <p:xfrm>
          <a:off x="91068" y="3486413"/>
          <a:ext cx="8961864" cy="28062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49913">
                  <a:extLst>
                    <a:ext uri="{9D8B030D-6E8A-4147-A177-3AD203B41FA5}">
                      <a16:colId xmlns:a16="http://schemas.microsoft.com/office/drawing/2014/main" val="3264207792"/>
                    </a:ext>
                  </a:extLst>
                </a:gridCol>
                <a:gridCol w="1003610">
                  <a:extLst>
                    <a:ext uri="{9D8B030D-6E8A-4147-A177-3AD203B41FA5}">
                      <a16:colId xmlns:a16="http://schemas.microsoft.com/office/drawing/2014/main" val="2631825352"/>
                    </a:ext>
                  </a:extLst>
                </a:gridCol>
                <a:gridCol w="1003609">
                  <a:extLst>
                    <a:ext uri="{9D8B030D-6E8A-4147-A177-3AD203B41FA5}">
                      <a16:colId xmlns:a16="http://schemas.microsoft.com/office/drawing/2014/main" val="104082877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1990543713"/>
                    </a:ext>
                  </a:extLst>
                </a:gridCol>
                <a:gridCol w="880946">
                  <a:extLst>
                    <a:ext uri="{9D8B030D-6E8A-4147-A177-3AD203B41FA5}">
                      <a16:colId xmlns:a16="http://schemas.microsoft.com/office/drawing/2014/main" val="3511895357"/>
                    </a:ext>
                  </a:extLst>
                </a:gridCol>
                <a:gridCol w="903249">
                  <a:extLst>
                    <a:ext uri="{9D8B030D-6E8A-4147-A177-3AD203B41FA5}">
                      <a16:colId xmlns:a16="http://schemas.microsoft.com/office/drawing/2014/main" val="1133879147"/>
                    </a:ext>
                  </a:extLst>
                </a:gridCol>
                <a:gridCol w="880946">
                  <a:extLst>
                    <a:ext uri="{9D8B030D-6E8A-4147-A177-3AD203B41FA5}">
                      <a16:colId xmlns:a16="http://schemas.microsoft.com/office/drawing/2014/main" val="3562367406"/>
                    </a:ext>
                  </a:extLst>
                </a:gridCol>
                <a:gridCol w="802888">
                  <a:extLst>
                    <a:ext uri="{9D8B030D-6E8A-4147-A177-3AD203B41FA5}">
                      <a16:colId xmlns:a16="http://schemas.microsoft.com/office/drawing/2014/main" val="480934660"/>
                    </a:ext>
                  </a:extLst>
                </a:gridCol>
              </a:tblGrid>
              <a:tr h="424861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Income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KS Tax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KS EITC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Child Credit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Current Law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Tax after non-refundable credits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Net Benefit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7141475"/>
                  </a:ext>
                </a:extLst>
              </a:tr>
              <a:tr h="4248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Single, 0 Dependents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$484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3478836"/>
                  </a:ext>
                </a:extLst>
              </a:tr>
              <a:tr h="4248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Head, 1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4120116"/>
                  </a:ext>
                </a:extLst>
              </a:tr>
              <a:tr h="4248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Head, 2 Dependents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$636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153035"/>
                  </a:ext>
                </a:extLst>
              </a:tr>
              <a:tr h="4248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 1,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$30,500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520882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585EBB7-5893-A944-9569-CEFC9ED4E94C}"/>
              </a:ext>
            </a:extLst>
          </p:cNvPr>
          <p:cNvSpPr txBox="1"/>
          <p:nvPr/>
        </p:nvSpPr>
        <p:spPr>
          <a:xfrm>
            <a:off x="1219199" y="1115122"/>
            <a:ext cx="78244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current system is a non-refundable tax credit for people 55 or over, having a disability, or with dependent children under age 18 with federal adjusted gross income &lt;= $30,615.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Thus if other tax credits reduce taxable income, the rebate = 0.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We model several scenarios for low-income taxpayers.</a:t>
            </a:r>
          </a:p>
        </p:txBody>
      </p:sp>
    </p:spTree>
    <p:extLst>
      <p:ext uri="{BB962C8B-B14F-4D97-AF65-F5344CB8AC3E}">
        <p14:creationId xmlns:p14="http://schemas.microsoft.com/office/powerpoint/2010/main" val="2983547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2494-71B5-0747-B1A9-92371F0A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Itemized Income Tax Deductions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9668C-D96E-BC48-ACF2-431B723EF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 Cut and Jobs Act of 2017, doubled the US standard deduction and child tax credit and as a result limited the number of people who could itemize tax deductions.</a:t>
            </a:r>
          </a:p>
          <a:p>
            <a:r>
              <a:rPr lang="en-US" dirty="0"/>
              <a:t>Kansas is a conforming state, making it impossible to itemize on state returns when not itemizing on federal returns.</a:t>
            </a:r>
          </a:p>
          <a:p>
            <a:r>
              <a:rPr lang="en-US" altLang="en-US" dirty="0">
                <a:solidFill>
                  <a:srgbClr val="FFE977"/>
                </a:solidFill>
                <a:latin typeface="+mn-lt"/>
                <a:ea typeface="+mn-ea"/>
                <a:cs typeface="+mn-cs"/>
              </a:rPr>
              <a:t>SB 22 </a:t>
            </a:r>
            <a:r>
              <a:rPr lang="en-US" altLang="en-US" dirty="0">
                <a:solidFill>
                  <a:srgbClr val="FFE977"/>
                </a:solidFill>
              </a:rPr>
              <a:t>would have allowed Kansas taxpayers to itemize</a:t>
            </a:r>
            <a:endParaRPr lang="en-US" altLang="en-US" dirty="0">
              <a:solidFill>
                <a:srgbClr val="FFE977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818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A704-9D61-4A47-99B0-FDA5FBCC0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the Current Program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56B5D5-2396-B847-8B3F-364B0D482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2018, 87% of those claiming the credit were over the age of 55.</a:t>
            </a:r>
          </a:p>
          <a:p>
            <a:r>
              <a:rPr lang="en-US" dirty="0"/>
              <a:t>34% had income from $25,000-$30,615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EC496E-1020-1543-AB46-33D45DD76A1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741" y="1293541"/>
            <a:ext cx="6356196" cy="2959371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3345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7DAD3-6573-5844-80EF-9CE2C0BB6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40BA6-4FF1-2A46-B98D-FF0362331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hypothetical taxpayer, we estimated the effect of the following policies:</a:t>
            </a:r>
          </a:p>
          <a:p>
            <a:pPr lvl="1"/>
            <a:r>
              <a:rPr lang="en-US" dirty="0"/>
              <a:t>Current law (non-refundable)</a:t>
            </a:r>
          </a:p>
          <a:p>
            <a:pPr lvl="1"/>
            <a:r>
              <a:rPr lang="en-US" dirty="0"/>
              <a:t>2012 Food Tax Rebate</a:t>
            </a:r>
          </a:p>
          <a:p>
            <a:pPr lvl="1"/>
            <a:r>
              <a:rPr lang="en-US" dirty="0"/>
              <a:t>SB 184</a:t>
            </a:r>
          </a:p>
          <a:p>
            <a:pPr lvl="1"/>
            <a:r>
              <a:rPr lang="en-US" dirty="0"/>
              <a:t>1% Decrease in Food Sales Tax</a:t>
            </a:r>
          </a:p>
          <a:p>
            <a:pPr lvl="1"/>
            <a:r>
              <a:rPr lang="en-US" dirty="0"/>
              <a:t>3% Decrease in Food Sales Tax</a:t>
            </a:r>
          </a:p>
          <a:p>
            <a:r>
              <a:rPr lang="en-US" dirty="0"/>
              <a:t>We calculated the net benefit of a policy change compared to the current law.</a:t>
            </a:r>
          </a:p>
        </p:txBody>
      </p:sp>
    </p:spTree>
    <p:extLst>
      <p:ext uri="{BB962C8B-B14F-4D97-AF65-F5344CB8AC3E}">
        <p14:creationId xmlns:p14="http://schemas.microsoft.com/office/powerpoint/2010/main" val="36813437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7DAD3-6573-5844-80EF-9CE2C0BB6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Alternatives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7BA66C-B609-5347-88D3-C20B73C86B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311334"/>
              </p:ext>
            </p:extLst>
          </p:nvPr>
        </p:nvGraphicFramePr>
        <p:xfrm>
          <a:off x="66261" y="990600"/>
          <a:ext cx="9077739" cy="37052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95058">
                  <a:extLst>
                    <a:ext uri="{9D8B030D-6E8A-4147-A177-3AD203B41FA5}">
                      <a16:colId xmlns:a16="http://schemas.microsoft.com/office/drawing/2014/main" val="923422236"/>
                    </a:ext>
                  </a:extLst>
                </a:gridCol>
                <a:gridCol w="967408">
                  <a:extLst>
                    <a:ext uri="{9D8B030D-6E8A-4147-A177-3AD203B41FA5}">
                      <a16:colId xmlns:a16="http://schemas.microsoft.com/office/drawing/2014/main" val="2531542778"/>
                    </a:ext>
                  </a:extLst>
                </a:gridCol>
                <a:gridCol w="1060177">
                  <a:extLst>
                    <a:ext uri="{9D8B030D-6E8A-4147-A177-3AD203B41FA5}">
                      <a16:colId xmlns:a16="http://schemas.microsoft.com/office/drawing/2014/main" val="52372777"/>
                    </a:ext>
                  </a:extLst>
                </a:gridCol>
                <a:gridCol w="901145">
                  <a:extLst>
                    <a:ext uri="{9D8B030D-6E8A-4147-A177-3AD203B41FA5}">
                      <a16:colId xmlns:a16="http://schemas.microsoft.com/office/drawing/2014/main" val="3251946990"/>
                    </a:ext>
                  </a:extLst>
                </a:gridCol>
                <a:gridCol w="887896">
                  <a:extLst>
                    <a:ext uri="{9D8B030D-6E8A-4147-A177-3AD203B41FA5}">
                      <a16:colId xmlns:a16="http://schemas.microsoft.com/office/drawing/2014/main" val="956840428"/>
                    </a:ext>
                  </a:extLst>
                </a:gridCol>
                <a:gridCol w="821635">
                  <a:extLst>
                    <a:ext uri="{9D8B030D-6E8A-4147-A177-3AD203B41FA5}">
                      <a16:colId xmlns:a16="http://schemas.microsoft.com/office/drawing/2014/main" val="2805867230"/>
                    </a:ext>
                  </a:extLst>
                </a:gridCol>
                <a:gridCol w="887895">
                  <a:extLst>
                    <a:ext uri="{9D8B030D-6E8A-4147-A177-3AD203B41FA5}">
                      <a16:colId xmlns:a16="http://schemas.microsoft.com/office/drawing/2014/main" val="2526965899"/>
                    </a:ext>
                  </a:extLst>
                </a:gridCol>
                <a:gridCol w="795134">
                  <a:extLst>
                    <a:ext uri="{9D8B030D-6E8A-4147-A177-3AD203B41FA5}">
                      <a16:colId xmlns:a16="http://schemas.microsoft.com/office/drawing/2014/main" val="690183907"/>
                    </a:ext>
                  </a:extLst>
                </a:gridCol>
                <a:gridCol w="861391">
                  <a:extLst>
                    <a:ext uri="{9D8B030D-6E8A-4147-A177-3AD203B41FA5}">
                      <a16:colId xmlns:a16="http://schemas.microsoft.com/office/drawing/2014/main" val="2956584702"/>
                    </a:ext>
                  </a:extLst>
                </a:gridCol>
              </a:tblGrid>
              <a:tr h="540026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Current Law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Current Law Net Benefit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2012 Law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2012 Law  Net Benefit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SB 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SB 184 Net Benefit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1% Sales Tax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3% Sales Tax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9638912"/>
                  </a:ext>
                </a:extLst>
              </a:tr>
              <a:tr h="5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Single, 0 Dependents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($78)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($81)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7150018"/>
                  </a:ext>
                </a:extLst>
              </a:tr>
              <a:tr h="5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Head, 1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0588140"/>
                  </a:ext>
                </a:extLst>
              </a:tr>
              <a:tr h="5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Head, 2 Dependents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8540878"/>
                  </a:ext>
                </a:extLst>
              </a:tr>
              <a:tr h="5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Head, 1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($109)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($118)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580963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64B9BA7-B430-074C-ADAA-A23B25BB1E38}"/>
              </a:ext>
            </a:extLst>
          </p:cNvPr>
          <p:cNvSpPr txBox="1"/>
          <p:nvPr/>
        </p:nvSpPr>
        <p:spPr>
          <a:xfrm>
            <a:off x="1126435" y="4837043"/>
            <a:ext cx="78263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Each rebate program creates winners and losers. Those above the </a:t>
            </a:r>
          </a:p>
          <a:p>
            <a:r>
              <a:rPr lang="en-US" dirty="0">
                <a:solidFill>
                  <a:schemeClr val="accent1"/>
                </a:solidFill>
              </a:rPr>
              <a:t>Income threshold lose out.  </a:t>
            </a:r>
          </a:p>
          <a:p>
            <a:r>
              <a:rPr lang="en-US" dirty="0">
                <a:solidFill>
                  <a:schemeClr val="accent1"/>
                </a:solidFill>
              </a:rPr>
              <a:t>The food sales tax does not having a meaningful impact at 1% and </a:t>
            </a:r>
          </a:p>
          <a:p>
            <a:r>
              <a:rPr lang="en-US" dirty="0">
                <a:solidFill>
                  <a:schemeClr val="accent1"/>
                </a:solidFill>
              </a:rPr>
              <a:t>Has a larger impact at 3% reduction.</a:t>
            </a:r>
          </a:p>
          <a:p>
            <a:r>
              <a:rPr lang="en-US" dirty="0">
                <a:solidFill>
                  <a:schemeClr val="accent1"/>
                </a:solidFill>
              </a:rPr>
              <a:t>Expanding the income threshold and making the rebate refundable </a:t>
            </a:r>
          </a:p>
          <a:p>
            <a:r>
              <a:rPr lang="en-US" dirty="0">
                <a:solidFill>
                  <a:schemeClr val="accent1"/>
                </a:solidFill>
              </a:rPr>
              <a:t>Would increase the impact.</a:t>
            </a:r>
          </a:p>
        </p:txBody>
      </p:sp>
    </p:spTree>
    <p:extLst>
      <p:ext uri="{BB962C8B-B14F-4D97-AF65-F5344CB8AC3E}">
        <p14:creationId xmlns:p14="http://schemas.microsoft.com/office/powerpoint/2010/main" val="3873931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DB250-505E-2942-9BC9-462A0671A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CA59D-D5DD-5249-A69F-1300C478B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SB 22 would have de-coupled Kansas from the Internal Revenue Code.</a:t>
            </a:r>
          </a:p>
          <a:p>
            <a:pPr lvl="1"/>
            <a:r>
              <a:rPr lang="en-US" dirty="0"/>
              <a:t>Such a change would be costly and result in unintended consequences.</a:t>
            </a:r>
          </a:p>
          <a:p>
            <a:r>
              <a:rPr lang="en-US" dirty="0"/>
              <a:t>Kansas has a very skewed income distribution, which in turn, leads to a skewed income tax burden.</a:t>
            </a:r>
          </a:p>
          <a:p>
            <a:r>
              <a:rPr lang="en-US" dirty="0"/>
              <a:t>Corporate income taxes are even more skewed with 2% of corporations paying 90% of taxes.</a:t>
            </a:r>
          </a:p>
        </p:txBody>
      </p:sp>
    </p:spTree>
    <p:extLst>
      <p:ext uri="{BB962C8B-B14F-4D97-AF65-F5344CB8AC3E}">
        <p14:creationId xmlns:p14="http://schemas.microsoft.com/office/powerpoint/2010/main" val="32165059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DB250-505E-2942-9BC9-462A0671A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Conclusions:  Itemization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CA59D-D5DD-5249-A69F-1300C478B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9% of taxpayers were affected by itemization in 2018.</a:t>
            </a:r>
          </a:p>
          <a:p>
            <a:r>
              <a:rPr lang="en-US" dirty="0"/>
              <a:t>Because of Kansas tax law changes, itemization would potentially cost Kansas taxpayers $61 million by tax year 2021.</a:t>
            </a:r>
          </a:p>
          <a:p>
            <a:r>
              <a:rPr lang="en-US" dirty="0"/>
              <a:t>Total savings for the highest income taxpayers would be ~$400 per year.</a:t>
            </a:r>
          </a:p>
          <a:p>
            <a:r>
              <a:rPr lang="en-US" dirty="0"/>
              <a:t>One alternative that would have a broader reach would be to increase the Kansas standard deduction.</a:t>
            </a:r>
          </a:p>
        </p:txBody>
      </p:sp>
    </p:spTree>
    <p:extLst>
      <p:ext uri="{BB962C8B-B14F-4D97-AF65-F5344CB8AC3E}">
        <p14:creationId xmlns:p14="http://schemas.microsoft.com/office/powerpoint/2010/main" val="39136106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DB250-505E-2942-9BC9-462A0671A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Conclusions:  Food Sales 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CA59D-D5DD-5249-A69F-1300C478B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1% reduction in the food sales tax costs ~$60 million.</a:t>
            </a:r>
          </a:p>
          <a:p>
            <a:r>
              <a:rPr lang="en-US" dirty="0"/>
              <a:t>The benefits of the food sales tax cuts are enjoyed by higher income households because income and family size determine amount of food sales tax paid.</a:t>
            </a:r>
          </a:p>
          <a:p>
            <a:r>
              <a:rPr lang="en-US" dirty="0"/>
              <a:t>The current food sales tax credit is non-refundable and has a low income threshold.</a:t>
            </a:r>
          </a:p>
          <a:p>
            <a:r>
              <a:rPr lang="en-US" dirty="0"/>
              <a:t>Nevertheless, a comparison to a refundable tax rebate will create a different set of beneficiaries.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536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192806" y="241053"/>
            <a:ext cx="76200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Questions?</a:t>
            </a:r>
            <a:endParaRPr lang="en-US" sz="3200" b="1" kern="0" dirty="0">
              <a:solidFill>
                <a:srgbClr val="FFFF9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418" y="895648"/>
            <a:ext cx="6032500" cy="56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71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2494-71B5-0747-B1A9-92371F0A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Income Tax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9668C-D96E-BC48-ACF2-431B723EF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 Cut and Jobs Act of 2017 increased Kansas corporate tax revenue because of repatriation of foreign income and global intangible low taxed income (GILTI).</a:t>
            </a:r>
          </a:p>
          <a:p>
            <a:r>
              <a:rPr lang="en-US" altLang="en-US" dirty="0">
                <a:solidFill>
                  <a:srgbClr val="FFE977"/>
                </a:solidFill>
                <a:latin typeface="+mn-lt"/>
                <a:ea typeface="+mn-ea"/>
                <a:cs typeface="+mn-cs"/>
              </a:rPr>
              <a:t>SB 22 </a:t>
            </a:r>
            <a:r>
              <a:rPr lang="en-US" altLang="en-US" dirty="0">
                <a:solidFill>
                  <a:srgbClr val="FFE977"/>
                </a:solidFill>
              </a:rPr>
              <a:t>would have retroactively exempted certain foreign income repatriated in 2017.</a:t>
            </a:r>
          </a:p>
          <a:p>
            <a:r>
              <a:rPr lang="en-US" altLang="en-US" dirty="0">
                <a:solidFill>
                  <a:srgbClr val="FFE977"/>
                </a:solidFill>
                <a:latin typeface="+mn-lt"/>
                <a:ea typeface="+mn-ea"/>
                <a:cs typeface="+mn-cs"/>
              </a:rPr>
              <a:t>SB </a:t>
            </a:r>
            <a:r>
              <a:rPr lang="en-US" altLang="en-US" dirty="0">
                <a:solidFill>
                  <a:srgbClr val="FFE977"/>
                </a:solidFill>
              </a:rPr>
              <a:t>22 would have exempted GILTI that is now being taxed federally.</a:t>
            </a:r>
          </a:p>
          <a:p>
            <a:r>
              <a:rPr lang="en-US" altLang="en-US" dirty="0">
                <a:solidFill>
                  <a:srgbClr val="FFE977"/>
                </a:solidFill>
                <a:latin typeface="+mn-lt"/>
                <a:ea typeface="+mn-ea"/>
                <a:cs typeface="+mn-cs"/>
              </a:rPr>
              <a:t>SB 22 would have </a:t>
            </a:r>
            <a:r>
              <a:rPr lang="en-US" altLang="en-US" dirty="0">
                <a:solidFill>
                  <a:srgbClr val="FFE977"/>
                </a:solidFill>
              </a:rPr>
              <a:t>place limitations on deductions for interest and FDIC premiums.</a:t>
            </a:r>
            <a:endParaRPr lang="en-US" altLang="en-US" dirty="0">
              <a:solidFill>
                <a:srgbClr val="FFE977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4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2494-71B5-0747-B1A9-92371F0A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Tax on Food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9668C-D96E-BC48-ACF2-431B723EF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of 2018, Kansas has the second highest food sales tax in the country (only Mississippi has a higher rate).</a:t>
            </a:r>
          </a:p>
          <a:p>
            <a:r>
              <a:rPr lang="en-US" altLang="en-US" dirty="0">
                <a:solidFill>
                  <a:srgbClr val="FFE977"/>
                </a:solidFill>
                <a:latin typeface="+mn-lt"/>
                <a:ea typeface="+mn-ea"/>
                <a:cs typeface="+mn-cs"/>
              </a:rPr>
              <a:t>SB 22 would  have reduced the sales tax on food from 6.5% to 5.5%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74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2494-71B5-0747-B1A9-92371F0A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Sales/Use Taxes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9668C-D96E-BC48-ACF2-431B723EF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Wayfair</a:t>
            </a:r>
            <a:r>
              <a:rPr lang="en-US" dirty="0"/>
              <a:t> decision by the US Supreme Court allowed all states to collect taxes from out of state retailers and marketplace facilitators.</a:t>
            </a:r>
          </a:p>
          <a:p>
            <a:r>
              <a:rPr lang="en-US" dirty="0"/>
              <a:t>The </a:t>
            </a:r>
            <a:r>
              <a:rPr lang="en-US" i="1" dirty="0"/>
              <a:t>Wayfair</a:t>
            </a:r>
            <a:r>
              <a:rPr lang="en-US" dirty="0"/>
              <a:t> decision triggered existing Kansas law requiring collection.</a:t>
            </a:r>
          </a:p>
          <a:p>
            <a:r>
              <a:rPr lang="en-US" altLang="en-US" dirty="0">
                <a:solidFill>
                  <a:srgbClr val="FFE977"/>
                </a:solidFill>
                <a:latin typeface="+mn-lt"/>
                <a:ea typeface="+mn-ea"/>
                <a:cs typeface="+mn-cs"/>
              </a:rPr>
              <a:t>SB 22 would  have exempted entities with less than $100,000 in total gross sales sourced to Kansas from having to collect sales tax.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556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SB 22 Fiscal Effect Individual &amp; Business Taxes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203976"/>
              </p:ext>
            </p:extLst>
          </p:nvPr>
        </p:nvGraphicFramePr>
        <p:xfrm>
          <a:off x="1219200" y="2908919"/>
          <a:ext cx="7619999" cy="3425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62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37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(Millions)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0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FY 2020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FY 2021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FY 2022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11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Itemized Deduction Option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($50.1)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($60.3)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($60.9)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11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11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Repatriation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($10.5)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($0.4)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($0.2)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GILTI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($70.9)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($24.7)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($24.2)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Limitation on Interest Deductions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($53.1)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($25.5)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($30.6)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1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FDIC Premium Deductions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($2.7)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($1.3)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($1.3)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183C14A-045F-E54B-8F88-9CD6E4A6C3EB}"/>
              </a:ext>
            </a:extLst>
          </p:cNvPr>
          <p:cNvSpPr txBox="1"/>
          <p:nvPr/>
        </p:nvSpPr>
        <p:spPr>
          <a:xfrm>
            <a:off x="1351722" y="1457739"/>
            <a:ext cx="74462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Review from yesterday:  SB 22 would generate several costs to </a:t>
            </a:r>
          </a:p>
          <a:p>
            <a:r>
              <a:rPr lang="en-US" dirty="0">
                <a:solidFill>
                  <a:schemeClr val="accent1"/>
                </a:solidFill>
              </a:rPr>
              <a:t>The state general fund.</a:t>
            </a:r>
          </a:p>
        </p:txBody>
      </p:sp>
    </p:spTree>
    <p:extLst>
      <p:ext uri="{BB962C8B-B14F-4D97-AF65-F5344CB8AC3E}">
        <p14:creationId xmlns:p14="http://schemas.microsoft.com/office/powerpoint/2010/main" val="739094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/>
              <a:t>SB 22 Fiscal Effect Sales Tax Reduction on Food &amp; Internet Sales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399025"/>
              </p:ext>
            </p:extLst>
          </p:nvPr>
        </p:nvGraphicFramePr>
        <p:xfrm>
          <a:off x="1143000" y="1258252"/>
          <a:ext cx="7696199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1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74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(Millions)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FY 2020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FY 2021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FY 2022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395516"/>
              </p:ext>
            </p:extLst>
          </p:nvPr>
        </p:nvGraphicFramePr>
        <p:xfrm>
          <a:off x="1150517" y="2051800"/>
          <a:ext cx="7681163" cy="3518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6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7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4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218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Sales tax Rate Reduction on Food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48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8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State General Fund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($36.5)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($55.4)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($56.3)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8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State Highway Fund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($7.0)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($10.7)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($10.8)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48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1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Internet Sales Tax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48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18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State General Fund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$18.2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$27.7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$28.2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18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State Highway Fund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$3.5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$5.4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$5.5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CB161B8-1919-B94B-8546-4D69982850AB}"/>
              </a:ext>
            </a:extLst>
          </p:cNvPr>
          <p:cNvSpPr/>
          <p:nvPr/>
        </p:nvSpPr>
        <p:spPr>
          <a:xfrm>
            <a:off x="1143000" y="5599748"/>
            <a:ext cx="762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However, funds from Wayfair decision generates revenues.</a:t>
            </a:r>
          </a:p>
        </p:txBody>
      </p:sp>
    </p:spTree>
    <p:extLst>
      <p:ext uri="{BB962C8B-B14F-4D97-AF65-F5344CB8AC3E}">
        <p14:creationId xmlns:p14="http://schemas.microsoft.com/office/powerpoint/2010/main" val="261168759"/>
      </p:ext>
    </p:extLst>
  </p:cSld>
  <p:clrMapOvr>
    <a:masterClrMapping/>
  </p:clrMapOvr>
</p:sld>
</file>

<file path=ppt/theme/theme1.xml><?xml version="1.0" encoding="utf-8"?>
<a:theme xmlns:a="http://schemas.openxmlformats.org/drawingml/2006/main" name="KUtemp4-column">
  <a:themeElements>
    <a:clrScheme name="KUtemp4-column 13">
      <a:dk1>
        <a:srgbClr val="414141"/>
      </a:dk1>
      <a:lt1>
        <a:srgbClr val="FFFFFF"/>
      </a:lt1>
      <a:dk2>
        <a:srgbClr val="284B90"/>
      </a:dk2>
      <a:lt2>
        <a:srgbClr val="909090"/>
      </a:lt2>
      <a:accent1>
        <a:srgbClr val="BBE0E3"/>
      </a:accent1>
      <a:accent2>
        <a:srgbClr val="335FB7"/>
      </a:accent2>
      <a:accent3>
        <a:srgbClr val="FFFFFF"/>
      </a:accent3>
      <a:accent4>
        <a:srgbClr val="363636"/>
      </a:accent4>
      <a:accent5>
        <a:srgbClr val="DAEDEF"/>
      </a:accent5>
      <a:accent6>
        <a:srgbClr val="2D55A6"/>
      </a:accent6>
      <a:hlink>
        <a:srgbClr val="99CC00"/>
      </a:hlink>
      <a:folHlink>
        <a:srgbClr val="E9E08B"/>
      </a:folHlink>
    </a:clrScheme>
    <a:fontScheme name="KUtemp4-colum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Utemp4-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temp4-colum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temp4-colum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temp4-colum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temp4-colum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temp4-colum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temp4-colum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temp4-colum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temp4-colum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temp4-colum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temp4-colum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temp4-colum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temp4-column 13">
        <a:dk1>
          <a:srgbClr val="414141"/>
        </a:dk1>
        <a:lt1>
          <a:srgbClr val="FFFFFF"/>
        </a:lt1>
        <a:dk2>
          <a:srgbClr val="284B90"/>
        </a:dk2>
        <a:lt2>
          <a:srgbClr val="909090"/>
        </a:lt2>
        <a:accent1>
          <a:srgbClr val="BBE0E3"/>
        </a:accent1>
        <a:accent2>
          <a:srgbClr val="335FB7"/>
        </a:accent2>
        <a:accent3>
          <a:srgbClr val="FFFFFF"/>
        </a:accent3>
        <a:accent4>
          <a:srgbClr val="363636"/>
        </a:accent4>
        <a:accent5>
          <a:srgbClr val="DAEDEF"/>
        </a:accent5>
        <a:accent6>
          <a:srgbClr val="2D55A6"/>
        </a:accent6>
        <a:hlink>
          <a:srgbClr val="99CC00"/>
        </a:hlink>
        <a:folHlink>
          <a:srgbClr val="E9E0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13321</TotalTime>
  <Words>3046</Words>
  <Application>Microsoft Macintosh PowerPoint</Application>
  <PresentationFormat>On-screen Show (4:3)</PresentationFormat>
  <Paragraphs>748</Paragraphs>
  <Slides>46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Wingdings</vt:lpstr>
      <vt:lpstr>KUtemp4-column</vt:lpstr>
      <vt:lpstr>Analysis of Tax Policy from the 2019 Legislative Session</vt:lpstr>
      <vt:lpstr>Overview</vt:lpstr>
      <vt:lpstr>Senate Bill 22</vt:lpstr>
      <vt:lpstr>Itemized Income Tax Deductions</vt:lpstr>
      <vt:lpstr>Business Income Tax Provisions</vt:lpstr>
      <vt:lpstr>Sales Tax on Food</vt:lpstr>
      <vt:lpstr>Internet Sales/Use Taxes</vt:lpstr>
      <vt:lpstr>SB 22 Fiscal Effect Individual &amp; Business Taxes</vt:lpstr>
      <vt:lpstr>SB 22 Fiscal Effect Sales Tax Reduction on Food &amp; Internet Sales</vt:lpstr>
      <vt:lpstr>Total Fiscal Effect SB 22</vt:lpstr>
      <vt:lpstr>Hypothetical Taxpayers &amp; Corporate Taxpayers</vt:lpstr>
      <vt:lpstr>Distribution of Kansas Taxpayers</vt:lpstr>
      <vt:lpstr>Distribution of Kansas Taxpayers</vt:lpstr>
      <vt:lpstr>Hypothetical Taxpayers</vt:lpstr>
      <vt:lpstr>Hypothetical Taxpayers</vt:lpstr>
      <vt:lpstr>Hypothetical Taxpayers</vt:lpstr>
      <vt:lpstr>Hypothetical Taxpayers</vt:lpstr>
      <vt:lpstr>Distribution of Kansas Corporate Taxpayers</vt:lpstr>
      <vt:lpstr>Itemization of Kansas Taxes Itemization vs. Reductions in Standard Deductions</vt:lpstr>
      <vt:lpstr>Why are we discussing itemization?</vt:lpstr>
      <vt:lpstr>Costs and Benefits of Itemization</vt:lpstr>
      <vt:lpstr>Costs and Benefits of Itemization</vt:lpstr>
      <vt:lpstr>Costs and Benefits of Itemization</vt:lpstr>
      <vt:lpstr>Itemization Scenarios</vt:lpstr>
      <vt:lpstr>Hypothetical Taxpayer, Married Filing Jointly w/ $120,000 Income, 2 Dependents</vt:lpstr>
      <vt:lpstr>Hypothetical Taxpayer, Married Filing Jointly w/ $120,000 Income, 2 Dependents</vt:lpstr>
      <vt:lpstr>Hypothetical Taxpayer, Married Filing Jointly w/ $75,000 Income, 2 Dependents</vt:lpstr>
      <vt:lpstr>Hypothetical Taxpayer, Married Filing Jointly w/ $75,000 Income, 2 Dependents</vt:lpstr>
      <vt:lpstr>Hypothetical Taxpayer, Married Filing Jointly w/ $75,000 Income, 0 Dependents</vt:lpstr>
      <vt:lpstr>Hypothetical Taxpayer, Married Filing Jointly w/ $75,000 Income, 0 Dependents</vt:lpstr>
      <vt:lpstr>Fiscal Impact of 25% Increase in Kansas Standard Deduction</vt:lpstr>
      <vt:lpstr>Food Sales Taxes Tax Cuts vs. Tax Rebates</vt:lpstr>
      <vt:lpstr>Research: Tax Incidence Will Provide</vt:lpstr>
      <vt:lpstr>Fiscal Impact of Food Sales Tax Cuts</vt:lpstr>
      <vt:lpstr>What is the cost of Food Sales Taxes to Taxpayers? </vt:lpstr>
      <vt:lpstr>Impact of Food Sales Tax Cuts on Hypothetical Taxpayers</vt:lpstr>
      <vt:lpstr>Food Sales Tax Refund Policies</vt:lpstr>
      <vt:lpstr>Food Sales Tax Refund Policies</vt:lpstr>
      <vt:lpstr>Current Food Tax Rebate</vt:lpstr>
      <vt:lpstr>Impact of the Current Program</vt:lpstr>
      <vt:lpstr>Comparison to Alternatives</vt:lpstr>
      <vt:lpstr>Comparison to Alternatives</vt:lpstr>
      <vt:lpstr>Conclusions</vt:lpstr>
      <vt:lpstr>Conclusions:  Itemization</vt:lpstr>
      <vt:lpstr>Conclusions:  Food Sales Tax</vt:lpstr>
      <vt:lpstr>PowerPoint Presentation</vt:lpstr>
    </vt:vector>
  </TitlesOfParts>
  <Company>NIH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OD/USER</dc:creator>
  <cp:lastModifiedBy>Ginther, Donna K</cp:lastModifiedBy>
  <cp:revision>765</cp:revision>
  <dcterms:created xsi:type="dcterms:W3CDTF">2008-02-04T20:39:44Z</dcterms:created>
  <dcterms:modified xsi:type="dcterms:W3CDTF">2019-10-16T02:20:29Z</dcterms:modified>
</cp:coreProperties>
</file>