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Lst>
  <p:notesMasterIdLst>
    <p:notesMasterId r:id="rId74"/>
  </p:notesMasterIdLst>
  <p:handoutMasterIdLst>
    <p:handoutMasterId r:id="rId75"/>
  </p:handoutMasterIdLst>
  <p:sldIdLst>
    <p:sldId id="341" r:id="rId5"/>
    <p:sldId id="529" r:id="rId6"/>
    <p:sldId id="666" r:id="rId7"/>
    <p:sldId id="624" r:id="rId8"/>
    <p:sldId id="572" r:id="rId9"/>
    <p:sldId id="536" r:id="rId10"/>
    <p:sldId id="537" r:id="rId11"/>
    <p:sldId id="625" r:id="rId12"/>
    <p:sldId id="545" r:id="rId13"/>
    <p:sldId id="630" r:id="rId14"/>
    <p:sldId id="629" r:id="rId15"/>
    <p:sldId id="256" r:id="rId16"/>
    <p:sldId id="643" r:id="rId17"/>
    <p:sldId id="644" r:id="rId18"/>
    <p:sldId id="661" r:id="rId19"/>
    <p:sldId id="646" r:id="rId20"/>
    <p:sldId id="645" r:id="rId21"/>
    <p:sldId id="556" r:id="rId22"/>
    <p:sldId id="560" r:id="rId23"/>
    <p:sldId id="662" r:id="rId24"/>
    <p:sldId id="647" r:id="rId25"/>
    <p:sldId id="648" r:id="rId26"/>
    <p:sldId id="663" r:id="rId27"/>
    <p:sldId id="649" r:id="rId28"/>
    <p:sldId id="667" r:id="rId29"/>
    <p:sldId id="309" r:id="rId30"/>
    <p:sldId id="269" r:id="rId31"/>
    <p:sldId id="270" r:id="rId32"/>
    <p:sldId id="669" r:id="rId33"/>
    <p:sldId id="670" r:id="rId34"/>
    <p:sldId id="668" r:id="rId35"/>
    <p:sldId id="311" r:id="rId36"/>
    <p:sldId id="310" r:id="rId37"/>
    <p:sldId id="316" r:id="rId38"/>
    <p:sldId id="313" r:id="rId39"/>
    <p:sldId id="312" r:id="rId40"/>
    <p:sldId id="314" r:id="rId41"/>
    <p:sldId id="325" r:id="rId42"/>
    <p:sldId id="679" r:id="rId43"/>
    <p:sldId id="671" r:id="rId44"/>
    <p:sldId id="672" r:id="rId45"/>
    <p:sldId id="664" r:id="rId46"/>
    <p:sldId id="650" r:id="rId47"/>
    <p:sldId id="657" r:id="rId48"/>
    <p:sldId id="651" r:id="rId49"/>
    <p:sldId id="654" r:id="rId50"/>
    <p:sldId id="652" r:id="rId51"/>
    <p:sldId id="653" r:id="rId52"/>
    <p:sldId id="656" r:id="rId53"/>
    <p:sldId id="658" r:id="rId54"/>
    <p:sldId id="659" r:id="rId55"/>
    <p:sldId id="660" r:id="rId56"/>
    <p:sldId id="655" r:id="rId57"/>
    <p:sldId id="674" r:id="rId58"/>
    <p:sldId id="665" r:id="rId59"/>
    <p:sldId id="673" r:id="rId60"/>
    <p:sldId id="675" r:id="rId61"/>
    <p:sldId id="678" r:id="rId62"/>
    <p:sldId id="676" r:id="rId63"/>
    <p:sldId id="677" r:id="rId64"/>
    <p:sldId id="680" r:id="rId65"/>
    <p:sldId id="681" r:id="rId66"/>
    <p:sldId id="682" r:id="rId67"/>
    <p:sldId id="262" r:id="rId68"/>
    <p:sldId id="263" r:id="rId69"/>
    <p:sldId id="264" r:id="rId70"/>
    <p:sldId id="267" r:id="rId71"/>
    <p:sldId id="683" r:id="rId72"/>
    <p:sldId id="501" r:id="rId73"/>
  </p:sldIdLst>
  <p:sldSz cx="9144000" cy="6858000" type="screen4x3"/>
  <p:notesSz cx="9296400" cy="6858000"/>
  <p:defaultTex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ne, Carolyn Frances" initials="CCF" lastIdx="23" clrIdx="0"/>
  <p:cmAuthor id="2" name="Donna K. Ginther" initials="" lastIdx="0" clrIdx="1"/>
  <p:cmAuthor id="3" name="Wedel, Xanthippe" initials="WX" lastIdx="1" clrIdx="2">
    <p:extLst>
      <p:ext uri="{19B8F6BF-5375-455C-9EA6-DF929625EA0E}">
        <p15:presenceInfo xmlns:p15="http://schemas.microsoft.com/office/powerpoint/2012/main" userId="S-1-5-21-57989841-1078081533-682003330-33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77"/>
    <a:srgbClr val="FF4332"/>
    <a:srgbClr val="FFF3B1"/>
    <a:srgbClr val="FFA6FD"/>
    <a:srgbClr val="99CCFF"/>
    <a:srgbClr val="FFFF99"/>
    <a:srgbClr val="FFFFCC"/>
    <a:srgbClr val="4598A1"/>
    <a:srgbClr val="000099"/>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6" autoAdjust="0"/>
    <p:restoredTop sz="92413" autoAdjust="0"/>
  </p:normalViewPr>
  <p:slideViewPr>
    <p:cSldViewPr snapToGrid="0">
      <p:cViewPr varScale="1">
        <p:scale>
          <a:sx n="63" d="100"/>
          <a:sy n="63" d="100"/>
        </p:scale>
        <p:origin x="11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7" d="100"/>
          <a:sy n="67" d="100"/>
        </p:scale>
        <p:origin x="-984" y="-96"/>
      </p:cViewPr>
      <p:guideLst>
        <p:guide orient="horz" pos="2160"/>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solidFill>
                  <a:schemeClr val="tx1"/>
                </a:solidFill>
              </a:rPr>
              <a:t>Sales</a:t>
            </a:r>
            <a:r>
              <a:rPr lang="en-US" sz="1800" baseline="0" dirty="0">
                <a:solidFill>
                  <a:schemeClr val="tx1"/>
                </a:solidFill>
              </a:rPr>
              <a:t> Tax Entities in Kansas by Total Sales Tax Rate </a:t>
            </a:r>
          </a:p>
          <a:p>
            <a:pPr>
              <a:defRPr/>
            </a:pPr>
            <a:r>
              <a:rPr lang="en-US" sz="1000" baseline="0" dirty="0"/>
              <a:t>(as of July 1, 2019)</a:t>
            </a:r>
            <a:endParaRPr lang="en-US" sz="1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graph!$F$3:$F$11</c:f>
              <c:strCache>
                <c:ptCount val="9"/>
                <c:pt idx="0">
                  <c:v>6.5</c:v>
                </c:pt>
                <c:pt idx="1">
                  <c:v>7.0 -7.5</c:v>
                </c:pt>
                <c:pt idx="2">
                  <c:v>7.65 - 8.0</c:v>
                </c:pt>
                <c:pt idx="3">
                  <c:v>8.1 - 8.5</c:v>
                </c:pt>
                <c:pt idx="4">
                  <c:v>8.65 - 9.0</c:v>
                </c:pt>
                <c:pt idx="5">
                  <c:v>9.05 - 9.5</c:v>
                </c:pt>
                <c:pt idx="6">
                  <c:v>9.6 - 10.0</c:v>
                </c:pt>
                <c:pt idx="7">
                  <c:v>10.05  - 10.5</c:v>
                </c:pt>
                <c:pt idx="8">
                  <c:v>10.6 and above</c:v>
                </c:pt>
              </c:strCache>
            </c:strRef>
          </c:cat>
          <c:val>
            <c:numRef>
              <c:f>graph!$G$3:$G$11</c:f>
              <c:numCache>
                <c:formatCode>General</c:formatCode>
                <c:ptCount val="9"/>
                <c:pt idx="0">
                  <c:v>49</c:v>
                </c:pt>
                <c:pt idx="1">
                  <c:v>254</c:v>
                </c:pt>
                <c:pt idx="2">
                  <c:v>123</c:v>
                </c:pt>
                <c:pt idx="3">
                  <c:v>183</c:v>
                </c:pt>
                <c:pt idx="4">
                  <c:v>92</c:v>
                </c:pt>
                <c:pt idx="5">
                  <c:v>92</c:v>
                </c:pt>
                <c:pt idx="6">
                  <c:v>44</c:v>
                </c:pt>
                <c:pt idx="7">
                  <c:v>72</c:v>
                </c:pt>
                <c:pt idx="8">
                  <c:v>35</c:v>
                </c:pt>
              </c:numCache>
            </c:numRef>
          </c:val>
          <c:extLst>
            <c:ext xmlns:c16="http://schemas.microsoft.com/office/drawing/2014/chart" uri="{C3380CC4-5D6E-409C-BE32-E72D297353CC}">
              <c16:uniqueId val="{00000000-7DCE-4AE3-B110-353C63B8EF7F}"/>
            </c:ext>
          </c:extLst>
        </c:ser>
        <c:dLbls>
          <c:showLegendKey val="0"/>
          <c:showVal val="0"/>
          <c:showCatName val="0"/>
          <c:showSerName val="0"/>
          <c:showPercent val="0"/>
          <c:showBubbleSize val="0"/>
        </c:dLbls>
        <c:gapWidth val="100"/>
        <c:overlap val="-27"/>
        <c:axId val="459919872"/>
        <c:axId val="459920200"/>
      </c:barChart>
      <c:catAx>
        <c:axId val="4599198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Total Sales Tax Rate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9920200"/>
        <c:crosses val="autoZero"/>
        <c:auto val="1"/>
        <c:lblAlgn val="ctr"/>
        <c:lblOffset val="100"/>
        <c:noMultiLvlLbl val="0"/>
      </c:catAx>
      <c:valAx>
        <c:axId val="45992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t>Number of Counties, Cities, and Special Districts</a:t>
                </a:r>
              </a:p>
            </c:rich>
          </c:tx>
          <c:layout>
            <c:manualLayout>
              <c:xMode val="edge"/>
              <c:yMode val="edge"/>
              <c:x val="1.0149530587522713E-2"/>
              <c:y val="0.316115485564304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9919872"/>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9-09-24T13:24:57.469" idx="1">
    <p:pos x="10" y="10"/>
    <p:text>Ellis County removed their .5% county sales tax on Oct. 1, 2018</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402907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33795" name="Rectangle 3"/>
          <p:cNvSpPr>
            <a:spLocks noGrp="1" noChangeArrowheads="1"/>
          </p:cNvSpPr>
          <p:nvPr>
            <p:ph type="dt" sz="quarter" idx="1"/>
          </p:nvPr>
        </p:nvSpPr>
        <p:spPr bwMode="auto">
          <a:xfrm>
            <a:off x="5265738" y="0"/>
            <a:ext cx="402907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33796" name="Rectangle 4"/>
          <p:cNvSpPr>
            <a:spLocks noGrp="1" noChangeArrowheads="1"/>
          </p:cNvSpPr>
          <p:nvPr>
            <p:ph type="ftr" sz="quarter" idx="2"/>
          </p:nvPr>
        </p:nvSpPr>
        <p:spPr bwMode="auto">
          <a:xfrm>
            <a:off x="0" y="6513513"/>
            <a:ext cx="402907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33797" name="Rectangle 5"/>
          <p:cNvSpPr>
            <a:spLocks noGrp="1" noChangeArrowheads="1"/>
          </p:cNvSpPr>
          <p:nvPr>
            <p:ph type="sldNum" sz="quarter" idx="3"/>
          </p:nvPr>
        </p:nvSpPr>
        <p:spPr bwMode="auto">
          <a:xfrm>
            <a:off x="5265738" y="6513513"/>
            <a:ext cx="402907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ED9187ED-0121-4698-BBD6-5B3BB75A935E}" type="slidenum">
              <a:rPr lang="en-US"/>
              <a:pPr>
                <a:defRPr/>
              </a:pPr>
              <a:t>‹#›</a:t>
            </a:fld>
            <a:endParaRPr lang="en-US"/>
          </a:p>
        </p:txBody>
      </p:sp>
    </p:spTree>
    <p:extLst>
      <p:ext uri="{BB962C8B-B14F-4D97-AF65-F5344CB8AC3E}">
        <p14:creationId xmlns:p14="http://schemas.microsoft.com/office/powerpoint/2010/main" val="1517218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402907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8195" name="Rectangle 3"/>
          <p:cNvSpPr>
            <a:spLocks noGrp="1" noChangeArrowheads="1"/>
          </p:cNvSpPr>
          <p:nvPr>
            <p:ph type="dt" idx="1"/>
          </p:nvPr>
        </p:nvSpPr>
        <p:spPr bwMode="auto">
          <a:xfrm>
            <a:off x="5265738" y="0"/>
            <a:ext cx="4029075"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2933700" y="514350"/>
            <a:ext cx="3429000" cy="25717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30275" y="3257550"/>
            <a:ext cx="743585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6513513"/>
            <a:ext cx="402907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8199" name="Rectangle 7"/>
          <p:cNvSpPr>
            <a:spLocks noGrp="1" noChangeArrowheads="1"/>
          </p:cNvSpPr>
          <p:nvPr>
            <p:ph type="sldNum" sz="quarter" idx="5"/>
          </p:nvPr>
        </p:nvSpPr>
        <p:spPr bwMode="auto">
          <a:xfrm>
            <a:off x="5265738" y="6513513"/>
            <a:ext cx="4029075"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F1842726-F770-44F2-A996-69D420562177}" type="slidenum">
              <a:rPr lang="en-US"/>
              <a:pPr>
                <a:defRPr/>
              </a:pPr>
              <a:t>‹#›</a:t>
            </a:fld>
            <a:endParaRPr lang="en-US"/>
          </a:p>
        </p:txBody>
      </p:sp>
    </p:spTree>
    <p:extLst>
      <p:ext uri="{BB962C8B-B14F-4D97-AF65-F5344CB8AC3E}">
        <p14:creationId xmlns:p14="http://schemas.microsoft.com/office/powerpoint/2010/main" val="2488880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endParaRPr lang="en-US"/>
          </a:p>
        </p:txBody>
      </p:sp>
      <p:sp>
        <p:nvSpPr>
          <p:cNvPr id="16387" name="Slide Number Placeholder 3"/>
          <p:cNvSpPr>
            <a:spLocks noGrp="1"/>
          </p:cNvSpPr>
          <p:nvPr>
            <p:ph type="sldNum" sz="quarter" idx="5"/>
          </p:nvPr>
        </p:nvSpPr>
        <p:spPr>
          <a:noFill/>
        </p:spPr>
        <p:txBody>
          <a:bodyPr/>
          <a:lstStyle/>
          <a:p>
            <a:fld id="{0158FDD6-CE88-4E7D-AC59-4AF995CF36C5}" type="slidenum">
              <a:rPr lang="en-US" smtClean="0">
                <a:cs typeface="Arial" charset="0"/>
              </a:rPr>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endParaRPr lang="en-US"/>
          </a:p>
        </p:txBody>
      </p:sp>
      <p:sp>
        <p:nvSpPr>
          <p:cNvPr id="16387" name="Slide Number Placeholder 3"/>
          <p:cNvSpPr>
            <a:spLocks noGrp="1"/>
          </p:cNvSpPr>
          <p:nvPr>
            <p:ph type="sldNum" sz="quarter" idx="5"/>
          </p:nvPr>
        </p:nvSpPr>
        <p:spPr>
          <a:noFill/>
        </p:spPr>
        <p:txBody>
          <a:bodyPr/>
          <a:lstStyle/>
          <a:p>
            <a:fld id="{0158FDD6-CE88-4E7D-AC59-4AF995CF36C5}" type="slidenum">
              <a:rPr lang="en-US" smtClean="0">
                <a:cs typeface="Arial" charset="0"/>
              </a:rPr>
              <a:pPr/>
              <a:t>23</a:t>
            </a:fld>
            <a:endParaRPr lang="en-US">
              <a:cs typeface="Arial" charset="0"/>
            </a:endParaRPr>
          </a:p>
        </p:txBody>
      </p:sp>
    </p:spTree>
    <p:extLst>
      <p:ext uri="{BB962C8B-B14F-4D97-AF65-F5344CB8AC3E}">
        <p14:creationId xmlns:p14="http://schemas.microsoft.com/office/powerpoint/2010/main" val="3753055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A45F3366-EFC7-E84C-B5DE-95FDFFB69A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03006E-242F-FF46-9380-6AAB1970F2C0}" type="slidenum">
              <a:rPr lang="en-US" altLang="en-US" sz="1200">
                <a:cs typeface="Arial" panose="020B0604020202020204" pitchFamily="34" charset="0"/>
              </a:rPr>
              <a:pPr/>
              <a:t>26</a:t>
            </a:fld>
            <a:endParaRPr lang="en-US" altLang="en-US" sz="1200">
              <a:cs typeface="Arial" panose="020B0604020202020204" pitchFamily="34" charset="0"/>
            </a:endParaRPr>
          </a:p>
        </p:txBody>
      </p:sp>
      <p:sp>
        <p:nvSpPr>
          <p:cNvPr id="14338" name="Rectangle 2">
            <a:extLst>
              <a:ext uri="{FF2B5EF4-FFF2-40B4-BE49-F238E27FC236}">
                <a16:creationId xmlns:a16="http://schemas.microsoft.com/office/drawing/2014/main" id="{8ABB48B7-FB0C-B040-9222-B3F036952A79}"/>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427052B4-C22C-C74E-9C20-7CBF7C57AD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Edited racial composition to white, not Hispanic. Immigration in this slide refers to the foreign-born population.</a:t>
            </a:r>
          </a:p>
          <a:p>
            <a:pPr eaLnBrk="1" hangingPunct="1"/>
            <a:r>
              <a:rPr lang="en-US" altLang="en-US">
                <a:latin typeface="Arial" panose="020B0604020202020204" pitchFamily="34" charset="0"/>
              </a:rPr>
              <a:t>Source: U.S. Census Bureau, 1970 Census, 2014 American Community Survey</a:t>
            </a:r>
          </a:p>
        </p:txBody>
      </p:sp>
    </p:spTree>
    <p:extLst>
      <p:ext uri="{BB962C8B-B14F-4D97-AF65-F5344CB8AC3E}">
        <p14:creationId xmlns:p14="http://schemas.microsoft.com/office/powerpoint/2010/main" val="956654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E796751-F23B-F54C-B09A-B90A13929281}"/>
              </a:ext>
            </a:extLst>
          </p:cNvPr>
          <p:cNvSpPr>
            <a:spLocks noGrp="1" noRot="1" noChangeAspect="1" noTextEdit="1"/>
          </p:cNvSpPr>
          <p:nvPr>
            <p:ph type="sldImg"/>
          </p:nvPr>
        </p:nvSpPr>
        <p:spPr>
          <a:ln/>
        </p:spPr>
      </p:sp>
      <p:sp>
        <p:nvSpPr>
          <p:cNvPr id="16386" name="Notes Placeholder 2">
            <a:extLst>
              <a:ext uri="{FF2B5EF4-FFF2-40B4-BE49-F238E27FC236}">
                <a16:creationId xmlns:a16="http://schemas.microsoft.com/office/drawing/2014/main" id="{1BFC5805-F69C-8B44-9E0D-07AB80ADFC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16387" name="Slide Number Placeholder 3">
            <a:extLst>
              <a:ext uri="{FF2B5EF4-FFF2-40B4-BE49-F238E27FC236}">
                <a16:creationId xmlns:a16="http://schemas.microsoft.com/office/drawing/2014/main" id="{470667E9-C61C-3C44-A24A-CB326937C4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AABDA1-86A7-3B47-8098-87235D6DEF96}" type="slidenum">
              <a:rPr lang="en-US" altLang="en-US" sz="1200">
                <a:cs typeface="Arial" panose="020B0604020202020204" pitchFamily="34" charset="0"/>
              </a:rPr>
              <a:pPr/>
              <a:t>27</a:t>
            </a:fld>
            <a:endParaRPr lang="en-US" altLang="en-US" sz="1200">
              <a:cs typeface="Arial" panose="020B0604020202020204" pitchFamily="34" charset="0"/>
            </a:endParaRPr>
          </a:p>
        </p:txBody>
      </p:sp>
    </p:spTree>
    <p:extLst>
      <p:ext uri="{BB962C8B-B14F-4D97-AF65-F5344CB8AC3E}">
        <p14:creationId xmlns:p14="http://schemas.microsoft.com/office/powerpoint/2010/main" val="70374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5C8FDE0-9687-374B-93FF-F063C0E2A206}"/>
              </a:ext>
            </a:extLst>
          </p:cNvPr>
          <p:cNvSpPr>
            <a:spLocks noGrp="1" noRot="1" noChangeAspect="1" noTextEdit="1"/>
          </p:cNvSpPr>
          <p:nvPr>
            <p:ph type="sldImg"/>
          </p:nvPr>
        </p:nvSpPr>
        <p:spPr>
          <a:ln/>
        </p:spPr>
      </p:sp>
      <p:sp>
        <p:nvSpPr>
          <p:cNvPr id="18434" name="Notes Placeholder 2">
            <a:extLst>
              <a:ext uri="{FF2B5EF4-FFF2-40B4-BE49-F238E27FC236}">
                <a16:creationId xmlns:a16="http://schemas.microsoft.com/office/drawing/2014/main" id="{8D28C1F5-38E0-C54E-9862-79BB2B13C0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U.S. Census Bureau, 2014 Population Estimates, Components of Change</a:t>
            </a:r>
          </a:p>
        </p:txBody>
      </p:sp>
      <p:sp>
        <p:nvSpPr>
          <p:cNvPr id="18435" name="Slide Number Placeholder 3">
            <a:extLst>
              <a:ext uri="{FF2B5EF4-FFF2-40B4-BE49-F238E27FC236}">
                <a16:creationId xmlns:a16="http://schemas.microsoft.com/office/drawing/2014/main" id="{C26C0CAC-88F9-6547-B2CC-4F64B770D0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7A83B0-B13D-0843-A273-3A906134CACB}" type="slidenum">
              <a:rPr lang="en-US" altLang="en-US" sz="1200">
                <a:cs typeface="Arial" panose="020B0604020202020204" pitchFamily="34" charset="0"/>
              </a:rPr>
              <a:pPr/>
              <a:t>28</a:t>
            </a:fld>
            <a:endParaRPr lang="en-US" altLang="en-US" sz="1200">
              <a:cs typeface="Arial" panose="020B0604020202020204" pitchFamily="34" charset="0"/>
            </a:endParaRPr>
          </a:p>
        </p:txBody>
      </p:sp>
    </p:spTree>
    <p:extLst>
      <p:ext uri="{BB962C8B-B14F-4D97-AF65-F5344CB8AC3E}">
        <p14:creationId xmlns:p14="http://schemas.microsoft.com/office/powerpoint/2010/main" val="3301869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5C8FDE0-9687-374B-93FF-F063C0E2A206}"/>
              </a:ext>
            </a:extLst>
          </p:cNvPr>
          <p:cNvSpPr>
            <a:spLocks noGrp="1" noRot="1" noChangeAspect="1" noTextEdit="1"/>
          </p:cNvSpPr>
          <p:nvPr>
            <p:ph type="sldImg"/>
          </p:nvPr>
        </p:nvSpPr>
        <p:spPr>
          <a:ln/>
        </p:spPr>
      </p:sp>
      <p:sp>
        <p:nvSpPr>
          <p:cNvPr id="18434" name="Notes Placeholder 2">
            <a:extLst>
              <a:ext uri="{FF2B5EF4-FFF2-40B4-BE49-F238E27FC236}">
                <a16:creationId xmlns:a16="http://schemas.microsoft.com/office/drawing/2014/main" id="{8D28C1F5-38E0-C54E-9862-79BB2B13C0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U.S. Census Bureau, 2014 Population Estimates, Components of Change</a:t>
            </a:r>
          </a:p>
        </p:txBody>
      </p:sp>
      <p:sp>
        <p:nvSpPr>
          <p:cNvPr id="18435" name="Slide Number Placeholder 3">
            <a:extLst>
              <a:ext uri="{FF2B5EF4-FFF2-40B4-BE49-F238E27FC236}">
                <a16:creationId xmlns:a16="http://schemas.microsoft.com/office/drawing/2014/main" id="{C26C0CAC-88F9-6547-B2CC-4F64B770D0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7A83B0-B13D-0843-A273-3A906134CACB}" type="slidenum">
              <a:rPr lang="en-US" altLang="en-US" sz="1200">
                <a:cs typeface="Arial" panose="020B0604020202020204" pitchFamily="34" charset="0"/>
              </a:rPr>
              <a:pPr/>
              <a:t>29</a:t>
            </a:fld>
            <a:endParaRPr lang="en-US" altLang="en-US" sz="1200">
              <a:cs typeface="Arial" panose="020B0604020202020204" pitchFamily="34" charset="0"/>
            </a:endParaRPr>
          </a:p>
        </p:txBody>
      </p:sp>
    </p:spTree>
    <p:extLst>
      <p:ext uri="{BB962C8B-B14F-4D97-AF65-F5344CB8AC3E}">
        <p14:creationId xmlns:p14="http://schemas.microsoft.com/office/powerpoint/2010/main" val="1776922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5C8FDE0-9687-374B-93FF-F063C0E2A206}"/>
              </a:ext>
            </a:extLst>
          </p:cNvPr>
          <p:cNvSpPr>
            <a:spLocks noGrp="1" noRot="1" noChangeAspect="1" noTextEdit="1"/>
          </p:cNvSpPr>
          <p:nvPr>
            <p:ph type="sldImg"/>
          </p:nvPr>
        </p:nvSpPr>
        <p:spPr>
          <a:ln/>
        </p:spPr>
      </p:sp>
      <p:sp>
        <p:nvSpPr>
          <p:cNvPr id="18434" name="Notes Placeholder 2">
            <a:extLst>
              <a:ext uri="{FF2B5EF4-FFF2-40B4-BE49-F238E27FC236}">
                <a16:creationId xmlns:a16="http://schemas.microsoft.com/office/drawing/2014/main" id="{8D28C1F5-38E0-C54E-9862-79BB2B13C0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U.S. Census Bureau, 2014 Population Estimates, Components of Change</a:t>
            </a:r>
          </a:p>
        </p:txBody>
      </p:sp>
      <p:sp>
        <p:nvSpPr>
          <p:cNvPr id="18435" name="Slide Number Placeholder 3">
            <a:extLst>
              <a:ext uri="{FF2B5EF4-FFF2-40B4-BE49-F238E27FC236}">
                <a16:creationId xmlns:a16="http://schemas.microsoft.com/office/drawing/2014/main" id="{C26C0CAC-88F9-6547-B2CC-4F64B770D0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7A83B0-B13D-0843-A273-3A906134CACB}" type="slidenum">
              <a:rPr lang="en-US" altLang="en-US" sz="1200">
                <a:cs typeface="Arial" panose="020B0604020202020204" pitchFamily="34" charset="0"/>
              </a:rPr>
              <a:pPr/>
              <a:t>30</a:t>
            </a:fld>
            <a:endParaRPr lang="en-US" altLang="en-US" sz="1200">
              <a:cs typeface="Arial" panose="020B0604020202020204" pitchFamily="34" charset="0"/>
            </a:endParaRPr>
          </a:p>
        </p:txBody>
      </p:sp>
    </p:spTree>
    <p:extLst>
      <p:ext uri="{BB962C8B-B14F-4D97-AF65-F5344CB8AC3E}">
        <p14:creationId xmlns:p14="http://schemas.microsoft.com/office/powerpoint/2010/main" val="2104193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8F12BBA2-A6DE-3448-A855-B12D969D2B7A}"/>
              </a:ext>
            </a:extLst>
          </p:cNvPr>
          <p:cNvSpPr>
            <a:spLocks noGrp="1" noRot="1" noChangeAspect="1" noTextEdit="1"/>
          </p:cNvSpPr>
          <p:nvPr>
            <p:ph type="sldImg"/>
          </p:nvPr>
        </p:nvSpPr>
        <p:spPr>
          <a:ln/>
        </p:spPr>
      </p:sp>
      <p:sp>
        <p:nvSpPr>
          <p:cNvPr id="22530" name="Notes Placeholder 2">
            <a:extLst>
              <a:ext uri="{FF2B5EF4-FFF2-40B4-BE49-F238E27FC236}">
                <a16:creationId xmlns:a16="http://schemas.microsoft.com/office/drawing/2014/main" id="{B7428355-FD38-A049-8FBF-5907D233BF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22531" name="Slide Number Placeholder 3">
            <a:extLst>
              <a:ext uri="{FF2B5EF4-FFF2-40B4-BE49-F238E27FC236}">
                <a16:creationId xmlns:a16="http://schemas.microsoft.com/office/drawing/2014/main" id="{7C360411-1A16-9849-B382-EC37DACBF6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9299A2-29AF-7841-80E1-66C7CC03E84B}" type="slidenum">
              <a:rPr lang="en-US" altLang="en-US" sz="1200">
                <a:cs typeface="Arial" panose="020B0604020202020204" pitchFamily="34" charset="0"/>
              </a:rPr>
              <a:pPr/>
              <a:t>32</a:t>
            </a:fld>
            <a:endParaRPr lang="en-US" altLang="en-US" sz="1200">
              <a:cs typeface="Arial" panose="020B0604020202020204" pitchFamily="34" charset="0"/>
            </a:endParaRPr>
          </a:p>
        </p:txBody>
      </p:sp>
    </p:spTree>
    <p:extLst>
      <p:ext uri="{BB962C8B-B14F-4D97-AF65-F5344CB8AC3E}">
        <p14:creationId xmlns:p14="http://schemas.microsoft.com/office/powerpoint/2010/main" val="1093718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00945C34-D689-2447-A859-CE6096C0B568}"/>
              </a:ext>
            </a:extLst>
          </p:cNvPr>
          <p:cNvSpPr>
            <a:spLocks noGrp="1" noRot="1" noChangeAspect="1" noTextEdit="1"/>
          </p:cNvSpPr>
          <p:nvPr>
            <p:ph type="sldImg"/>
          </p:nvPr>
        </p:nvSpPr>
        <p:spPr>
          <a:ln/>
        </p:spPr>
      </p:sp>
      <p:sp>
        <p:nvSpPr>
          <p:cNvPr id="26626" name="Notes Placeholder 2">
            <a:extLst>
              <a:ext uri="{FF2B5EF4-FFF2-40B4-BE49-F238E27FC236}">
                <a16:creationId xmlns:a16="http://schemas.microsoft.com/office/drawing/2014/main" id="{E4A662D1-2187-4345-8049-F86FE1AAFD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26627" name="Slide Number Placeholder 3">
            <a:extLst>
              <a:ext uri="{FF2B5EF4-FFF2-40B4-BE49-F238E27FC236}">
                <a16:creationId xmlns:a16="http://schemas.microsoft.com/office/drawing/2014/main" id="{C20000BA-0FAE-2344-8656-A646C0713B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427A1DC-FF3E-B142-BEB1-95A14B7E51D2}" type="slidenum">
              <a:rPr lang="en-US" altLang="en-US" sz="1200">
                <a:cs typeface="Arial" panose="020B0604020202020204" pitchFamily="34" charset="0"/>
              </a:rPr>
              <a:pPr/>
              <a:t>33</a:t>
            </a:fld>
            <a:endParaRPr lang="en-US" altLang="en-US" sz="1200">
              <a:cs typeface="Arial" panose="020B0604020202020204" pitchFamily="34" charset="0"/>
            </a:endParaRPr>
          </a:p>
        </p:txBody>
      </p:sp>
    </p:spTree>
    <p:extLst>
      <p:ext uri="{BB962C8B-B14F-4D97-AF65-F5344CB8AC3E}">
        <p14:creationId xmlns:p14="http://schemas.microsoft.com/office/powerpoint/2010/main" val="1477130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0BDE0179-9680-E64E-A8E1-1DBA62B4EA0E}"/>
              </a:ext>
            </a:extLst>
          </p:cNvPr>
          <p:cNvSpPr>
            <a:spLocks noGrp="1" noRot="1" noChangeAspect="1" noTextEdit="1"/>
          </p:cNvSpPr>
          <p:nvPr>
            <p:ph type="sldImg"/>
          </p:nvPr>
        </p:nvSpPr>
        <p:spPr>
          <a:ln/>
        </p:spPr>
      </p:sp>
      <p:sp>
        <p:nvSpPr>
          <p:cNvPr id="28674" name="Notes Placeholder 2">
            <a:extLst>
              <a:ext uri="{FF2B5EF4-FFF2-40B4-BE49-F238E27FC236}">
                <a16:creationId xmlns:a16="http://schemas.microsoft.com/office/drawing/2014/main" id="{982A0BD1-FA9C-7D4E-90BD-06EB4B6582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28675" name="Slide Number Placeholder 3">
            <a:extLst>
              <a:ext uri="{FF2B5EF4-FFF2-40B4-BE49-F238E27FC236}">
                <a16:creationId xmlns:a16="http://schemas.microsoft.com/office/drawing/2014/main" id="{3DBDBBFB-5114-1A4A-9035-3C8EF312D2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9102A0-B8A0-C540-947B-93A9F923C4D1}" type="slidenum">
              <a:rPr lang="en-US" altLang="en-US" sz="1200">
                <a:cs typeface="Arial" panose="020B0604020202020204" pitchFamily="34" charset="0"/>
              </a:rPr>
              <a:pPr/>
              <a:t>34</a:t>
            </a:fld>
            <a:endParaRPr lang="en-US" altLang="en-US" sz="1200">
              <a:cs typeface="Arial" panose="020B0604020202020204" pitchFamily="34" charset="0"/>
            </a:endParaRPr>
          </a:p>
        </p:txBody>
      </p:sp>
    </p:spTree>
    <p:extLst>
      <p:ext uri="{BB962C8B-B14F-4D97-AF65-F5344CB8AC3E}">
        <p14:creationId xmlns:p14="http://schemas.microsoft.com/office/powerpoint/2010/main" val="723934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58022D83-19C6-014E-A1BF-F6FDABB369E1}"/>
              </a:ext>
            </a:extLst>
          </p:cNvPr>
          <p:cNvSpPr>
            <a:spLocks noGrp="1" noRot="1" noChangeAspect="1" noTextEdit="1"/>
          </p:cNvSpPr>
          <p:nvPr>
            <p:ph type="sldImg"/>
          </p:nvPr>
        </p:nvSpPr>
        <p:spPr>
          <a:ln/>
        </p:spPr>
      </p:sp>
      <p:sp>
        <p:nvSpPr>
          <p:cNvPr id="30722" name="Notes Placeholder 2">
            <a:extLst>
              <a:ext uri="{FF2B5EF4-FFF2-40B4-BE49-F238E27FC236}">
                <a16:creationId xmlns:a16="http://schemas.microsoft.com/office/drawing/2014/main" id="{0FC6718D-5104-CF45-BB71-59E2F89F2E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30723" name="Slide Number Placeholder 3">
            <a:extLst>
              <a:ext uri="{FF2B5EF4-FFF2-40B4-BE49-F238E27FC236}">
                <a16:creationId xmlns:a16="http://schemas.microsoft.com/office/drawing/2014/main" id="{86E49680-D175-DD4F-95C0-9FCE5EC6CC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750172-8F33-334B-837D-D6F7B54E0449}" type="slidenum">
              <a:rPr lang="en-US" altLang="en-US" sz="1200">
                <a:cs typeface="Arial" panose="020B0604020202020204" pitchFamily="34" charset="0"/>
              </a:rPr>
              <a:pPr/>
              <a:t>35</a:t>
            </a:fld>
            <a:endParaRPr lang="en-US" altLang="en-US" sz="1200">
              <a:cs typeface="Arial" panose="020B0604020202020204" pitchFamily="34" charset="0"/>
            </a:endParaRPr>
          </a:p>
        </p:txBody>
      </p:sp>
    </p:spTree>
    <p:extLst>
      <p:ext uri="{BB962C8B-B14F-4D97-AF65-F5344CB8AC3E}">
        <p14:creationId xmlns:p14="http://schemas.microsoft.com/office/powerpoint/2010/main" val="175328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p:spPr>
        <p:txBody>
          <a:bodyPr/>
          <a:lstStyle/>
          <a:p>
            <a:endParaRPr lang="en-US"/>
          </a:p>
        </p:txBody>
      </p:sp>
      <p:sp>
        <p:nvSpPr>
          <p:cNvPr id="30723" name="Slide Number Placeholder 3"/>
          <p:cNvSpPr>
            <a:spLocks noGrp="1"/>
          </p:cNvSpPr>
          <p:nvPr>
            <p:ph type="sldNum" sz="quarter" idx="5"/>
          </p:nvPr>
        </p:nvSpPr>
        <p:spPr>
          <a:noFill/>
        </p:spPr>
        <p:txBody>
          <a:bodyPr/>
          <a:lstStyle/>
          <a:p>
            <a:pPr defTabSz="931863"/>
            <a:fld id="{08863480-7AD9-4040-BD83-4E2B0D178F94}" type="slidenum">
              <a:rPr lang="en-US" smtClean="0"/>
              <a:pPr defTabSz="931863"/>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50F832F7-9288-8D4C-A369-B195C82A9F8C}"/>
              </a:ext>
            </a:extLst>
          </p:cNvPr>
          <p:cNvSpPr>
            <a:spLocks noGrp="1" noRot="1" noChangeAspect="1" noTextEdit="1"/>
          </p:cNvSpPr>
          <p:nvPr>
            <p:ph type="sldImg"/>
          </p:nvPr>
        </p:nvSpPr>
        <p:spPr>
          <a:ln/>
        </p:spPr>
      </p:sp>
      <p:sp>
        <p:nvSpPr>
          <p:cNvPr id="32770" name="Notes Placeholder 2">
            <a:extLst>
              <a:ext uri="{FF2B5EF4-FFF2-40B4-BE49-F238E27FC236}">
                <a16:creationId xmlns:a16="http://schemas.microsoft.com/office/drawing/2014/main" id="{368F730F-A4B2-9C48-ACFC-C910E2CEC2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32771" name="Slide Number Placeholder 3">
            <a:extLst>
              <a:ext uri="{FF2B5EF4-FFF2-40B4-BE49-F238E27FC236}">
                <a16:creationId xmlns:a16="http://schemas.microsoft.com/office/drawing/2014/main" id="{4768AAEC-1EAB-9947-B739-F394F51050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B45DBD-692A-1C45-8444-F7C8F19AE612}" type="slidenum">
              <a:rPr lang="en-US" altLang="en-US" sz="1200">
                <a:cs typeface="Arial" panose="020B0604020202020204" pitchFamily="34" charset="0"/>
              </a:rPr>
              <a:pPr/>
              <a:t>36</a:t>
            </a:fld>
            <a:endParaRPr lang="en-US" altLang="en-US" sz="1200">
              <a:cs typeface="Arial" panose="020B0604020202020204" pitchFamily="34" charset="0"/>
            </a:endParaRPr>
          </a:p>
        </p:txBody>
      </p:sp>
    </p:spTree>
    <p:extLst>
      <p:ext uri="{BB962C8B-B14F-4D97-AF65-F5344CB8AC3E}">
        <p14:creationId xmlns:p14="http://schemas.microsoft.com/office/powerpoint/2010/main" val="2737961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605EEA39-2047-9645-A6F6-06AD46157200}"/>
              </a:ext>
            </a:extLst>
          </p:cNvPr>
          <p:cNvSpPr>
            <a:spLocks noGrp="1" noRot="1" noChangeAspect="1" noTextEdit="1"/>
          </p:cNvSpPr>
          <p:nvPr>
            <p:ph type="sldImg"/>
          </p:nvPr>
        </p:nvSpPr>
        <p:spPr>
          <a:ln/>
        </p:spPr>
      </p:sp>
      <p:sp>
        <p:nvSpPr>
          <p:cNvPr id="34818" name="Notes Placeholder 2">
            <a:extLst>
              <a:ext uri="{FF2B5EF4-FFF2-40B4-BE49-F238E27FC236}">
                <a16:creationId xmlns:a16="http://schemas.microsoft.com/office/drawing/2014/main" id="{836E26EA-4889-E445-AE60-204C011D12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34819" name="Slide Number Placeholder 3">
            <a:extLst>
              <a:ext uri="{FF2B5EF4-FFF2-40B4-BE49-F238E27FC236}">
                <a16:creationId xmlns:a16="http://schemas.microsoft.com/office/drawing/2014/main" id="{9701CCF7-37CA-4941-92D6-B930FCAD1E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C03183-3124-5040-AE24-AA861F949479}" type="slidenum">
              <a:rPr lang="en-US" altLang="en-US" sz="1200">
                <a:cs typeface="Arial" panose="020B0604020202020204" pitchFamily="34" charset="0"/>
              </a:rPr>
              <a:pPr/>
              <a:t>37</a:t>
            </a:fld>
            <a:endParaRPr lang="en-US" altLang="en-US" sz="1200">
              <a:cs typeface="Arial" panose="020B0604020202020204" pitchFamily="34" charset="0"/>
            </a:endParaRPr>
          </a:p>
        </p:txBody>
      </p:sp>
    </p:spTree>
    <p:extLst>
      <p:ext uri="{BB962C8B-B14F-4D97-AF65-F5344CB8AC3E}">
        <p14:creationId xmlns:p14="http://schemas.microsoft.com/office/powerpoint/2010/main" val="3907362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D0139180-6047-B146-A498-26E1CF2F38B1}"/>
              </a:ext>
            </a:extLst>
          </p:cNvPr>
          <p:cNvSpPr>
            <a:spLocks noGrp="1" noRot="1" noChangeAspect="1" noTextEdit="1"/>
          </p:cNvSpPr>
          <p:nvPr>
            <p:ph type="sldImg"/>
          </p:nvPr>
        </p:nvSpPr>
        <p:spPr>
          <a:ln/>
        </p:spPr>
      </p:sp>
      <p:sp>
        <p:nvSpPr>
          <p:cNvPr id="36866" name="Notes Placeholder 2">
            <a:extLst>
              <a:ext uri="{FF2B5EF4-FFF2-40B4-BE49-F238E27FC236}">
                <a16:creationId xmlns:a16="http://schemas.microsoft.com/office/drawing/2014/main" id="{0D085FF2-D99E-AC4B-9595-49DD8A686B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36867" name="Slide Number Placeholder 3">
            <a:extLst>
              <a:ext uri="{FF2B5EF4-FFF2-40B4-BE49-F238E27FC236}">
                <a16:creationId xmlns:a16="http://schemas.microsoft.com/office/drawing/2014/main" id="{241EBC9B-842E-3F4E-8813-BD0A1F1F9F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AEE3EF-3EB3-4147-A448-E5B40526150B}" type="slidenum">
              <a:rPr lang="en-US" altLang="en-US" sz="1200">
                <a:cs typeface="Arial" panose="020B0604020202020204" pitchFamily="34" charset="0"/>
              </a:rPr>
              <a:pPr/>
              <a:t>38</a:t>
            </a:fld>
            <a:endParaRPr lang="en-US" altLang="en-US" sz="1200">
              <a:cs typeface="Arial" panose="020B0604020202020204" pitchFamily="34" charset="0"/>
            </a:endParaRPr>
          </a:p>
        </p:txBody>
      </p:sp>
    </p:spTree>
    <p:extLst>
      <p:ext uri="{BB962C8B-B14F-4D97-AF65-F5344CB8AC3E}">
        <p14:creationId xmlns:p14="http://schemas.microsoft.com/office/powerpoint/2010/main" val="1199734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D0139180-6047-B146-A498-26E1CF2F38B1}"/>
              </a:ext>
            </a:extLst>
          </p:cNvPr>
          <p:cNvSpPr>
            <a:spLocks noGrp="1" noRot="1" noChangeAspect="1" noTextEdit="1"/>
          </p:cNvSpPr>
          <p:nvPr>
            <p:ph type="sldImg"/>
          </p:nvPr>
        </p:nvSpPr>
        <p:spPr>
          <a:ln/>
        </p:spPr>
      </p:sp>
      <p:sp>
        <p:nvSpPr>
          <p:cNvPr id="36866" name="Notes Placeholder 2">
            <a:extLst>
              <a:ext uri="{FF2B5EF4-FFF2-40B4-BE49-F238E27FC236}">
                <a16:creationId xmlns:a16="http://schemas.microsoft.com/office/drawing/2014/main" id="{0D085FF2-D99E-AC4B-9595-49DD8A686B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Source: </a:t>
            </a:r>
            <a:r>
              <a:rPr lang="en-US" altLang="en-US" i="1">
                <a:latin typeface="Arial" panose="020B0604020202020204" pitchFamily="34" charset="0"/>
              </a:rPr>
              <a:t>Kansas Statistical Abstract</a:t>
            </a:r>
            <a:r>
              <a:rPr lang="en-US" altLang="en-US">
                <a:latin typeface="Arial" panose="020B0604020202020204" pitchFamily="34" charset="0"/>
              </a:rPr>
              <a:t>; data from U.S. Census Bureau, Decennial Census.</a:t>
            </a:r>
          </a:p>
        </p:txBody>
      </p:sp>
      <p:sp>
        <p:nvSpPr>
          <p:cNvPr id="36867" name="Slide Number Placeholder 3">
            <a:extLst>
              <a:ext uri="{FF2B5EF4-FFF2-40B4-BE49-F238E27FC236}">
                <a16:creationId xmlns:a16="http://schemas.microsoft.com/office/drawing/2014/main" id="{241EBC9B-842E-3F4E-8813-BD0A1F1F9F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AEE3EF-3EB3-4147-A448-E5B40526150B}" type="slidenum">
              <a:rPr lang="en-US" altLang="en-US" sz="1200">
                <a:cs typeface="Arial" panose="020B0604020202020204" pitchFamily="34" charset="0"/>
              </a:rPr>
              <a:pPr/>
              <a:t>39</a:t>
            </a:fld>
            <a:endParaRPr lang="en-US" altLang="en-US" sz="1200">
              <a:cs typeface="Arial" panose="020B0604020202020204" pitchFamily="34" charset="0"/>
            </a:endParaRPr>
          </a:p>
        </p:txBody>
      </p:sp>
    </p:spTree>
    <p:extLst>
      <p:ext uri="{BB962C8B-B14F-4D97-AF65-F5344CB8AC3E}">
        <p14:creationId xmlns:p14="http://schemas.microsoft.com/office/powerpoint/2010/main" val="246328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endParaRPr lang="en-US"/>
          </a:p>
        </p:txBody>
      </p:sp>
      <p:sp>
        <p:nvSpPr>
          <p:cNvPr id="16387" name="Slide Number Placeholder 3"/>
          <p:cNvSpPr>
            <a:spLocks noGrp="1"/>
          </p:cNvSpPr>
          <p:nvPr>
            <p:ph type="sldNum" sz="quarter" idx="5"/>
          </p:nvPr>
        </p:nvSpPr>
        <p:spPr>
          <a:noFill/>
        </p:spPr>
        <p:txBody>
          <a:bodyPr/>
          <a:lstStyle/>
          <a:p>
            <a:fld id="{0158FDD6-CE88-4E7D-AC59-4AF995CF36C5}" type="slidenum">
              <a:rPr lang="en-US" smtClean="0">
                <a:cs typeface="Arial" charset="0"/>
              </a:rPr>
              <a:pPr/>
              <a:t>42</a:t>
            </a:fld>
            <a:endParaRPr lang="en-US">
              <a:cs typeface="Arial" charset="0"/>
            </a:endParaRPr>
          </a:p>
        </p:txBody>
      </p:sp>
    </p:spTree>
    <p:extLst>
      <p:ext uri="{BB962C8B-B14F-4D97-AF65-F5344CB8AC3E}">
        <p14:creationId xmlns:p14="http://schemas.microsoft.com/office/powerpoint/2010/main" val="1898479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endParaRPr lang="en-US"/>
          </a:p>
        </p:txBody>
      </p:sp>
      <p:sp>
        <p:nvSpPr>
          <p:cNvPr id="16387" name="Slide Number Placeholder 3"/>
          <p:cNvSpPr>
            <a:spLocks noGrp="1"/>
          </p:cNvSpPr>
          <p:nvPr>
            <p:ph type="sldNum" sz="quarter" idx="5"/>
          </p:nvPr>
        </p:nvSpPr>
        <p:spPr>
          <a:noFill/>
        </p:spPr>
        <p:txBody>
          <a:bodyPr/>
          <a:lstStyle/>
          <a:p>
            <a:fld id="{0158FDD6-CE88-4E7D-AC59-4AF995CF36C5}" type="slidenum">
              <a:rPr lang="en-US" smtClean="0">
                <a:cs typeface="Arial" charset="0"/>
              </a:rPr>
              <a:pPr/>
              <a:t>55</a:t>
            </a:fld>
            <a:endParaRPr lang="en-US">
              <a:cs typeface="Arial" charset="0"/>
            </a:endParaRPr>
          </a:p>
        </p:txBody>
      </p:sp>
    </p:spTree>
    <p:extLst>
      <p:ext uri="{BB962C8B-B14F-4D97-AF65-F5344CB8AC3E}">
        <p14:creationId xmlns:p14="http://schemas.microsoft.com/office/powerpoint/2010/main" val="33384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AE353-BCB8-438F-87E1-0AF5B588ED17}" type="slidenum">
              <a:rPr lang="en-US" smtClean="0"/>
              <a:t>66</a:t>
            </a:fld>
            <a:endParaRPr lang="en-US"/>
          </a:p>
        </p:txBody>
      </p:sp>
    </p:spTree>
    <p:extLst>
      <p:ext uri="{BB962C8B-B14F-4D97-AF65-F5344CB8AC3E}">
        <p14:creationId xmlns:p14="http://schemas.microsoft.com/office/powerpoint/2010/main" val="1281908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p:spPr>
        <p:txBody>
          <a:bodyPr/>
          <a:lstStyle/>
          <a:p>
            <a:endParaRPr lang="en-US"/>
          </a:p>
        </p:txBody>
      </p:sp>
      <p:sp>
        <p:nvSpPr>
          <p:cNvPr id="77827" name="Slide Number Placeholder 3"/>
          <p:cNvSpPr>
            <a:spLocks noGrp="1"/>
          </p:cNvSpPr>
          <p:nvPr>
            <p:ph type="sldNum" sz="quarter" idx="5"/>
          </p:nvPr>
        </p:nvSpPr>
        <p:spPr>
          <a:noFill/>
        </p:spPr>
        <p:txBody>
          <a:bodyPr/>
          <a:lstStyle/>
          <a:p>
            <a:pPr defTabSz="931863"/>
            <a:fld id="{C0509614-4966-43A2-8FB1-DB4972E7F7AC}" type="slidenum">
              <a:rPr lang="en-US" smtClean="0"/>
              <a:pPr defTabSz="931863"/>
              <a:t>69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p:spPr>
        <p:txBody>
          <a:bodyPr/>
          <a:lstStyle/>
          <a:p>
            <a:endParaRPr lang="en-US"/>
          </a:p>
        </p:txBody>
      </p:sp>
      <p:sp>
        <p:nvSpPr>
          <p:cNvPr id="30723" name="Slide Number Placeholder 3"/>
          <p:cNvSpPr>
            <a:spLocks noGrp="1"/>
          </p:cNvSpPr>
          <p:nvPr>
            <p:ph type="sldNum" sz="quarter" idx="5"/>
          </p:nvPr>
        </p:nvSpPr>
        <p:spPr>
          <a:noFill/>
        </p:spPr>
        <p:txBody>
          <a:bodyPr/>
          <a:lstStyle/>
          <a:p>
            <a:pPr defTabSz="931863"/>
            <a:fld id="{08863480-7AD9-4040-BD83-4E2B0D178F94}" type="slidenum">
              <a:rPr lang="en-US" smtClean="0"/>
              <a:pPr defTabSz="931863"/>
              <a:t>3</a:t>
            </a:fld>
            <a:endParaRPr lang="en-US"/>
          </a:p>
        </p:txBody>
      </p:sp>
    </p:spTree>
    <p:extLst>
      <p:ext uri="{BB962C8B-B14F-4D97-AF65-F5344CB8AC3E}">
        <p14:creationId xmlns:p14="http://schemas.microsoft.com/office/powerpoint/2010/main" val="398035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p:spPr>
        <p:txBody>
          <a:bodyPr/>
          <a:lstStyle/>
          <a:p>
            <a:endParaRPr lang="en-US"/>
          </a:p>
        </p:txBody>
      </p:sp>
      <p:sp>
        <p:nvSpPr>
          <p:cNvPr id="30723" name="Slide Number Placeholder 3"/>
          <p:cNvSpPr>
            <a:spLocks noGrp="1"/>
          </p:cNvSpPr>
          <p:nvPr>
            <p:ph type="sldNum" sz="quarter" idx="5"/>
          </p:nvPr>
        </p:nvSpPr>
        <p:spPr>
          <a:noFill/>
        </p:spPr>
        <p:txBody>
          <a:bodyPr/>
          <a:lstStyle/>
          <a:p>
            <a:pPr defTabSz="931863"/>
            <a:fld id="{08863480-7AD9-4040-BD83-4E2B0D178F94}" type="slidenum">
              <a:rPr lang="en-US" smtClean="0"/>
              <a:pPr defTabSz="931863"/>
              <a:t>4</a:t>
            </a:fld>
            <a:endParaRPr lang="en-US"/>
          </a:p>
        </p:txBody>
      </p:sp>
    </p:spTree>
    <p:extLst>
      <p:ext uri="{BB962C8B-B14F-4D97-AF65-F5344CB8AC3E}">
        <p14:creationId xmlns:p14="http://schemas.microsoft.com/office/powerpoint/2010/main" val="311703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p:spPr>
        <p:txBody>
          <a:bodyPr/>
          <a:lstStyle/>
          <a:p>
            <a:endParaRPr lang="en-US"/>
          </a:p>
        </p:txBody>
      </p:sp>
      <p:sp>
        <p:nvSpPr>
          <p:cNvPr id="30723" name="Slide Number Placeholder 3"/>
          <p:cNvSpPr>
            <a:spLocks noGrp="1"/>
          </p:cNvSpPr>
          <p:nvPr>
            <p:ph type="sldNum" sz="quarter" idx="5"/>
          </p:nvPr>
        </p:nvSpPr>
        <p:spPr>
          <a:noFill/>
        </p:spPr>
        <p:txBody>
          <a:bodyPr/>
          <a:lstStyle/>
          <a:p>
            <a:pPr defTabSz="931863"/>
            <a:fld id="{08863480-7AD9-4040-BD83-4E2B0D178F94}" type="slidenum">
              <a:rPr lang="en-US" smtClean="0"/>
              <a:pPr defTabSz="931863"/>
              <a:t>6</a:t>
            </a:fld>
            <a:endParaRPr lang="en-US"/>
          </a:p>
        </p:txBody>
      </p:sp>
    </p:spTree>
    <p:extLst>
      <p:ext uri="{BB962C8B-B14F-4D97-AF65-F5344CB8AC3E}">
        <p14:creationId xmlns:p14="http://schemas.microsoft.com/office/powerpoint/2010/main" val="1247866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p:spPr>
        <p:txBody>
          <a:bodyPr/>
          <a:lstStyle/>
          <a:p>
            <a:endParaRPr lang="en-US"/>
          </a:p>
        </p:txBody>
      </p:sp>
      <p:sp>
        <p:nvSpPr>
          <p:cNvPr id="30723" name="Slide Number Placeholder 3"/>
          <p:cNvSpPr>
            <a:spLocks noGrp="1"/>
          </p:cNvSpPr>
          <p:nvPr>
            <p:ph type="sldNum" sz="quarter" idx="5"/>
          </p:nvPr>
        </p:nvSpPr>
        <p:spPr>
          <a:noFill/>
        </p:spPr>
        <p:txBody>
          <a:bodyPr/>
          <a:lstStyle/>
          <a:p>
            <a:pPr defTabSz="931863"/>
            <a:fld id="{08863480-7AD9-4040-BD83-4E2B0D178F94}" type="slidenum">
              <a:rPr lang="en-US" smtClean="0"/>
              <a:pPr defTabSz="931863"/>
              <a:t>7</a:t>
            </a:fld>
            <a:endParaRPr lang="en-US"/>
          </a:p>
        </p:txBody>
      </p:sp>
    </p:spTree>
    <p:extLst>
      <p:ext uri="{BB962C8B-B14F-4D97-AF65-F5344CB8AC3E}">
        <p14:creationId xmlns:p14="http://schemas.microsoft.com/office/powerpoint/2010/main" val="371115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AE353-BCB8-438F-87E1-0AF5B588ED17}" type="slidenum">
              <a:rPr lang="en-US" smtClean="0"/>
              <a:t>12</a:t>
            </a:fld>
            <a:endParaRPr lang="en-US"/>
          </a:p>
        </p:txBody>
      </p:sp>
    </p:spTree>
    <p:extLst>
      <p:ext uri="{BB962C8B-B14F-4D97-AF65-F5344CB8AC3E}">
        <p14:creationId xmlns:p14="http://schemas.microsoft.com/office/powerpoint/2010/main" val="92924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endParaRPr lang="en-US"/>
          </a:p>
        </p:txBody>
      </p:sp>
      <p:sp>
        <p:nvSpPr>
          <p:cNvPr id="16387" name="Slide Number Placeholder 3"/>
          <p:cNvSpPr>
            <a:spLocks noGrp="1"/>
          </p:cNvSpPr>
          <p:nvPr>
            <p:ph type="sldNum" sz="quarter" idx="5"/>
          </p:nvPr>
        </p:nvSpPr>
        <p:spPr>
          <a:noFill/>
        </p:spPr>
        <p:txBody>
          <a:bodyPr/>
          <a:lstStyle/>
          <a:p>
            <a:fld id="{0158FDD6-CE88-4E7D-AC59-4AF995CF36C5}" type="slidenum">
              <a:rPr lang="en-US" smtClean="0">
                <a:cs typeface="Arial" charset="0"/>
              </a:rPr>
              <a:pPr/>
              <a:t>15</a:t>
            </a:fld>
            <a:endParaRPr lang="en-US">
              <a:cs typeface="Arial" charset="0"/>
            </a:endParaRPr>
          </a:p>
        </p:txBody>
      </p:sp>
    </p:spTree>
    <p:extLst>
      <p:ext uri="{BB962C8B-B14F-4D97-AF65-F5344CB8AC3E}">
        <p14:creationId xmlns:p14="http://schemas.microsoft.com/office/powerpoint/2010/main" val="1211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endParaRPr lang="en-US"/>
          </a:p>
        </p:txBody>
      </p:sp>
      <p:sp>
        <p:nvSpPr>
          <p:cNvPr id="16387" name="Slide Number Placeholder 3"/>
          <p:cNvSpPr>
            <a:spLocks noGrp="1"/>
          </p:cNvSpPr>
          <p:nvPr>
            <p:ph type="sldNum" sz="quarter" idx="5"/>
          </p:nvPr>
        </p:nvSpPr>
        <p:spPr>
          <a:noFill/>
        </p:spPr>
        <p:txBody>
          <a:bodyPr/>
          <a:lstStyle/>
          <a:p>
            <a:fld id="{0158FDD6-CE88-4E7D-AC59-4AF995CF36C5}" type="slidenum">
              <a:rPr lang="en-US" smtClean="0">
                <a:cs typeface="Arial" charset="0"/>
              </a:rPr>
              <a:pPr/>
              <a:t>20</a:t>
            </a:fld>
            <a:endParaRPr lang="en-US">
              <a:cs typeface="Arial" charset="0"/>
            </a:endParaRPr>
          </a:p>
        </p:txBody>
      </p:sp>
    </p:spTree>
    <p:extLst>
      <p:ext uri="{BB962C8B-B14F-4D97-AF65-F5344CB8AC3E}">
        <p14:creationId xmlns:p14="http://schemas.microsoft.com/office/powerpoint/2010/main" val="936903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4" descr="100563preview"/>
          <p:cNvPicPr>
            <a:picLocks noChangeAspect="1" noChangeArrowheads="1"/>
          </p:cNvPicPr>
          <p:nvPr/>
        </p:nvPicPr>
        <p:blipFill>
          <a:blip r:embed="rId2" cstate="print"/>
          <a:srcRect l="31357" t="6667" r="31409"/>
          <a:stretch>
            <a:fillRect/>
          </a:stretch>
        </p:blipFill>
        <p:spPr bwMode="auto">
          <a:xfrm>
            <a:off x="0" y="0"/>
            <a:ext cx="990600" cy="6858000"/>
          </a:xfrm>
          <a:prstGeom prst="rect">
            <a:avLst/>
          </a:prstGeom>
          <a:noFill/>
          <a:ln w="9525">
            <a:noFill/>
            <a:miter lim="800000"/>
            <a:headEnd/>
            <a:tailEnd/>
          </a:ln>
        </p:spPr>
      </p:pic>
      <p:pic>
        <p:nvPicPr>
          <p:cNvPr id="5" name="Picture 5" descr="KUsigvertREV"/>
          <p:cNvPicPr>
            <a:picLocks noChangeAspect="1" noChangeArrowheads="1"/>
          </p:cNvPicPr>
          <p:nvPr/>
        </p:nvPicPr>
        <p:blipFill>
          <a:blip r:embed="rId3" cstate="print"/>
          <a:srcRect/>
          <a:stretch>
            <a:fillRect/>
          </a:stretch>
        </p:blipFill>
        <p:spPr bwMode="auto">
          <a:xfrm>
            <a:off x="0" y="152400"/>
            <a:ext cx="990600" cy="762000"/>
          </a:xfrm>
          <a:prstGeom prst="rect">
            <a:avLst/>
          </a:prstGeom>
          <a:noFill/>
          <a:ln w="9525">
            <a:noFill/>
            <a:miter lim="800000"/>
            <a:headEnd/>
            <a:tailEnd/>
          </a:ln>
        </p:spPr>
      </p:pic>
      <p:pic>
        <p:nvPicPr>
          <p:cNvPr id="6" name="Picture 6" descr="C:\Documents and Settings\mathieu.doucet\Desktop\DL_high_72dpi[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3810000"/>
            <a:ext cx="914400" cy="193675"/>
          </a:xfrm>
          <a:prstGeom prst="rect">
            <a:avLst/>
          </a:prstGeom>
          <a:noFill/>
          <a:ln w="9525">
            <a:noFill/>
            <a:miter lim="800000"/>
            <a:headEnd/>
            <a:tailEnd/>
          </a:ln>
        </p:spPr>
      </p:pic>
      <p:pic>
        <p:nvPicPr>
          <p:cNvPr id="7" name="Picture 38"/>
          <p:cNvPicPr>
            <a:picLocks noChangeAspect="1" noChangeArrowheads="1"/>
          </p:cNvPicPr>
          <p:nvPr/>
        </p:nvPicPr>
        <p:blipFill>
          <a:blip r:embed="rId5" cstate="print"/>
          <a:srcRect/>
          <a:stretch>
            <a:fillRect/>
          </a:stretch>
        </p:blipFill>
        <p:spPr bwMode="auto">
          <a:xfrm>
            <a:off x="152400" y="4267200"/>
            <a:ext cx="657225" cy="595313"/>
          </a:xfrm>
          <a:prstGeom prst="rect">
            <a:avLst/>
          </a:prstGeom>
          <a:noFill/>
          <a:ln w="9525">
            <a:noFill/>
            <a:miter lim="800000"/>
            <a:headEnd/>
            <a:tailEnd/>
          </a:ln>
        </p:spPr>
      </p:pic>
      <p:grpSp>
        <p:nvGrpSpPr>
          <p:cNvPr id="8" name="Group 5"/>
          <p:cNvGrpSpPr>
            <a:grpSpLocks/>
          </p:cNvGrpSpPr>
          <p:nvPr/>
        </p:nvGrpSpPr>
        <p:grpSpPr bwMode="auto">
          <a:xfrm>
            <a:off x="228600" y="5181600"/>
            <a:ext cx="496888" cy="1098550"/>
            <a:chOff x="134" y="3479"/>
            <a:chExt cx="313" cy="692"/>
          </a:xfrm>
        </p:grpSpPr>
        <p:pic>
          <p:nvPicPr>
            <p:cNvPr id="9" name="Picture 6" descr="NIH Logo"/>
            <p:cNvPicPr>
              <a:picLocks noChangeAspect="1" noChangeArrowheads="1"/>
            </p:cNvPicPr>
            <p:nvPr userDrawn="1"/>
          </p:nvPicPr>
          <p:blipFill>
            <a:blip r:embed="rId6" cstate="print"/>
            <a:srcRect/>
            <a:stretch>
              <a:fillRect/>
            </a:stretch>
          </p:blipFill>
          <p:spPr bwMode="auto">
            <a:xfrm>
              <a:off x="140" y="3865"/>
              <a:ext cx="306" cy="306"/>
            </a:xfrm>
            <a:prstGeom prst="rect">
              <a:avLst/>
            </a:prstGeom>
            <a:noFill/>
            <a:ln w="9525">
              <a:noFill/>
              <a:miter lim="800000"/>
              <a:headEnd/>
              <a:tailEnd/>
            </a:ln>
          </p:spPr>
        </p:pic>
        <p:pic>
          <p:nvPicPr>
            <p:cNvPr id="10" name="Picture 7" descr="DHHS Logo"/>
            <p:cNvPicPr>
              <a:picLocks noChangeAspect="1" noChangeArrowheads="1"/>
            </p:cNvPicPr>
            <p:nvPr userDrawn="1"/>
          </p:nvPicPr>
          <p:blipFill>
            <a:blip r:embed="rId7" cstate="print"/>
            <a:srcRect/>
            <a:stretch>
              <a:fillRect/>
            </a:stretch>
          </p:blipFill>
          <p:spPr bwMode="auto">
            <a:xfrm>
              <a:off x="134" y="3479"/>
              <a:ext cx="313" cy="313"/>
            </a:xfrm>
            <a:prstGeom prst="rect">
              <a:avLst/>
            </a:prstGeom>
            <a:noFill/>
            <a:ln w="9525">
              <a:noFill/>
              <a:miter lim="800000"/>
              <a:headEnd/>
              <a:tailEnd/>
            </a:ln>
          </p:spPr>
        </p:pic>
      </p:grpSp>
      <p:sp>
        <p:nvSpPr>
          <p:cNvPr id="11" name="Text Box 9"/>
          <p:cNvSpPr txBox="1">
            <a:spLocks noChangeArrowheads="1"/>
          </p:cNvSpPr>
          <p:nvPr/>
        </p:nvSpPr>
        <p:spPr bwMode="auto">
          <a:xfrm>
            <a:off x="7599706" y="6583363"/>
            <a:ext cx="1356636" cy="276999"/>
          </a:xfrm>
          <a:prstGeom prst="rect">
            <a:avLst/>
          </a:prstGeom>
          <a:noFill/>
          <a:ln w="9525">
            <a:noFill/>
            <a:miter lim="800000"/>
            <a:headEnd/>
            <a:tailEnd/>
          </a:ln>
          <a:effectLst/>
        </p:spPr>
        <p:txBody>
          <a:bodyPr wrap="none">
            <a:spAutoFit/>
          </a:bodyPr>
          <a:lstStyle/>
          <a:p>
            <a:pPr algn="ctr"/>
            <a:r>
              <a:rPr lang="en-US" sz="1200" dirty="0">
                <a:solidFill>
                  <a:schemeClr val="tx2"/>
                </a:solidFill>
                <a:effectDag name="">
                  <a:cont type="tree" name="">
                    <a:effect ref="fillLine"/>
                    <a:outerShdw dist="38100" dir="13500000" algn="br">
                      <a:srgbClr val="7093D8"/>
                    </a:outerShdw>
                  </a:cont>
                  <a:cont type="tree" name="">
                    <a:effect ref="fillLine"/>
                    <a:outerShdw dist="38100" dir="2700000" algn="tl">
                      <a:srgbClr val="182D56"/>
                    </a:outerShdw>
                  </a:cont>
                  <a:effect ref="fillLine"/>
                </a:effectDag>
              </a:rPr>
              <a:t>February 6, 2012</a:t>
            </a:r>
          </a:p>
        </p:txBody>
      </p:sp>
      <p:sp>
        <p:nvSpPr>
          <p:cNvPr id="12" name="Text Box 8"/>
          <p:cNvSpPr txBox="1">
            <a:spLocks noChangeArrowheads="1"/>
          </p:cNvSpPr>
          <p:nvPr/>
        </p:nvSpPr>
        <p:spPr bwMode="auto">
          <a:xfrm>
            <a:off x="4037013" y="6553200"/>
            <a:ext cx="1825625" cy="274638"/>
          </a:xfrm>
          <a:prstGeom prst="rect">
            <a:avLst/>
          </a:prstGeom>
          <a:noFill/>
          <a:ln w="9525">
            <a:noFill/>
            <a:miter lim="800000"/>
            <a:headEnd/>
            <a:tailEnd/>
          </a:ln>
        </p:spPr>
        <p:txBody>
          <a:bodyPr>
            <a:spAutoFit/>
          </a:bodyPr>
          <a:lstStyle/>
          <a:p>
            <a:pPr algn="ctr">
              <a:defRPr/>
            </a:pPr>
            <a:r>
              <a:rPr lang="en-US" sz="120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t>Donna K. Ginther, Ph.D.</a:t>
            </a:r>
          </a:p>
        </p:txBody>
      </p:sp>
      <p:sp>
        <p:nvSpPr>
          <p:cNvPr id="13" name="Text Box 13"/>
          <p:cNvSpPr txBox="1">
            <a:spLocks noChangeArrowheads="1"/>
          </p:cNvSpPr>
          <p:nvPr/>
        </p:nvSpPr>
        <p:spPr bwMode="auto">
          <a:xfrm>
            <a:off x="944563" y="6553200"/>
            <a:ext cx="427037" cy="274638"/>
          </a:xfrm>
          <a:prstGeom prst="rect">
            <a:avLst/>
          </a:prstGeom>
          <a:noFill/>
          <a:ln w="9525">
            <a:noFill/>
            <a:miter lim="800000"/>
            <a:headEnd/>
            <a:tailEnd/>
          </a:ln>
          <a:effectLst/>
        </p:spPr>
        <p:txBody>
          <a:bodyPr>
            <a:spAutoFit/>
          </a:bodyPr>
          <a:lstStyle/>
          <a:p>
            <a:pPr>
              <a:defRPr/>
            </a:pPr>
            <a:fld id="{057FBF61-81F8-4934-AF61-1A62A2C137D7}" type="slidenum">
              <a:rPr lang="en-US" sz="120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pPr>
                <a:defRPr/>
              </a:pPr>
              <a:t>‹#›</a:t>
            </a:fld>
            <a:endParaRPr lang="en-US" sz="180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endParaRPr>
          </a:p>
        </p:txBody>
      </p:sp>
      <p:sp>
        <p:nvSpPr>
          <p:cNvPr id="14" name="Text Box 8"/>
          <p:cNvSpPr txBox="1">
            <a:spLocks noChangeArrowheads="1"/>
          </p:cNvSpPr>
          <p:nvPr userDrawn="1"/>
        </p:nvSpPr>
        <p:spPr bwMode="auto">
          <a:xfrm>
            <a:off x="4037013" y="6553200"/>
            <a:ext cx="1825625" cy="274638"/>
          </a:xfrm>
          <a:prstGeom prst="rect">
            <a:avLst/>
          </a:prstGeom>
          <a:noFill/>
          <a:ln w="9525">
            <a:noFill/>
            <a:miter lim="800000"/>
            <a:headEnd/>
            <a:tailEnd/>
          </a:ln>
        </p:spPr>
        <p:txBody>
          <a:bodyPr>
            <a:spAutoFit/>
          </a:bodyPr>
          <a:lstStyle/>
          <a:p>
            <a:pPr algn="ctr">
              <a:defRPr/>
            </a:pPr>
            <a:r>
              <a:rPr lang="en-US" sz="120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t>Donna K. Ginther, Ph.D.</a:t>
            </a:r>
          </a:p>
        </p:txBody>
      </p:sp>
      <p:sp>
        <p:nvSpPr>
          <p:cNvPr id="15" name="Text Box 13"/>
          <p:cNvSpPr txBox="1">
            <a:spLocks noChangeArrowheads="1"/>
          </p:cNvSpPr>
          <p:nvPr userDrawn="1"/>
        </p:nvSpPr>
        <p:spPr bwMode="auto">
          <a:xfrm>
            <a:off x="944563" y="6553200"/>
            <a:ext cx="427037" cy="274638"/>
          </a:xfrm>
          <a:prstGeom prst="rect">
            <a:avLst/>
          </a:prstGeom>
          <a:noFill/>
          <a:ln w="9525">
            <a:noFill/>
            <a:miter lim="800000"/>
            <a:headEnd/>
            <a:tailEnd/>
          </a:ln>
          <a:effectLst/>
        </p:spPr>
        <p:txBody>
          <a:bodyPr>
            <a:spAutoFit/>
          </a:bodyPr>
          <a:lstStyle/>
          <a:p>
            <a:pPr>
              <a:defRPr/>
            </a:pPr>
            <a:fld id="{A30DE6C1-E02B-4962-B4E7-F2D97F2ABB33}" type="slidenum">
              <a:rPr lang="en-US" sz="120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pPr>
                <a:defRPr/>
              </a:pPr>
              <a:t>‹#›</a:t>
            </a:fld>
            <a:endParaRPr lang="en-US" sz="180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endParaRPr>
          </a:p>
        </p:txBody>
      </p:sp>
      <p:sp>
        <p:nvSpPr>
          <p:cNvPr id="125954" name="Rectangle 2"/>
          <p:cNvSpPr>
            <a:spLocks noGrp="1" noChangeArrowheads="1"/>
          </p:cNvSpPr>
          <p:nvPr>
            <p:ph type="ctrTitle"/>
          </p:nvPr>
        </p:nvSpPr>
        <p:spPr>
          <a:xfrm>
            <a:off x="1219200" y="2130425"/>
            <a:ext cx="7543800" cy="1470025"/>
          </a:xfrm>
        </p:spPr>
        <p:txBody>
          <a:bodyPr/>
          <a:lstStyle>
            <a:lvl1pPr>
              <a:defRPr/>
            </a:lvl1pPr>
          </a:lstStyle>
          <a:p>
            <a:r>
              <a:rPr lang="en-US"/>
              <a:t>Click to edit Master title style</a:t>
            </a:r>
          </a:p>
        </p:txBody>
      </p:sp>
      <p:sp>
        <p:nvSpPr>
          <p:cNvPr id="125955" name="Rectangle 3"/>
          <p:cNvSpPr>
            <a:spLocks noGrp="1" noChangeArrowheads="1"/>
          </p:cNvSpPr>
          <p:nvPr>
            <p:ph type="subTitle" idx="1"/>
          </p:nvPr>
        </p:nvSpPr>
        <p:spPr>
          <a:xfrm>
            <a:off x="1828800" y="3886200"/>
            <a:ext cx="6400800" cy="1752600"/>
          </a:xfrm>
        </p:spPr>
        <p:txBody>
          <a:bodyPr/>
          <a:lstStyle>
            <a:lvl1pPr marL="0" indent="0" algn="ctr">
              <a:buFont typeface="Wingdings" pitchFamily="2" charset="2"/>
              <a:buNone/>
              <a:defRPr/>
            </a:lvl1pPr>
          </a:lstStyle>
          <a:p>
            <a:r>
              <a:rPr lang="en-US"/>
              <a:t>Click to edit Master subtitle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Effect transition="in" filter="wipe(left)">
                                      <p:cBhvr>
                                        <p:cTn id="7" dur="500"/>
                                        <p:tgtEl>
                                          <p:spTgt spid="1259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152400"/>
            <a:ext cx="188595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152400"/>
            <a:ext cx="550545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143000"/>
            <a:ext cx="36957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67300" y="1143000"/>
            <a:ext cx="36957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219200" y="152400"/>
            <a:ext cx="75438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4931" name="Rectangle 3"/>
          <p:cNvSpPr>
            <a:spLocks noGrp="1" noChangeArrowheads="1"/>
          </p:cNvSpPr>
          <p:nvPr>
            <p:ph type="body" idx="1"/>
          </p:nvPr>
        </p:nvSpPr>
        <p:spPr bwMode="auto">
          <a:xfrm>
            <a:off x="1219200" y="1143000"/>
            <a:ext cx="75438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28" name="Picture 4" descr="100563preview"/>
          <p:cNvPicPr>
            <a:picLocks noChangeAspect="1" noChangeArrowheads="1"/>
          </p:cNvPicPr>
          <p:nvPr/>
        </p:nvPicPr>
        <p:blipFill>
          <a:blip r:embed="rId13" cstate="print"/>
          <a:srcRect l="31357" t="6667" r="31409"/>
          <a:stretch>
            <a:fillRect/>
          </a:stretch>
        </p:blipFill>
        <p:spPr bwMode="auto">
          <a:xfrm>
            <a:off x="0" y="0"/>
            <a:ext cx="990600" cy="6858000"/>
          </a:xfrm>
          <a:prstGeom prst="rect">
            <a:avLst/>
          </a:prstGeom>
          <a:noFill/>
          <a:ln w="9525">
            <a:noFill/>
            <a:miter lim="800000"/>
            <a:headEnd/>
            <a:tailEnd/>
          </a:ln>
        </p:spPr>
      </p:pic>
      <p:pic>
        <p:nvPicPr>
          <p:cNvPr id="1029" name="Picture 5" descr="KUsigvertREV"/>
          <p:cNvPicPr>
            <a:picLocks noChangeAspect="1" noChangeArrowheads="1"/>
          </p:cNvPicPr>
          <p:nvPr/>
        </p:nvPicPr>
        <p:blipFill>
          <a:blip r:embed="rId14" cstate="print"/>
          <a:srcRect/>
          <a:stretch>
            <a:fillRect/>
          </a:stretch>
        </p:blipFill>
        <p:spPr bwMode="auto">
          <a:xfrm>
            <a:off x="0" y="152400"/>
            <a:ext cx="960438" cy="762000"/>
          </a:xfrm>
          <a:prstGeom prst="rect">
            <a:avLst/>
          </a:prstGeom>
          <a:noFill/>
          <a:ln w="9525">
            <a:noFill/>
            <a:miter lim="800000"/>
            <a:headEnd/>
            <a:tailEnd/>
          </a:ln>
        </p:spPr>
      </p:pic>
      <p:sp>
        <p:nvSpPr>
          <p:cNvPr id="13" name="Text Box 13"/>
          <p:cNvSpPr txBox="1">
            <a:spLocks noChangeArrowheads="1"/>
          </p:cNvSpPr>
          <p:nvPr/>
        </p:nvSpPr>
        <p:spPr bwMode="auto">
          <a:xfrm>
            <a:off x="944563" y="6553200"/>
            <a:ext cx="2195512" cy="276225"/>
          </a:xfrm>
          <a:prstGeom prst="rect">
            <a:avLst/>
          </a:prstGeom>
          <a:noFill/>
          <a:ln w="9525">
            <a:noFill/>
            <a:miter lim="800000"/>
            <a:headEnd/>
            <a:tailEnd/>
          </a:ln>
          <a:effectLst/>
        </p:spPr>
        <p:txBody>
          <a:bodyPr>
            <a:spAutoFit/>
          </a:bodyPr>
          <a:lstStyle/>
          <a:p>
            <a:pPr>
              <a:defRPr/>
            </a:pPr>
            <a:fld id="{F12661CB-775F-47DA-8669-53EC5F6B6BC7}" type="slidenum">
              <a:rPr lang="en-US" sz="120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pPr>
                <a:defRPr/>
              </a:pPr>
              <a:t>‹#›</a:t>
            </a:fld>
            <a:r>
              <a:rPr lang="en-US" sz="1200" dirty="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t>   Donna K. </a:t>
            </a:r>
            <a:r>
              <a:rPr lang="en-US" sz="1200" dirty="0" err="1">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t>Ginther</a:t>
            </a:r>
            <a:r>
              <a:rPr lang="en-US" sz="1200" dirty="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t>, Ph.D.</a:t>
            </a:r>
            <a:endParaRPr lang="en-US" sz="1800" dirty="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endParaRPr>
          </a:p>
        </p:txBody>
      </p:sp>
      <p:sp>
        <p:nvSpPr>
          <p:cNvPr id="3" name="Text Box 9"/>
          <p:cNvSpPr txBox="1">
            <a:spLocks noChangeArrowheads="1"/>
          </p:cNvSpPr>
          <p:nvPr/>
        </p:nvSpPr>
        <p:spPr bwMode="auto">
          <a:xfrm>
            <a:off x="4589463" y="6583363"/>
            <a:ext cx="4367212" cy="276225"/>
          </a:xfrm>
          <a:prstGeom prst="rect">
            <a:avLst/>
          </a:prstGeom>
          <a:noFill/>
          <a:ln w="9525">
            <a:noFill/>
            <a:miter lim="800000"/>
            <a:headEnd/>
            <a:tailEnd/>
          </a:ln>
          <a:effectLst/>
        </p:spPr>
        <p:txBody>
          <a:bodyPr>
            <a:spAutoFit/>
          </a:bodyPr>
          <a:lstStyle/>
          <a:p>
            <a:pPr algn="r"/>
            <a:r>
              <a:rPr lang="en-US" sz="1200" dirty="0">
                <a:solidFill>
                  <a:schemeClr val="tx2"/>
                </a:solidFill>
                <a:effectDag name="">
                  <a:cont type="tree" name="">
                    <a:effect ref="fillLine"/>
                    <a:outerShdw dist="38100" dir="13500000" algn="br">
                      <a:srgbClr val="7093D8"/>
                    </a:outerShdw>
                  </a:cont>
                  <a:cont type="tree" name="">
                    <a:effect ref="fillLine"/>
                    <a:outerShdw dist="38100" dir="2700000" algn="tl">
                      <a:srgbClr val="182D56"/>
                    </a:outerShdw>
                  </a:cont>
                  <a:effect ref="fillLine"/>
                </a:effectDag>
              </a:rPr>
              <a:t>September 25, 2019</a:t>
            </a:r>
            <a:endParaRPr lang="en-US" dirty="0">
              <a:solidFill>
                <a:schemeClr val="tx2"/>
              </a:solidFill>
              <a:effectDag name="">
                <a:cont type="tree" name="">
                  <a:effect ref="fillLine"/>
                  <a:outerShdw dist="38100" dir="13500000" algn="br">
                    <a:srgbClr val="7093D8"/>
                  </a:outerShdw>
                </a:cont>
                <a:cont type="tree" name="">
                  <a:effect ref="fillLine"/>
                  <a:outerShdw dist="38100" dir="2700000" algn="tl">
                    <a:srgbClr val="182D56"/>
                  </a:outerShdw>
                </a:cont>
                <a:effect ref="fillLine"/>
              </a:effectDag>
            </a:endParaRPr>
          </a:p>
        </p:txBody>
      </p:sp>
      <p:sp>
        <p:nvSpPr>
          <p:cNvPr id="4" name="Text Box 13"/>
          <p:cNvSpPr txBox="1">
            <a:spLocks noChangeArrowheads="1"/>
          </p:cNvSpPr>
          <p:nvPr/>
        </p:nvSpPr>
        <p:spPr bwMode="auto">
          <a:xfrm>
            <a:off x="944563" y="6553200"/>
            <a:ext cx="1730375" cy="274638"/>
          </a:xfrm>
          <a:prstGeom prst="rect">
            <a:avLst/>
          </a:prstGeom>
          <a:noFill/>
          <a:ln w="9525">
            <a:noFill/>
            <a:miter lim="800000"/>
            <a:headEnd/>
            <a:tailEnd/>
          </a:ln>
          <a:effectLst/>
        </p:spPr>
        <p:txBody>
          <a:bodyPr>
            <a:spAutoFit/>
          </a:bodyPr>
          <a:lstStyle/>
          <a:p>
            <a:pPr>
              <a:defRPr/>
            </a:pPr>
            <a:r>
              <a:rPr lang="en-US" sz="1200" dirty="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rPr>
              <a:t>  </a:t>
            </a:r>
            <a:endParaRPr lang="en-US" sz="1800" dirty="0">
              <a:solidFill>
                <a:srgbClr val="2E2F90"/>
              </a:solidFill>
              <a:effectDag name="">
                <a:cont type="tree" name="">
                  <a:effect ref="fillLine"/>
                  <a:outerShdw dist="38100" dir="13500000" algn="br">
                    <a:srgbClr val="7677D8"/>
                  </a:outerShdw>
                </a:cont>
                <a:cont type="tree" name="">
                  <a:effect ref="fillLine"/>
                  <a:outerShdw dist="38100" dir="2700000" algn="tl">
                    <a:srgbClr val="1B1C56"/>
                  </a:outerShdw>
                </a:cont>
                <a:effect ref="fillLine"/>
              </a:effectDag>
              <a:cs typeface="+mn-cs"/>
            </a:endParaRPr>
          </a:p>
        </p:txBody>
      </p:sp>
      <p:pic>
        <p:nvPicPr>
          <p:cNvPr id="16" name="Picture 15" descr="IPSR_FINAL_LOGO_small.jpg"/>
          <p:cNvPicPr>
            <a:picLocks noChangeAspect="1"/>
          </p:cNvPicPr>
          <p:nvPr userDrawn="1"/>
        </p:nvPicPr>
        <p:blipFill>
          <a:blip r:embed="rId15" cstate="print"/>
          <a:stretch>
            <a:fillRect/>
          </a:stretch>
        </p:blipFill>
        <p:spPr>
          <a:xfrm>
            <a:off x="80347" y="1072512"/>
            <a:ext cx="838200" cy="401834"/>
          </a:xfrm>
          <a:prstGeom prst="rect">
            <a:avLst/>
          </a:prstGeom>
        </p:spPr>
      </p:pic>
      <p:pic>
        <p:nvPicPr>
          <p:cNvPr id="7" name="Picture 6"/>
          <p:cNvPicPr>
            <a:picLocks noChangeAspect="1"/>
          </p:cNvPicPr>
          <p:nvPr userDrawn="1"/>
        </p:nvPicPr>
        <p:blipFill>
          <a:blip r:embed="rId16"/>
          <a:stretch>
            <a:fillRect/>
          </a:stretch>
        </p:blipFill>
        <p:spPr>
          <a:xfrm>
            <a:off x="87393" y="1578985"/>
            <a:ext cx="851047" cy="366142"/>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124930"/>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24931">
                                            <p:txEl>
                                              <p:pRg st="0" end="0"/>
                                            </p:txEl>
                                          </p:spTgt>
                                        </p:tgtEl>
                                        <p:attrNameLst>
                                          <p:attrName>style.visibility</p:attrName>
                                        </p:attrNameLst>
                                      </p:cBhvr>
                                      <p:to>
                                        <p:strVal val="visible"/>
                                      </p:to>
                                    </p:set>
                                    <p:animEffect transition="in" filter="wipe(left)">
                                      <p:cBhvr>
                                        <p:cTn id="11" dur="500"/>
                                        <p:tgtEl>
                                          <p:spTgt spid="12493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4931">
                                            <p:txEl>
                                              <p:pRg st="1" end="1"/>
                                            </p:txEl>
                                          </p:spTgt>
                                        </p:tgtEl>
                                        <p:attrNameLst>
                                          <p:attrName>style.visibility</p:attrName>
                                        </p:attrNameLst>
                                      </p:cBhvr>
                                      <p:to>
                                        <p:strVal val="visible"/>
                                      </p:to>
                                    </p:set>
                                    <p:animEffect transition="in" filter="wipe(left)">
                                      <p:cBhvr>
                                        <p:cTn id="16" dur="500"/>
                                        <p:tgtEl>
                                          <p:spTgt spid="1249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4931">
                                            <p:txEl>
                                              <p:pRg st="2" end="2"/>
                                            </p:txEl>
                                          </p:spTgt>
                                        </p:tgtEl>
                                        <p:attrNameLst>
                                          <p:attrName>style.visibility</p:attrName>
                                        </p:attrNameLst>
                                      </p:cBhvr>
                                      <p:to>
                                        <p:strVal val="visible"/>
                                      </p:to>
                                    </p:set>
                                    <p:animEffect transition="in" filter="wipe(left)">
                                      <p:cBhvr>
                                        <p:cTn id="21" dur="500"/>
                                        <p:tgtEl>
                                          <p:spTgt spid="12493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4931">
                                            <p:txEl>
                                              <p:pRg st="3" end="3"/>
                                            </p:txEl>
                                          </p:spTgt>
                                        </p:tgtEl>
                                        <p:attrNameLst>
                                          <p:attrName>style.visibility</p:attrName>
                                        </p:attrNameLst>
                                      </p:cBhvr>
                                      <p:to>
                                        <p:strVal val="visible"/>
                                      </p:to>
                                    </p:set>
                                    <p:animEffect transition="in" filter="wipe(left)">
                                      <p:cBhvr>
                                        <p:cTn id="26" dur="500"/>
                                        <p:tgtEl>
                                          <p:spTgt spid="1249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P spid="124931" grpId="0" build="p">
        <p:tmplLst>
          <p:tmpl lvl="1">
            <p:tnLst>
              <p:par>
                <p:cTn presetID="22" presetClass="entr" presetSubtype="8" fill="hold" nodeType="clickEffect">
                  <p:stCondLst>
                    <p:cond delay="0"/>
                  </p:stCondLst>
                  <p:childTnLst>
                    <p:set>
                      <p:cBhvr>
                        <p:cTn dur="1" fill="hold">
                          <p:stCondLst>
                            <p:cond delay="0"/>
                          </p:stCondLst>
                        </p:cTn>
                        <p:tgtEl>
                          <p:spTgt spid="124931"/>
                        </p:tgtEl>
                        <p:attrNameLst>
                          <p:attrName>style.visibility</p:attrName>
                        </p:attrNameLst>
                      </p:cBhvr>
                      <p:to>
                        <p:strVal val="visible"/>
                      </p:to>
                    </p:set>
                    <p:animEffect transition="in" filter="wipe(left)">
                      <p:cBhvr>
                        <p:cTn dur="500"/>
                        <p:tgtEl>
                          <p:spTgt spid="124931"/>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24931"/>
                        </p:tgtEl>
                        <p:attrNameLst>
                          <p:attrName>style.visibility</p:attrName>
                        </p:attrNameLst>
                      </p:cBhvr>
                      <p:to>
                        <p:strVal val="visible"/>
                      </p:to>
                    </p:set>
                    <p:animEffect transition="in" filter="wipe(left)">
                      <p:cBhvr>
                        <p:cTn dur="500"/>
                        <p:tgtEl>
                          <p:spTgt spid="124931"/>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24931"/>
                        </p:tgtEl>
                        <p:attrNameLst>
                          <p:attrName>style.visibility</p:attrName>
                        </p:attrNameLst>
                      </p:cBhvr>
                      <p:to>
                        <p:strVal val="visible"/>
                      </p:to>
                    </p:set>
                    <p:animEffect transition="in" filter="wipe(left)">
                      <p:cBhvr>
                        <p:cTn dur="500"/>
                        <p:tgtEl>
                          <p:spTgt spid="124931"/>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24931"/>
                        </p:tgtEl>
                        <p:attrNameLst>
                          <p:attrName>style.visibility</p:attrName>
                        </p:attrNameLst>
                      </p:cBhvr>
                      <p:to>
                        <p:strVal val="visible"/>
                      </p:to>
                    </p:set>
                    <p:animEffect transition="in" filter="wipe(left)">
                      <p:cBhvr>
                        <p:cTn dur="500"/>
                        <p:tgtEl>
                          <p:spTgt spid="124931"/>
                        </p:tgtEl>
                      </p:cBhvr>
                    </p:animEffect>
                  </p:childTnLst>
                </p:cTn>
              </p:par>
            </p:tnLst>
          </p:tmpl>
        </p:tmplLst>
      </p:bldP>
    </p:bldLst>
  </p:timing>
  <p:txStyles>
    <p:titleStyle>
      <a:lvl1pPr algn="ctr" rtl="0" eaLnBrk="0" fontAlgn="base" hangingPunct="0">
        <a:spcBef>
          <a:spcPct val="0"/>
        </a:spcBef>
        <a:spcAft>
          <a:spcPct val="0"/>
        </a:spcAft>
        <a:defRPr sz="3200" b="1">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chemeClr val="folHlink"/>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3200" b="1">
          <a:solidFill>
            <a:schemeClr val="folHlink"/>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3200" b="1">
          <a:solidFill>
            <a:schemeClr val="folHlink"/>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3200" b="1">
          <a:solidFill>
            <a:schemeClr val="folHlink"/>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3400" b="1">
          <a:solidFill>
            <a:srgbClr val="FFFFCC"/>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3400" b="1">
          <a:solidFill>
            <a:srgbClr val="FFFFCC"/>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3400" b="1">
          <a:solidFill>
            <a:srgbClr val="FFFFCC"/>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3400" b="1">
          <a:solidFill>
            <a:srgbClr val="FFFFCC"/>
          </a:solidFill>
          <a:effectLst>
            <a:outerShdw blurRad="38100" dist="38100" dir="2700000" algn="tl">
              <a:srgbClr val="000000"/>
            </a:outerShdw>
          </a:effectLst>
          <a:latin typeface="Arial" charset="0"/>
          <a:cs typeface="Arial" charset="0"/>
        </a:defRPr>
      </a:lvl9pPr>
    </p:titleStyle>
    <p:bodyStyle>
      <a:lvl1pPr marL="533400" indent="-533400" algn="l" rtl="0" eaLnBrk="0" fontAlgn="base" hangingPunct="0">
        <a:spcBef>
          <a:spcPct val="20000"/>
        </a:spcBef>
        <a:spcAft>
          <a:spcPct val="0"/>
        </a:spcAft>
        <a:buClr>
          <a:schemeClr val="bg2"/>
        </a:buClr>
        <a:buFont typeface="Wingdings" pitchFamily="2" charset="2"/>
        <a:buChar char="§"/>
        <a:defRPr sz="2800">
          <a:solidFill>
            <a:srgbClr val="CCECFF"/>
          </a:solidFill>
          <a:effectLst>
            <a:outerShdw blurRad="38100" dist="38100" dir="2700000" algn="tl">
              <a:srgbClr val="000000"/>
            </a:outerShdw>
          </a:effectLst>
          <a:latin typeface="+mn-lt"/>
          <a:ea typeface="+mn-ea"/>
          <a:cs typeface="+mn-cs"/>
        </a:defRPr>
      </a:lvl1pPr>
      <a:lvl2pPr marL="990600" indent="-533400" algn="l" rtl="0" eaLnBrk="0" fontAlgn="base" hangingPunct="0">
        <a:spcBef>
          <a:spcPct val="20000"/>
        </a:spcBef>
        <a:spcAft>
          <a:spcPct val="0"/>
        </a:spcAft>
        <a:buClr>
          <a:srgbClr val="B2B2B2"/>
        </a:buClr>
        <a:buChar char="•"/>
        <a:defRPr lang="en-US" sz="2800" b="0" dirty="0">
          <a:solidFill>
            <a:schemeClr val="folHlink"/>
          </a:solidFill>
          <a:effectLst>
            <a:outerShdw blurRad="38100" dist="38100" dir="2700000" algn="tl">
              <a:srgbClr val="000000"/>
            </a:outerShdw>
          </a:effectLst>
          <a:latin typeface="+mj-lt"/>
          <a:ea typeface="+mj-ea"/>
          <a:cs typeface="+mj-cs"/>
        </a:defRPr>
      </a:lvl2pPr>
      <a:lvl3pPr marL="1371600" indent="-457200" algn="l" rtl="0" eaLnBrk="0" fontAlgn="base" hangingPunct="0">
        <a:spcBef>
          <a:spcPct val="20000"/>
        </a:spcBef>
        <a:spcAft>
          <a:spcPct val="0"/>
        </a:spcAft>
        <a:buClr>
          <a:srgbClr val="B2B2B2"/>
        </a:buClr>
        <a:buFont typeface="Wingdings" pitchFamily="2" charset="2"/>
        <a:buChar char="Ø"/>
        <a:defRPr sz="2400">
          <a:solidFill>
            <a:srgbClr val="FFCCFF"/>
          </a:solidFill>
          <a:effectLst>
            <a:outerShdw blurRad="38100" dist="38100" dir="2700000" algn="tl">
              <a:srgbClr val="000000"/>
            </a:outerShdw>
          </a:effectLst>
          <a:latin typeface="+mn-lt"/>
          <a:cs typeface="+mn-cs"/>
        </a:defRPr>
      </a:lvl3pPr>
      <a:lvl4pPr marL="1828800" indent="-457200" algn="l" rtl="0" eaLnBrk="0" fontAlgn="base" hangingPunct="0">
        <a:spcBef>
          <a:spcPct val="20000"/>
        </a:spcBef>
        <a:spcAft>
          <a:spcPct val="0"/>
        </a:spcAft>
        <a:buClr>
          <a:srgbClr val="B2B2B2"/>
        </a:buClr>
        <a:buFont typeface="Arial" charset="0"/>
        <a:buChar char="»"/>
        <a:defRPr sz="2400">
          <a:solidFill>
            <a:srgbClr val="0099FF"/>
          </a:solidFill>
          <a:effectLst>
            <a:outerShdw blurRad="38100" dist="38100" dir="2700000" algn="tl">
              <a:srgbClr val="000000"/>
            </a:outerShdw>
          </a:effectLst>
          <a:latin typeface="+mn-lt"/>
          <a:cs typeface="+mn-cs"/>
        </a:defRPr>
      </a:lvl4pPr>
      <a:lvl5pPr marL="2171700" indent="-342900" algn="l" rtl="0" eaLnBrk="0" fontAlgn="base" hangingPunct="0">
        <a:spcBef>
          <a:spcPct val="20000"/>
        </a:spcBef>
        <a:spcAft>
          <a:spcPct val="0"/>
        </a:spcAft>
        <a:buClr>
          <a:srgbClr val="B2B2B2"/>
        </a:buClr>
        <a:buChar char="•"/>
        <a:defRPr>
          <a:solidFill>
            <a:srgbClr val="414141"/>
          </a:solidFill>
          <a:latin typeface="+mn-lt"/>
          <a:cs typeface="+mn-cs"/>
        </a:defRPr>
      </a:lvl5pPr>
      <a:lvl6pPr marL="2628900" indent="-342900" algn="l" rtl="0" fontAlgn="base">
        <a:spcBef>
          <a:spcPct val="20000"/>
        </a:spcBef>
        <a:spcAft>
          <a:spcPct val="0"/>
        </a:spcAft>
        <a:buClr>
          <a:srgbClr val="B2B2B2"/>
        </a:buClr>
        <a:buChar char="•"/>
        <a:defRPr>
          <a:solidFill>
            <a:srgbClr val="414141"/>
          </a:solidFill>
          <a:latin typeface="+mn-lt"/>
          <a:cs typeface="+mn-cs"/>
        </a:defRPr>
      </a:lvl6pPr>
      <a:lvl7pPr marL="3086100" indent="-342900" algn="l" rtl="0" fontAlgn="base">
        <a:spcBef>
          <a:spcPct val="20000"/>
        </a:spcBef>
        <a:spcAft>
          <a:spcPct val="0"/>
        </a:spcAft>
        <a:buClr>
          <a:srgbClr val="B2B2B2"/>
        </a:buClr>
        <a:buChar char="•"/>
        <a:defRPr>
          <a:solidFill>
            <a:srgbClr val="414141"/>
          </a:solidFill>
          <a:latin typeface="+mn-lt"/>
          <a:cs typeface="+mn-cs"/>
        </a:defRPr>
      </a:lvl7pPr>
      <a:lvl8pPr marL="3543300" indent="-342900" algn="l" rtl="0" fontAlgn="base">
        <a:spcBef>
          <a:spcPct val="20000"/>
        </a:spcBef>
        <a:spcAft>
          <a:spcPct val="0"/>
        </a:spcAft>
        <a:buClr>
          <a:srgbClr val="B2B2B2"/>
        </a:buClr>
        <a:buChar char="•"/>
        <a:defRPr>
          <a:solidFill>
            <a:srgbClr val="414141"/>
          </a:solidFill>
          <a:latin typeface="+mn-lt"/>
          <a:cs typeface="+mn-cs"/>
        </a:defRPr>
      </a:lvl8pPr>
      <a:lvl9pPr marL="4000500" indent="-342900" algn="l" rtl="0" fontAlgn="base">
        <a:spcBef>
          <a:spcPct val="20000"/>
        </a:spcBef>
        <a:spcAft>
          <a:spcPct val="0"/>
        </a:spcAft>
        <a:buClr>
          <a:srgbClr val="B2B2B2"/>
        </a:buClr>
        <a:buChar char="•"/>
        <a:defRPr>
          <a:solidFill>
            <a:srgbClr val="41414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2f/sds3z8js6dz26rt2c86_cstr0000gn/T/com.microsoft.Powerpoint/converted_emf.emf"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s://twitter.com/search?q=#kepc2015&amp;src=typd&amp;f=realtim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ipsr.ku.edu/conferen/kepc19"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ar/folders/2f/sds3z8js6dz26rt2c86_cstr0000gn/T/com.microsoft.Powerpoint/converted_emf.em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file:////var/folders/2f/sds3z8js6dz26rt2c86_cstr0000gn/T/com.microsoft.Powerpoint/converted_emf.em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file:////var/folders/2f/sds3z8js6dz26rt2c86_cstr0000gn/T/com.microsoft.Powerpoint/converted_emf.em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file:////var/folders/2f/sds3z8js6dz26rt2c86_cstr0000gn/T/com.microsoft.Powerpoint/converted_emf.em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file:////var/folders/2f/sds3z8js6dz26rt2c86_cstr0000gn/T/com.microsoft.Powerpoint/converted_emf.emf"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mp"/><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p:cNvSpPr>
            <a:spLocks noGrp="1" noChangeArrowheads="1"/>
          </p:cNvSpPr>
          <p:nvPr>
            <p:ph type="ctrTitle" idx="4294967295"/>
          </p:nvPr>
        </p:nvSpPr>
        <p:spPr>
          <a:xfrm>
            <a:off x="1143000" y="990600"/>
            <a:ext cx="8001000" cy="2613025"/>
          </a:xfrm>
        </p:spPr>
        <p:txBody>
          <a:bodyPr/>
          <a:lstStyle/>
          <a:p>
            <a:pPr eaLnBrk="1" hangingPunct="1"/>
            <a:r>
              <a:rPr lang="en-US" sz="4000" dirty="0"/>
              <a:t>Charting a Course for Tax Reform in Kansas</a:t>
            </a:r>
            <a:endParaRPr lang="en-US" sz="4000" b="0" dirty="0">
              <a:latin typeface="Calibri" pitchFamily="34" charset="0"/>
            </a:endParaRPr>
          </a:p>
        </p:txBody>
      </p:sp>
      <p:sp>
        <p:nvSpPr>
          <p:cNvPr id="30725" name="Rectangle 5"/>
          <p:cNvSpPr>
            <a:spLocks noGrp="1" noChangeArrowheads="1"/>
          </p:cNvSpPr>
          <p:nvPr>
            <p:ph type="subTitle" idx="4294967295"/>
          </p:nvPr>
        </p:nvSpPr>
        <p:spPr>
          <a:xfrm>
            <a:off x="1797050" y="3741507"/>
            <a:ext cx="6227763" cy="2185407"/>
          </a:xfrm>
        </p:spPr>
        <p:txBody>
          <a:bodyPr/>
          <a:lstStyle/>
          <a:p>
            <a:pPr marL="0" indent="0" algn="ctr" eaLnBrk="1" hangingPunct="1">
              <a:lnSpc>
                <a:spcPct val="90000"/>
              </a:lnSpc>
              <a:buFont typeface="Wingdings" pitchFamily="2" charset="2"/>
              <a:buNone/>
            </a:pPr>
            <a:r>
              <a:rPr lang="en-US" sz="2400" i="1" dirty="0">
                <a:solidFill>
                  <a:schemeClr val="folHlink"/>
                </a:solidFill>
              </a:rPr>
              <a:t>For Presentation at:</a:t>
            </a:r>
          </a:p>
          <a:p>
            <a:pPr marL="0" indent="0" algn="ctr" eaLnBrk="1" hangingPunct="1">
              <a:lnSpc>
                <a:spcPct val="90000"/>
              </a:lnSpc>
              <a:buFont typeface="Wingdings" pitchFamily="2" charset="2"/>
              <a:buNone/>
            </a:pPr>
            <a:r>
              <a:rPr lang="en-US" sz="2400" dirty="0">
                <a:solidFill>
                  <a:schemeClr val="folHlink"/>
                </a:solidFill>
              </a:rPr>
              <a:t>Governor’s Council on Tax Reform</a:t>
            </a:r>
          </a:p>
          <a:p>
            <a:pPr marL="0" indent="0" algn="ctr" eaLnBrk="1" hangingPunct="1">
              <a:lnSpc>
                <a:spcPct val="90000"/>
              </a:lnSpc>
              <a:buFont typeface="Wingdings" pitchFamily="2" charset="2"/>
              <a:buNone/>
            </a:pPr>
            <a:r>
              <a:rPr lang="en-US" sz="2400" dirty="0">
                <a:solidFill>
                  <a:schemeClr val="folHlink"/>
                </a:solidFill>
              </a:rPr>
              <a:t>Donna K. Ginther</a:t>
            </a:r>
          </a:p>
          <a:p>
            <a:pPr marL="0" indent="0" algn="ctr" eaLnBrk="1" hangingPunct="1">
              <a:lnSpc>
                <a:spcPct val="90000"/>
              </a:lnSpc>
              <a:buFont typeface="Wingdings" pitchFamily="2" charset="2"/>
              <a:buNone/>
            </a:pPr>
            <a:r>
              <a:rPr lang="en-US" sz="1800" dirty="0">
                <a:solidFill>
                  <a:schemeClr val="folHlink"/>
                </a:solidFill>
              </a:rPr>
              <a:t>Professor, Department of Economics</a:t>
            </a:r>
          </a:p>
          <a:p>
            <a:pPr marL="0" indent="0" algn="ctr" eaLnBrk="1" hangingPunct="1">
              <a:lnSpc>
                <a:spcPct val="90000"/>
              </a:lnSpc>
              <a:buFont typeface="Wingdings" pitchFamily="2" charset="2"/>
              <a:buNone/>
            </a:pPr>
            <a:r>
              <a:rPr lang="en-US" sz="1800" dirty="0">
                <a:solidFill>
                  <a:schemeClr val="folHlink"/>
                </a:solidFill>
              </a:rPr>
              <a:t>Interim Director, Institute for Policy &amp; Social Research</a:t>
            </a:r>
          </a:p>
          <a:p>
            <a:pPr marL="0" indent="0" algn="ctr" eaLnBrk="1" hangingPunct="1">
              <a:lnSpc>
                <a:spcPct val="90000"/>
              </a:lnSpc>
              <a:buFont typeface="Wingdings" pitchFamily="2" charset="2"/>
              <a:buNone/>
            </a:pPr>
            <a:r>
              <a:rPr lang="en-US" sz="1800" dirty="0">
                <a:solidFill>
                  <a:schemeClr val="folHlink"/>
                </a:solidFill>
              </a:rPr>
              <a:t>Research Associate, National Bureau of Economic Research</a:t>
            </a:r>
          </a:p>
        </p:txBody>
      </p:sp>
      <p:pic>
        <p:nvPicPr>
          <p:cNvPr id="3" name="Picture 2">
            <a:extLst>
              <a:ext uri="{FF2B5EF4-FFF2-40B4-BE49-F238E27FC236}">
                <a16:creationId xmlns:a16="http://schemas.microsoft.com/office/drawing/2014/main" id="{2D7D1B7C-4FA0-4D44-B022-AE882F1AAC03}"/>
              </a:ext>
            </a:extLst>
          </p:cNvPr>
          <p:cNvPicPr>
            <a:picLocks noChangeAspect="1"/>
          </p:cNvPicPr>
          <p:nvPr/>
        </p:nvPicPr>
        <p:blipFill>
          <a:blip r:link="rId3"/>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D548B5E3-3812-0E4B-AD64-A318DA38A172}"/>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64813CFF-5C68-4143-B120-1AA654F03A44}"/>
              </a:ext>
            </a:extLst>
          </p:cNvPr>
          <p:cNvPicPr>
            <a:picLocks noChangeAspect="1"/>
          </p:cNvPicPr>
          <p:nvPr/>
        </p:nvPicPr>
        <p:blipFill>
          <a:blip r:link="rId3"/>
          <a:stretch>
            <a:fillRect/>
          </a:stretch>
        </p:blipFill>
        <p:spPr>
          <a:xfrm>
            <a:off x="1270000" y="1270000"/>
            <a:ext cx="63500" cy="762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Kansas Board of Regents</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2400" dirty="0"/>
              <a:t>Unlike previous studies from other states, we found that Kansas transfer students are significantly less likely to complete a bachelor’s degree.  However, transfer students were more likely to be employed in the state</a:t>
            </a:r>
          </a:p>
        </p:txBody>
      </p:sp>
      <p:pic>
        <p:nvPicPr>
          <p:cNvPr id="4" name="Picture 3"/>
          <p:cNvPicPr>
            <a:picLocks noChangeAspect="1"/>
          </p:cNvPicPr>
          <p:nvPr/>
        </p:nvPicPr>
        <p:blipFill>
          <a:blip r:embed="rId2"/>
          <a:stretch>
            <a:fillRect/>
          </a:stretch>
        </p:blipFill>
        <p:spPr>
          <a:xfrm>
            <a:off x="2260600" y="1079500"/>
            <a:ext cx="5245099" cy="3421721"/>
          </a:xfrm>
          <a:prstGeom prst="rect">
            <a:avLst/>
          </a:prstGeom>
        </p:spPr>
      </p:pic>
    </p:spTree>
    <p:extLst>
      <p:ext uri="{BB962C8B-B14F-4D97-AF65-F5344CB8AC3E}">
        <p14:creationId xmlns:p14="http://schemas.microsoft.com/office/powerpoint/2010/main" val="146122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2"/>
          <a:stretch>
            <a:fillRect/>
          </a:stretch>
        </p:blipFill>
        <p:spPr>
          <a:xfrm>
            <a:off x="0" y="5132070"/>
            <a:ext cx="9144000" cy="1725930"/>
          </a:xfrm>
          <a:prstGeom prst="rect">
            <a:avLst/>
          </a:prstGeom>
          <a:solidFill>
            <a:schemeClr val="bg1"/>
          </a:solidFill>
        </p:spPr>
      </p:pic>
      <p:pic>
        <p:nvPicPr>
          <p:cNvPr id="7" name="Picture 6"/>
          <p:cNvPicPr>
            <a:picLocks noChangeAspect="1"/>
          </p:cNvPicPr>
          <p:nvPr/>
        </p:nvPicPr>
        <p:blipFill>
          <a:blip r:embed="rId3"/>
          <a:stretch>
            <a:fillRect/>
          </a:stretch>
        </p:blipFill>
        <p:spPr>
          <a:xfrm>
            <a:off x="0" y="0"/>
            <a:ext cx="9144000" cy="2594610"/>
          </a:xfrm>
          <a:prstGeom prst="rect">
            <a:avLst/>
          </a:prstGeom>
        </p:spPr>
      </p:pic>
      <p:pic>
        <p:nvPicPr>
          <p:cNvPr id="8" name="Picture 7"/>
          <p:cNvPicPr>
            <a:picLocks noChangeAspect="1"/>
          </p:cNvPicPr>
          <p:nvPr/>
        </p:nvPicPr>
        <p:blipFill>
          <a:blip r:embed="rId4"/>
          <a:stretch>
            <a:fillRect/>
          </a:stretch>
        </p:blipFill>
        <p:spPr>
          <a:xfrm>
            <a:off x="0" y="2832100"/>
            <a:ext cx="9144000" cy="1771650"/>
          </a:xfrm>
          <a:prstGeom prst="rect">
            <a:avLst/>
          </a:prstGeom>
        </p:spPr>
      </p:pic>
    </p:spTree>
    <p:extLst>
      <p:ext uri="{BB962C8B-B14F-4D97-AF65-F5344CB8AC3E}">
        <p14:creationId xmlns:p14="http://schemas.microsoft.com/office/powerpoint/2010/main" val="381635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534400"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 y="685800"/>
            <a:ext cx="7924800" cy="1965960"/>
          </a:xfrm>
          <a:prstGeom prst="rect">
            <a:avLst/>
          </a:prstGeom>
          <a:solidFill>
            <a:srgbClr val="00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EPC_Final_Logo300.png"/>
          <p:cNvPicPr>
            <a:picLocks noChangeAspect="1"/>
          </p:cNvPicPr>
          <p:nvPr/>
        </p:nvPicPr>
        <p:blipFill>
          <a:blip r:embed="rId3" cstate="print"/>
          <a:stretch>
            <a:fillRect/>
          </a:stretch>
        </p:blipFill>
        <p:spPr>
          <a:xfrm>
            <a:off x="838200" y="1005840"/>
            <a:ext cx="3581400" cy="1346997"/>
          </a:xfrm>
          <a:prstGeom prst="rect">
            <a:avLst/>
          </a:prstGeom>
        </p:spPr>
      </p:pic>
      <p:sp>
        <p:nvSpPr>
          <p:cNvPr id="7" name="TextBox 6"/>
          <p:cNvSpPr txBox="1"/>
          <p:nvPr/>
        </p:nvSpPr>
        <p:spPr>
          <a:xfrm>
            <a:off x="4495800" y="1164302"/>
            <a:ext cx="4038600" cy="1046440"/>
          </a:xfrm>
          <a:prstGeom prst="rect">
            <a:avLst/>
          </a:prstGeom>
          <a:noFill/>
        </p:spPr>
        <p:txBody>
          <a:bodyPr wrap="square" rtlCol="0">
            <a:spAutoFit/>
          </a:bodyPr>
          <a:lstStyle/>
          <a:p>
            <a:r>
              <a:rPr lang="en-US" sz="3100" dirty="0">
                <a:solidFill>
                  <a:schemeClr val="bg1"/>
                </a:solidFill>
                <a:latin typeface="Gill Sans MT" pitchFamily="34" charset="0"/>
              </a:rPr>
              <a:t>2018 Kansas Economic Policy Conference</a:t>
            </a:r>
          </a:p>
        </p:txBody>
      </p:sp>
      <p:sp>
        <p:nvSpPr>
          <p:cNvPr id="8" name="TextBox 7"/>
          <p:cNvSpPr txBox="1"/>
          <p:nvPr/>
        </p:nvSpPr>
        <p:spPr>
          <a:xfrm>
            <a:off x="756695" y="3842573"/>
            <a:ext cx="6981825" cy="1446550"/>
          </a:xfrm>
          <a:prstGeom prst="rect">
            <a:avLst/>
          </a:prstGeom>
          <a:noFill/>
        </p:spPr>
        <p:txBody>
          <a:bodyPr wrap="square" rtlCol="0">
            <a:spAutoFit/>
          </a:bodyPr>
          <a:lstStyle/>
          <a:p>
            <a:r>
              <a:rPr lang="en-US" sz="1600" dirty="0">
                <a:solidFill>
                  <a:schemeClr val="tx1">
                    <a:lumMod val="65000"/>
                    <a:lumOff val="35000"/>
                  </a:schemeClr>
                </a:solidFill>
                <a:latin typeface="Gill Sans MT" pitchFamily="34" charset="0"/>
              </a:rPr>
              <a:t>presented by</a:t>
            </a:r>
          </a:p>
          <a:p>
            <a:r>
              <a:rPr lang="en-US" sz="2000" dirty="0">
                <a:solidFill>
                  <a:schemeClr val="tx1">
                    <a:lumMod val="65000"/>
                    <a:lumOff val="35000"/>
                  </a:schemeClr>
                </a:solidFill>
                <a:latin typeface="Gill Sans MT" pitchFamily="34" charset="0"/>
              </a:rPr>
              <a:t>Institute for Policy &amp; Social Research, The University of Kansas</a:t>
            </a:r>
          </a:p>
          <a:p>
            <a:endParaRPr lang="en-US" sz="1600" dirty="0">
              <a:solidFill>
                <a:schemeClr val="tx1">
                  <a:lumMod val="65000"/>
                  <a:lumOff val="35000"/>
                </a:schemeClr>
              </a:solidFill>
              <a:latin typeface="Gill Sans MT" pitchFamily="34" charset="0"/>
            </a:endParaRPr>
          </a:p>
          <a:p>
            <a:r>
              <a:rPr lang="en-US" sz="1600" dirty="0">
                <a:solidFill>
                  <a:schemeClr val="tx1">
                    <a:lumMod val="65000"/>
                    <a:lumOff val="35000"/>
                  </a:schemeClr>
                </a:solidFill>
                <a:latin typeface="Gill Sans MT" pitchFamily="34" charset="0"/>
              </a:rPr>
              <a:t>live webcast sponsored by </a:t>
            </a:r>
          </a:p>
          <a:p>
            <a:r>
              <a:rPr lang="en-US" sz="2000" dirty="0">
                <a:solidFill>
                  <a:schemeClr val="tx1">
                    <a:lumMod val="65000"/>
                    <a:lumOff val="35000"/>
                  </a:schemeClr>
                </a:solidFill>
                <a:latin typeface="Gill Sans MT" pitchFamily="34" charset="0"/>
              </a:rPr>
              <a:t>KU Information Technology and Office of the Provost</a:t>
            </a:r>
          </a:p>
        </p:txBody>
      </p:sp>
      <p:sp>
        <p:nvSpPr>
          <p:cNvPr id="9" name="TextBox 8"/>
          <p:cNvSpPr txBox="1"/>
          <p:nvPr/>
        </p:nvSpPr>
        <p:spPr>
          <a:xfrm>
            <a:off x="914400" y="4953000"/>
            <a:ext cx="4876800" cy="1107996"/>
          </a:xfrm>
          <a:prstGeom prst="rect">
            <a:avLst/>
          </a:prstGeom>
          <a:noFill/>
        </p:spPr>
        <p:txBody>
          <a:bodyPr wrap="square" rtlCol="0">
            <a:spAutoFit/>
          </a:bodyPr>
          <a:lstStyle/>
          <a:p>
            <a:endParaRPr lang="en-US" sz="1600" dirty="0">
              <a:solidFill>
                <a:schemeClr val="tx1">
                  <a:lumMod val="65000"/>
                  <a:lumOff val="35000"/>
                </a:schemeClr>
              </a:solidFill>
              <a:latin typeface="Gill Sans MT" pitchFamily="34" charset="0"/>
            </a:endParaRPr>
          </a:p>
          <a:p>
            <a:endParaRPr lang="en-US" sz="1600" dirty="0">
              <a:solidFill>
                <a:schemeClr val="tx1">
                  <a:lumMod val="65000"/>
                  <a:lumOff val="35000"/>
                </a:schemeClr>
              </a:solidFill>
              <a:latin typeface="Gill Sans MT" pitchFamily="34" charset="0"/>
            </a:endParaRPr>
          </a:p>
          <a:p>
            <a:endParaRPr lang="en-US" sz="1600" dirty="0">
              <a:solidFill>
                <a:schemeClr val="tx1">
                  <a:lumMod val="65000"/>
                  <a:lumOff val="35000"/>
                </a:schemeClr>
              </a:solidFill>
              <a:latin typeface="Gill Sans MT" pitchFamily="34" charset="0"/>
            </a:endParaRPr>
          </a:p>
          <a:p>
            <a:r>
              <a:rPr lang="en-US" sz="1600" dirty="0">
                <a:solidFill>
                  <a:srgbClr val="0070C0"/>
                </a:solidFill>
                <a:latin typeface="Gill Sans MT" pitchFamily="34" charset="0"/>
              </a:rPr>
              <a:t>       </a:t>
            </a:r>
            <a:r>
              <a:rPr lang="en-US" dirty="0">
                <a:solidFill>
                  <a:schemeClr val="tx1">
                    <a:lumMod val="65000"/>
                    <a:lumOff val="35000"/>
                  </a:schemeClr>
                </a:solidFill>
                <a:latin typeface="Gill Sans MT" pitchFamily="34" charset="0"/>
              </a:rPr>
              <a:t>Join the conversation on Twitter #kepc2018</a:t>
            </a:r>
            <a:endParaRPr lang="en-US" dirty="0">
              <a:latin typeface="Gill Sans MT" pitchFamily="34" charset="0"/>
            </a:endParaRPr>
          </a:p>
        </p:txBody>
      </p:sp>
      <p:sp>
        <p:nvSpPr>
          <p:cNvPr id="10" name="TextBox 9"/>
          <p:cNvSpPr txBox="1"/>
          <p:nvPr/>
        </p:nvSpPr>
        <p:spPr>
          <a:xfrm>
            <a:off x="685800" y="2906538"/>
            <a:ext cx="7772400" cy="523220"/>
          </a:xfrm>
          <a:prstGeom prst="rect">
            <a:avLst/>
          </a:prstGeom>
          <a:noFill/>
        </p:spPr>
        <p:txBody>
          <a:bodyPr wrap="square" rtlCol="0">
            <a:spAutoFit/>
          </a:bodyPr>
          <a:lstStyle/>
          <a:p>
            <a:r>
              <a:rPr lang="en-US" sz="2800" b="1" dirty="0">
                <a:solidFill>
                  <a:srgbClr val="005596"/>
                </a:solidFill>
                <a:latin typeface="Book Antiqua" pitchFamily="18" charset="0"/>
              </a:rPr>
              <a:t>Pragmatic Policy: Reforming Kansas Taxes</a:t>
            </a:r>
          </a:p>
        </p:txBody>
      </p:sp>
      <p:pic>
        <p:nvPicPr>
          <p:cNvPr id="11" name="Picture 10" descr="Follow the Conference on Twitter">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805665" y="5659577"/>
            <a:ext cx="561975" cy="477691"/>
          </a:xfrm>
          <a:prstGeom prst="rect">
            <a:avLst/>
          </a:prstGeom>
          <a:noFill/>
          <a:ln>
            <a:noFill/>
          </a:ln>
        </p:spPr>
      </p:pic>
    </p:spTree>
    <p:extLst>
      <p:ext uri="{BB962C8B-B14F-4D97-AF65-F5344CB8AC3E}">
        <p14:creationId xmlns:p14="http://schemas.microsoft.com/office/powerpoint/2010/main" val="1801467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983B-178B-2B4D-B869-432E1AC7E287}"/>
              </a:ext>
            </a:extLst>
          </p:cNvPr>
          <p:cNvSpPr>
            <a:spLocks noGrp="1"/>
          </p:cNvSpPr>
          <p:nvPr>
            <p:ph type="title"/>
          </p:nvPr>
        </p:nvSpPr>
        <p:spPr>
          <a:xfrm>
            <a:off x="928468" y="152400"/>
            <a:ext cx="8215532" cy="838200"/>
          </a:xfrm>
        </p:spPr>
        <p:txBody>
          <a:bodyPr/>
          <a:lstStyle/>
          <a:p>
            <a:r>
              <a:rPr lang="en-US" sz="2800" dirty="0"/>
              <a:t>Future of Work Conference—October 17th</a:t>
            </a:r>
          </a:p>
        </p:txBody>
      </p:sp>
      <p:sp>
        <p:nvSpPr>
          <p:cNvPr id="3" name="Content Placeholder 2">
            <a:extLst>
              <a:ext uri="{FF2B5EF4-FFF2-40B4-BE49-F238E27FC236}">
                <a16:creationId xmlns:a16="http://schemas.microsoft.com/office/drawing/2014/main" id="{1ABB54B7-AF34-014C-8C27-D473826A4FDE}"/>
              </a:ext>
            </a:extLst>
          </p:cNvPr>
          <p:cNvSpPr>
            <a:spLocks noGrp="1"/>
          </p:cNvSpPr>
          <p:nvPr>
            <p:ph idx="1"/>
          </p:nvPr>
        </p:nvSpPr>
        <p:spPr>
          <a:xfrm>
            <a:off x="4909624" y="1143000"/>
            <a:ext cx="3853375" cy="5334000"/>
          </a:xfrm>
        </p:spPr>
        <p:txBody>
          <a:bodyPr/>
          <a:lstStyle/>
          <a:p>
            <a:r>
              <a:rPr lang="en-US" dirty="0"/>
              <a:t>Future of Work-–October 17, 2019, 9 AM – 5 PM</a:t>
            </a:r>
          </a:p>
          <a:p>
            <a:r>
              <a:rPr lang="en-US" dirty="0">
                <a:effectLst/>
              </a:rPr>
              <a:t>Register at: </a:t>
            </a:r>
            <a:r>
              <a:rPr lang="en-US" i="1" dirty="0" err="1">
                <a:effectLst/>
              </a:rPr>
              <a:t>research.ku.edu</a:t>
            </a:r>
            <a:r>
              <a:rPr lang="en-US" i="1" dirty="0">
                <a:effectLst/>
              </a:rPr>
              <a:t>/rsvp-</a:t>
            </a:r>
            <a:r>
              <a:rPr lang="en-US" i="1" dirty="0" err="1">
                <a:effectLst/>
              </a:rPr>
              <a:t>futureofwork</a:t>
            </a:r>
            <a:endParaRPr lang="en-US" i="1" dirty="0">
              <a:effectLst/>
            </a:endParaRPr>
          </a:p>
          <a:p>
            <a:r>
              <a:rPr lang="en-US" dirty="0">
                <a:effectLst/>
              </a:rPr>
              <a:t>Human Technology Partnerships</a:t>
            </a:r>
          </a:p>
          <a:p>
            <a:r>
              <a:rPr lang="en-US" dirty="0">
                <a:effectLst/>
              </a:rPr>
              <a:t>Lifelong Learning</a:t>
            </a:r>
          </a:p>
          <a:p>
            <a:endParaRPr lang="en-US" dirty="0"/>
          </a:p>
        </p:txBody>
      </p:sp>
      <p:pic>
        <p:nvPicPr>
          <p:cNvPr id="4" name="Picture 3">
            <a:extLst>
              <a:ext uri="{FF2B5EF4-FFF2-40B4-BE49-F238E27FC236}">
                <a16:creationId xmlns:a16="http://schemas.microsoft.com/office/drawing/2014/main" id="{9D0AED70-5DDD-994A-A886-26328D6602F9}"/>
              </a:ext>
            </a:extLst>
          </p:cNvPr>
          <p:cNvPicPr>
            <a:picLocks noChangeAspect="1"/>
          </p:cNvPicPr>
          <p:nvPr/>
        </p:nvPicPr>
        <p:blipFill>
          <a:blip r:embed="rId2"/>
          <a:stretch>
            <a:fillRect/>
          </a:stretch>
        </p:blipFill>
        <p:spPr>
          <a:xfrm>
            <a:off x="1219200" y="1143000"/>
            <a:ext cx="3352800" cy="5185664"/>
          </a:xfrm>
          <a:prstGeom prst="rect">
            <a:avLst/>
          </a:prstGeom>
        </p:spPr>
      </p:pic>
    </p:spTree>
    <p:extLst>
      <p:ext uri="{BB962C8B-B14F-4D97-AF65-F5344CB8AC3E}">
        <p14:creationId xmlns:p14="http://schemas.microsoft.com/office/powerpoint/2010/main" val="183689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983B-178B-2B4D-B869-432E1AC7E287}"/>
              </a:ext>
            </a:extLst>
          </p:cNvPr>
          <p:cNvSpPr>
            <a:spLocks noGrp="1"/>
          </p:cNvSpPr>
          <p:nvPr>
            <p:ph type="title"/>
          </p:nvPr>
        </p:nvSpPr>
        <p:spPr/>
        <p:txBody>
          <a:bodyPr/>
          <a:lstStyle/>
          <a:p>
            <a:r>
              <a:rPr lang="en-US" dirty="0"/>
              <a:t>Kansas Economic Policy Conference  October 24th</a:t>
            </a:r>
          </a:p>
        </p:txBody>
      </p:sp>
      <p:sp>
        <p:nvSpPr>
          <p:cNvPr id="3" name="Content Placeholder 2">
            <a:extLst>
              <a:ext uri="{FF2B5EF4-FFF2-40B4-BE49-F238E27FC236}">
                <a16:creationId xmlns:a16="http://schemas.microsoft.com/office/drawing/2014/main" id="{1ABB54B7-AF34-014C-8C27-D473826A4FDE}"/>
              </a:ext>
            </a:extLst>
          </p:cNvPr>
          <p:cNvSpPr>
            <a:spLocks noGrp="1"/>
          </p:cNvSpPr>
          <p:nvPr>
            <p:ph idx="1"/>
          </p:nvPr>
        </p:nvSpPr>
        <p:spPr>
          <a:xfrm>
            <a:off x="942536" y="3429000"/>
            <a:ext cx="7820464" cy="3048000"/>
          </a:xfrm>
        </p:spPr>
        <p:txBody>
          <a:bodyPr/>
          <a:lstStyle/>
          <a:p>
            <a:r>
              <a:rPr lang="en-US" dirty="0"/>
              <a:t>What Counts for Economic Development in Kansas?</a:t>
            </a:r>
          </a:p>
          <a:p>
            <a:r>
              <a:rPr lang="en-US" dirty="0"/>
              <a:t>October 24, 2019, 8 AM – 3 PM</a:t>
            </a:r>
          </a:p>
          <a:p>
            <a:r>
              <a:rPr lang="en-US" dirty="0">
                <a:effectLst/>
              </a:rPr>
              <a:t>Register at:  </a:t>
            </a:r>
            <a:r>
              <a:rPr lang="en-US" u="sng" dirty="0">
                <a:effectLst/>
                <a:hlinkClick r:id="rId2"/>
              </a:rPr>
              <a:t>https://ipsr.ku.edu/conferen/kepc19</a:t>
            </a:r>
            <a:endParaRPr lang="en-US" i="1" dirty="0">
              <a:effectLst/>
            </a:endParaRPr>
          </a:p>
          <a:p>
            <a:pPr marL="0" indent="0">
              <a:buNone/>
            </a:pPr>
            <a:endParaRPr lang="en-US" dirty="0"/>
          </a:p>
        </p:txBody>
      </p:sp>
      <p:pic>
        <p:nvPicPr>
          <p:cNvPr id="6" name="Picture 5">
            <a:extLst>
              <a:ext uri="{FF2B5EF4-FFF2-40B4-BE49-F238E27FC236}">
                <a16:creationId xmlns:a16="http://schemas.microsoft.com/office/drawing/2014/main" id="{E0630A5B-48D9-9645-B2DE-3620199B75EE}"/>
              </a:ext>
            </a:extLst>
          </p:cNvPr>
          <p:cNvPicPr>
            <a:picLocks noChangeAspect="1"/>
          </p:cNvPicPr>
          <p:nvPr/>
        </p:nvPicPr>
        <p:blipFill>
          <a:blip r:embed="rId3"/>
          <a:stretch>
            <a:fillRect/>
          </a:stretch>
        </p:blipFill>
        <p:spPr>
          <a:xfrm>
            <a:off x="0" y="1581443"/>
            <a:ext cx="9144000" cy="1640645"/>
          </a:xfrm>
          <a:prstGeom prst="rect">
            <a:avLst/>
          </a:prstGeom>
          <a:solidFill>
            <a:schemeClr val="bg1"/>
          </a:solidFill>
        </p:spPr>
      </p:pic>
    </p:spTree>
    <p:extLst>
      <p:ext uri="{BB962C8B-B14F-4D97-AF65-F5344CB8AC3E}">
        <p14:creationId xmlns:p14="http://schemas.microsoft.com/office/powerpoint/2010/main" val="2406522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p:cNvSpPr>
            <a:spLocks noGrp="1" noChangeArrowheads="1"/>
          </p:cNvSpPr>
          <p:nvPr>
            <p:ph type="ctrTitle" idx="4294967295"/>
          </p:nvPr>
        </p:nvSpPr>
        <p:spPr>
          <a:xfrm>
            <a:off x="1143000" y="990600"/>
            <a:ext cx="8001000" cy="2613025"/>
          </a:xfrm>
        </p:spPr>
        <p:txBody>
          <a:bodyPr/>
          <a:lstStyle/>
          <a:p>
            <a:pPr eaLnBrk="1" hangingPunct="1"/>
            <a:r>
              <a:rPr lang="en-US" sz="4000" dirty="0"/>
              <a:t>New Research Agenda:</a:t>
            </a:r>
            <a:br>
              <a:rPr lang="en-US" sz="4000" dirty="0"/>
            </a:br>
            <a:r>
              <a:rPr lang="en-US" sz="4000" dirty="0"/>
              <a:t>How Do State Tax Cuts Affect the Provision of Public Goods?</a:t>
            </a:r>
            <a:endParaRPr lang="en-US" sz="4000" b="0" dirty="0">
              <a:latin typeface="Calibri" pitchFamily="34" charset="0"/>
            </a:endParaRPr>
          </a:p>
        </p:txBody>
      </p:sp>
      <p:pic>
        <p:nvPicPr>
          <p:cNvPr id="3" name="Picture 2">
            <a:extLst>
              <a:ext uri="{FF2B5EF4-FFF2-40B4-BE49-F238E27FC236}">
                <a16:creationId xmlns:a16="http://schemas.microsoft.com/office/drawing/2014/main" id="{2D7D1B7C-4FA0-4D44-B022-AE882F1AAC03}"/>
              </a:ext>
            </a:extLst>
          </p:cNvPr>
          <p:cNvPicPr>
            <a:picLocks noChangeAspect="1"/>
          </p:cNvPicPr>
          <p:nvPr/>
        </p:nvPicPr>
        <p:blipFill>
          <a:blip r:link="rId3"/>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D548B5E3-3812-0E4B-AD64-A318DA38A172}"/>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64813CFF-5C68-4143-B120-1AA654F03A44}"/>
              </a:ext>
            </a:extLst>
          </p:cNvPr>
          <p:cNvPicPr>
            <a:picLocks noChangeAspect="1"/>
          </p:cNvPicPr>
          <p:nvPr/>
        </p:nvPicPr>
        <p:blipFill>
          <a:blip r:link="rId3"/>
          <a:stretch>
            <a:fillRect/>
          </a:stretch>
        </p:blipFill>
        <p:spPr>
          <a:xfrm>
            <a:off x="1270000" y="1270000"/>
            <a:ext cx="63500" cy="76200"/>
          </a:xfrm>
          <a:prstGeom prst="rect">
            <a:avLst/>
          </a:prstGeom>
        </p:spPr>
      </p:pic>
    </p:spTree>
    <p:extLst>
      <p:ext uri="{BB962C8B-B14F-4D97-AF65-F5344CB8AC3E}">
        <p14:creationId xmlns:p14="http://schemas.microsoft.com/office/powerpoint/2010/main" val="7396799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State Income Tax Cuts Affect Public Goods?</a:t>
            </a:r>
          </a:p>
        </p:txBody>
      </p:sp>
      <p:sp>
        <p:nvSpPr>
          <p:cNvPr id="3" name="Content Placeholder 2"/>
          <p:cNvSpPr>
            <a:spLocks noGrp="1"/>
          </p:cNvSpPr>
          <p:nvPr>
            <p:ph idx="1"/>
          </p:nvPr>
        </p:nvSpPr>
        <p:spPr/>
        <p:txBody>
          <a:bodyPr/>
          <a:lstStyle/>
          <a:p>
            <a:r>
              <a:rPr lang="en-US" dirty="0"/>
              <a:t>Preliminary Work that examines the effect of state tax cuts on expenditures and outcomes</a:t>
            </a:r>
          </a:p>
          <a:p>
            <a:r>
              <a:rPr lang="en-US" dirty="0">
                <a:effectLst/>
              </a:rPr>
              <a:t>Natural Experiment:  During the Great Recession, 18 states cut income taxes</a:t>
            </a:r>
          </a:p>
          <a:p>
            <a:pPr lvl="1"/>
            <a:r>
              <a:rPr lang="en-US" dirty="0">
                <a:effectLst/>
              </a:rPr>
              <a:t>These are the “treatment” states</a:t>
            </a:r>
          </a:p>
          <a:p>
            <a:pPr lvl="1"/>
            <a:r>
              <a:rPr lang="en-US" dirty="0">
                <a:effectLst/>
              </a:rPr>
              <a:t>Remaining states are the control group</a:t>
            </a:r>
          </a:p>
          <a:p>
            <a:r>
              <a:rPr lang="en-US" dirty="0">
                <a:effectLst/>
              </a:rPr>
              <a:t>We compare outcomes for treatment and controls to identify the causal effect of income tax cuts.</a:t>
            </a:r>
          </a:p>
          <a:p>
            <a:r>
              <a:rPr lang="en-US" dirty="0">
                <a:effectLst/>
              </a:rPr>
              <a:t>Work inspired by Kansas Tax Experiment.</a:t>
            </a:r>
          </a:p>
          <a:p>
            <a:endParaRPr lang="en-US" dirty="0"/>
          </a:p>
        </p:txBody>
      </p:sp>
    </p:spTree>
    <p:extLst>
      <p:ext uri="{BB962C8B-B14F-4D97-AF65-F5344CB8AC3E}">
        <p14:creationId xmlns:p14="http://schemas.microsoft.com/office/powerpoint/2010/main" val="2252361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State Income Tax Cuts Affect Public Goods?</a:t>
            </a:r>
          </a:p>
        </p:txBody>
      </p:sp>
      <p:sp>
        <p:nvSpPr>
          <p:cNvPr id="3" name="Content Placeholder 2"/>
          <p:cNvSpPr>
            <a:spLocks noGrp="1"/>
          </p:cNvSpPr>
          <p:nvPr>
            <p:ph idx="1"/>
          </p:nvPr>
        </p:nvSpPr>
        <p:spPr/>
        <p:txBody>
          <a:bodyPr/>
          <a:lstStyle/>
          <a:p>
            <a:r>
              <a:rPr lang="en-US" dirty="0"/>
              <a:t>Preliminary Findings:</a:t>
            </a:r>
          </a:p>
          <a:p>
            <a:r>
              <a:rPr lang="en-US" dirty="0" err="1"/>
              <a:t>Sifat</a:t>
            </a:r>
            <a:r>
              <a:rPr lang="en-US" dirty="0"/>
              <a:t> </a:t>
            </a:r>
            <a:r>
              <a:rPr lang="en-US" dirty="0" err="1"/>
              <a:t>Adiya</a:t>
            </a:r>
            <a:r>
              <a:rPr lang="en-US" dirty="0"/>
              <a:t>: </a:t>
            </a:r>
            <a:r>
              <a:rPr lang="en-US" i="1" dirty="0">
                <a:effectLst/>
              </a:rPr>
              <a:t>Did Individual Income Tax Cuts Lead to More Deaths on the Highways? State level analysis using evidence from the Great Recession</a:t>
            </a:r>
          </a:p>
          <a:p>
            <a:pPr lvl="1"/>
            <a:r>
              <a:rPr lang="en-US" dirty="0">
                <a:effectLst/>
              </a:rPr>
              <a:t>Short Answer:  Yes</a:t>
            </a:r>
          </a:p>
          <a:p>
            <a:r>
              <a:rPr lang="en-US" dirty="0">
                <a:effectLst/>
              </a:rPr>
              <a:t>Chloe Smith:  Did Income Tax Cuts Affect Deaths of Despair?</a:t>
            </a:r>
          </a:p>
          <a:p>
            <a:pPr lvl="1"/>
            <a:r>
              <a:rPr lang="en-US" dirty="0">
                <a:effectLst/>
              </a:rPr>
              <a:t>Short Answer:  Suicides increased</a:t>
            </a:r>
          </a:p>
          <a:p>
            <a:r>
              <a:rPr lang="en-US" dirty="0">
                <a:effectLst/>
              </a:rPr>
              <a:t>Noah Colby-George:  Did Tax Cuts Affect High Skilled Migration?</a:t>
            </a:r>
          </a:p>
          <a:p>
            <a:endParaRPr lang="en-US" dirty="0">
              <a:effectLst/>
            </a:endParaRPr>
          </a:p>
          <a:p>
            <a:endParaRPr lang="en-US" dirty="0"/>
          </a:p>
        </p:txBody>
      </p:sp>
    </p:spTree>
    <p:extLst>
      <p:ext uri="{BB962C8B-B14F-4D97-AF65-F5344CB8AC3E}">
        <p14:creationId xmlns:p14="http://schemas.microsoft.com/office/powerpoint/2010/main" val="2960513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State Disinvestments in Higher Education—Joint Work with Joshua Rosenbloom, Iowa State Univ.</a:t>
            </a:r>
          </a:p>
        </p:txBody>
      </p:sp>
      <p:sp>
        <p:nvSpPr>
          <p:cNvPr id="3" name="Content Placeholder 2"/>
          <p:cNvSpPr>
            <a:spLocks noGrp="1"/>
          </p:cNvSpPr>
          <p:nvPr>
            <p:ph idx="1"/>
          </p:nvPr>
        </p:nvSpPr>
        <p:spPr/>
        <p:txBody>
          <a:bodyPr/>
          <a:lstStyle/>
          <a:p>
            <a:r>
              <a:rPr lang="en-US" sz="2600" dirty="0"/>
              <a:t>National Science Foundation Grant 2019-2021</a:t>
            </a:r>
          </a:p>
          <a:p>
            <a:r>
              <a:rPr lang="en-US" sz="2600" dirty="0"/>
              <a:t>The Great Recession forced many states to cut funding for higher education.</a:t>
            </a:r>
          </a:p>
          <a:p>
            <a:r>
              <a:rPr lang="en-US" sz="2600" dirty="0"/>
              <a:t>In addition, 18 states cut income taxes to spur economic growth.  </a:t>
            </a:r>
          </a:p>
          <a:p>
            <a:r>
              <a:rPr lang="en-US" sz="2600" dirty="0"/>
              <a:t>State tax cuts do not pay for themselves and often led to budget cuts to higher education.  </a:t>
            </a:r>
          </a:p>
          <a:p>
            <a:r>
              <a:rPr lang="en-US" sz="2600" dirty="0"/>
              <a:t>Our research will examine what happens to the quality of faculty as measured by publications, citations and federal funding after state cuts to higher education institutions.</a:t>
            </a:r>
          </a:p>
        </p:txBody>
      </p:sp>
    </p:spTree>
    <p:extLst>
      <p:ext uri="{BB962C8B-B14F-4D97-AF65-F5344CB8AC3E}">
        <p14:creationId xmlns:p14="http://schemas.microsoft.com/office/powerpoint/2010/main" val="2322908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 of Kansas Experience</a:t>
            </a:r>
          </a:p>
        </p:txBody>
      </p:sp>
      <p:sp>
        <p:nvSpPr>
          <p:cNvPr id="3" name="Content Placeholder 2"/>
          <p:cNvSpPr>
            <a:spLocks noGrp="1"/>
          </p:cNvSpPr>
          <p:nvPr>
            <p:ph idx="1"/>
          </p:nvPr>
        </p:nvSpPr>
        <p:spPr/>
        <p:txBody>
          <a:bodyPr/>
          <a:lstStyle/>
          <a:p>
            <a:r>
              <a:rPr lang="en-US" dirty="0"/>
              <a:t>Of the top 70 funded researchers at KU 2014-2018, </a:t>
            </a:r>
          </a:p>
          <a:p>
            <a:pPr lvl="1"/>
            <a:r>
              <a:rPr lang="en-US" sz="2400" dirty="0">
                <a:solidFill>
                  <a:schemeClr val="folHlink"/>
                </a:solidFill>
                <a:latin typeface="+mj-lt"/>
                <a:ea typeface="+mj-ea"/>
                <a:cs typeface="+mj-cs"/>
              </a:rPr>
              <a:t>10 (14%) were hired away with a loss of total revenue of $41.1 million </a:t>
            </a:r>
          </a:p>
          <a:p>
            <a:pPr lvl="1"/>
            <a:r>
              <a:rPr lang="en-US" sz="2400" dirty="0">
                <a:solidFill>
                  <a:schemeClr val="folHlink"/>
                </a:solidFill>
                <a:latin typeface="+mj-lt"/>
                <a:ea typeface="+mj-ea"/>
                <a:cs typeface="+mj-cs"/>
              </a:rPr>
              <a:t>14 (20%) have or will retire with a loss of total revenue of $56.1 million</a:t>
            </a:r>
          </a:p>
          <a:p>
            <a:r>
              <a:rPr lang="en-US" dirty="0"/>
              <a:t>Those researchers left the university with $97.2 million.</a:t>
            </a:r>
          </a:p>
          <a:p>
            <a:r>
              <a:rPr lang="en-US" dirty="0"/>
              <a:t>We posit that state cuts to higher education creates adverse selection among the “star” scientists at public research universities.</a:t>
            </a:r>
          </a:p>
        </p:txBody>
      </p:sp>
    </p:spTree>
    <p:extLst>
      <p:ext uri="{BB962C8B-B14F-4D97-AF65-F5344CB8AC3E}">
        <p14:creationId xmlns:p14="http://schemas.microsoft.com/office/powerpoint/2010/main" val="3109383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039031" y="152400"/>
            <a:ext cx="8104969" cy="838200"/>
          </a:xfrm>
        </p:spPr>
        <p:txBody>
          <a:bodyPr/>
          <a:lstStyle/>
          <a:p>
            <a:r>
              <a:rPr lang="en-US" dirty="0"/>
              <a:t>Overview</a:t>
            </a:r>
          </a:p>
        </p:txBody>
      </p:sp>
      <p:sp>
        <p:nvSpPr>
          <p:cNvPr id="29698" name="Content Placeholder 2"/>
          <p:cNvSpPr>
            <a:spLocks noGrp="1"/>
          </p:cNvSpPr>
          <p:nvPr>
            <p:ph idx="1"/>
          </p:nvPr>
        </p:nvSpPr>
        <p:spPr>
          <a:xfrm>
            <a:off x="989201" y="1016000"/>
            <a:ext cx="7962454" cy="5232400"/>
          </a:xfrm>
        </p:spPr>
        <p:txBody>
          <a:bodyPr/>
          <a:lstStyle/>
          <a:p>
            <a:pPr>
              <a:spcBef>
                <a:spcPts val="600"/>
              </a:spcBef>
              <a:spcAft>
                <a:spcPts val="600"/>
              </a:spcAft>
            </a:pPr>
            <a:r>
              <a:rPr lang="en-US" sz="2600" dirty="0"/>
              <a:t>Introduction to me and my work, the Institute for Policy &amp; Social Research, and the research team</a:t>
            </a:r>
          </a:p>
          <a:p>
            <a:pPr>
              <a:spcBef>
                <a:spcPts val="600"/>
              </a:spcBef>
              <a:spcAft>
                <a:spcPts val="600"/>
              </a:spcAft>
            </a:pPr>
            <a:r>
              <a:rPr lang="en-US" sz="2600" dirty="0"/>
              <a:t>The Kansas Economic Context—Kansas faces significant headwinds</a:t>
            </a:r>
          </a:p>
          <a:p>
            <a:r>
              <a:rPr lang="en-US" sz="2600" dirty="0"/>
              <a:t>Review of the academic literature on taxation and state economic growth</a:t>
            </a:r>
          </a:p>
          <a:p>
            <a:r>
              <a:rPr lang="en-US" sz="2600" dirty="0"/>
              <a:t>Review of the academic literature on the Kansas Tax Experiment</a:t>
            </a:r>
          </a:p>
          <a:p>
            <a:r>
              <a:rPr lang="en-US" sz="2600" dirty="0"/>
              <a:t>A roadmap for the study of Kansas Tax Reform</a:t>
            </a:r>
          </a:p>
          <a:p>
            <a:endParaRPr lang="en-US" dirty="0">
              <a:latin typeface="Calibri" pitchFamily="34" charset="0"/>
            </a:endParaRPr>
          </a:p>
        </p:txBody>
      </p:sp>
    </p:spTree>
    <p:extLst>
      <p:ext uri="{BB962C8B-B14F-4D97-AF65-F5344CB8AC3E}">
        <p14:creationId xmlns:p14="http://schemas.microsoft.com/office/powerpoint/2010/main" val="2413828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p:cNvSpPr>
            <a:spLocks noGrp="1" noChangeArrowheads="1"/>
          </p:cNvSpPr>
          <p:nvPr>
            <p:ph type="ctrTitle" idx="4294967295"/>
          </p:nvPr>
        </p:nvSpPr>
        <p:spPr>
          <a:xfrm>
            <a:off x="1143000" y="990600"/>
            <a:ext cx="8001000" cy="2613025"/>
          </a:xfrm>
        </p:spPr>
        <p:txBody>
          <a:bodyPr/>
          <a:lstStyle/>
          <a:p>
            <a:pPr eaLnBrk="1" hangingPunct="1"/>
            <a:r>
              <a:rPr lang="en-US" sz="4000" dirty="0"/>
              <a:t>Research Team</a:t>
            </a:r>
            <a:endParaRPr lang="en-US" sz="4000" b="0" dirty="0">
              <a:latin typeface="Calibri" pitchFamily="34" charset="0"/>
            </a:endParaRPr>
          </a:p>
        </p:txBody>
      </p:sp>
      <p:pic>
        <p:nvPicPr>
          <p:cNvPr id="3" name="Picture 2">
            <a:extLst>
              <a:ext uri="{FF2B5EF4-FFF2-40B4-BE49-F238E27FC236}">
                <a16:creationId xmlns:a16="http://schemas.microsoft.com/office/drawing/2014/main" id="{2D7D1B7C-4FA0-4D44-B022-AE882F1AAC03}"/>
              </a:ext>
            </a:extLst>
          </p:cNvPr>
          <p:cNvPicPr>
            <a:picLocks noChangeAspect="1"/>
          </p:cNvPicPr>
          <p:nvPr/>
        </p:nvPicPr>
        <p:blipFill>
          <a:blip r:link="rId3"/>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D548B5E3-3812-0E4B-AD64-A318DA38A172}"/>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64813CFF-5C68-4143-B120-1AA654F03A44}"/>
              </a:ext>
            </a:extLst>
          </p:cNvPr>
          <p:cNvPicPr>
            <a:picLocks noChangeAspect="1"/>
          </p:cNvPicPr>
          <p:nvPr/>
        </p:nvPicPr>
        <p:blipFill>
          <a:blip r:link="rId3"/>
          <a:stretch>
            <a:fillRect/>
          </a:stretch>
        </p:blipFill>
        <p:spPr>
          <a:xfrm>
            <a:off x="1270000" y="1270000"/>
            <a:ext cx="63500" cy="76200"/>
          </a:xfrm>
          <a:prstGeom prst="rect">
            <a:avLst/>
          </a:prstGeom>
        </p:spPr>
      </p:pic>
    </p:spTree>
    <p:extLst>
      <p:ext uri="{BB962C8B-B14F-4D97-AF65-F5344CB8AC3E}">
        <p14:creationId xmlns:p14="http://schemas.microsoft.com/office/powerpoint/2010/main" val="24880239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4858-44E0-1A4F-A6F3-98A8E03D1E8C}"/>
              </a:ext>
            </a:extLst>
          </p:cNvPr>
          <p:cNvSpPr>
            <a:spLocks noGrp="1"/>
          </p:cNvSpPr>
          <p:nvPr>
            <p:ph type="title"/>
          </p:nvPr>
        </p:nvSpPr>
        <p:spPr/>
        <p:txBody>
          <a:bodyPr/>
          <a:lstStyle/>
          <a:p>
            <a:r>
              <a:rPr lang="en-US" dirty="0"/>
              <a:t>Tami Gurley-</a:t>
            </a:r>
            <a:r>
              <a:rPr lang="en-US" dirty="0" err="1"/>
              <a:t>Calvez</a:t>
            </a:r>
            <a:r>
              <a:rPr lang="en-US" dirty="0"/>
              <a:t>—Associate Professor, KU Medical Center</a:t>
            </a:r>
          </a:p>
        </p:txBody>
      </p:sp>
      <p:sp>
        <p:nvSpPr>
          <p:cNvPr id="3" name="Content Placeholder 2">
            <a:extLst>
              <a:ext uri="{FF2B5EF4-FFF2-40B4-BE49-F238E27FC236}">
                <a16:creationId xmlns:a16="http://schemas.microsoft.com/office/drawing/2014/main" id="{938FEADA-E526-3C4A-99BF-E0903977065B}"/>
              </a:ext>
            </a:extLst>
          </p:cNvPr>
          <p:cNvSpPr>
            <a:spLocks noGrp="1"/>
          </p:cNvSpPr>
          <p:nvPr>
            <p:ph idx="1"/>
          </p:nvPr>
        </p:nvSpPr>
        <p:spPr>
          <a:xfrm>
            <a:off x="1327688" y="1263112"/>
            <a:ext cx="7543800" cy="5334000"/>
          </a:xfrm>
        </p:spPr>
        <p:txBody>
          <a:bodyPr/>
          <a:lstStyle/>
          <a:p>
            <a:endParaRPr lang="en-US" dirty="0"/>
          </a:p>
          <a:p>
            <a:r>
              <a:rPr lang="en-US" dirty="0"/>
              <a:t>Studies Taxation, 			          Health Economics,  				     Entrepreneurship, 			and Medicaid </a:t>
            </a:r>
          </a:p>
          <a:p>
            <a:r>
              <a:rPr lang="en-US" dirty="0"/>
              <a:t>A member of the Board of Directors of the National Tax Association.</a:t>
            </a:r>
          </a:p>
          <a:p>
            <a:r>
              <a:rPr lang="en-US" dirty="0"/>
              <a:t>Researches the effect of taxation on entrepreneurship.</a:t>
            </a:r>
          </a:p>
          <a:p>
            <a:r>
              <a:rPr lang="en-US" dirty="0"/>
              <a:t>Author of over 15 papers and reports on tax issues.</a:t>
            </a:r>
          </a:p>
        </p:txBody>
      </p:sp>
      <p:pic>
        <p:nvPicPr>
          <p:cNvPr id="2052" name="Picture 4" descr="Tami Gurley-Calvez">
            <a:extLst>
              <a:ext uri="{FF2B5EF4-FFF2-40B4-BE49-F238E27FC236}">
                <a16:creationId xmlns:a16="http://schemas.microsoft.com/office/drawing/2014/main" id="{859692A0-0707-4543-9487-27B40ADD6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193370"/>
            <a:ext cx="1813301" cy="241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1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4858-44E0-1A4F-A6F3-98A8E03D1E8C}"/>
              </a:ext>
            </a:extLst>
          </p:cNvPr>
          <p:cNvSpPr>
            <a:spLocks noGrp="1"/>
          </p:cNvSpPr>
          <p:nvPr>
            <p:ph type="title"/>
          </p:nvPr>
        </p:nvSpPr>
        <p:spPr/>
        <p:txBody>
          <a:bodyPr/>
          <a:lstStyle/>
          <a:p>
            <a:r>
              <a:rPr lang="en-US" dirty="0"/>
              <a:t>Pat </a:t>
            </a:r>
            <a:r>
              <a:rPr lang="en-US" dirty="0" err="1"/>
              <a:t>Oslund</a:t>
            </a:r>
            <a:r>
              <a:rPr lang="en-US" dirty="0"/>
              <a:t>—Associate Researcher IPSR</a:t>
            </a:r>
          </a:p>
        </p:txBody>
      </p:sp>
      <p:sp>
        <p:nvSpPr>
          <p:cNvPr id="3" name="Content Placeholder 2">
            <a:extLst>
              <a:ext uri="{FF2B5EF4-FFF2-40B4-BE49-F238E27FC236}">
                <a16:creationId xmlns:a16="http://schemas.microsoft.com/office/drawing/2014/main" id="{938FEADA-E526-3C4A-99BF-E0903977065B}"/>
              </a:ext>
            </a:extLst>
          </p:cNvPr>
          <p:cNvSpPr>
            <a:spLocks noGrp="1"/>
          </p:cNvSpPr>
          <p:nvPr>
            <p:ph idx="1"/>
          </p:nvPr>
        </p:nvSpPr>
        <p:spPr>
          <a:xfrm>
            <a:off x="511444" y="1255363"/>
            <a:ext cx="8289656" cy="5176434"/>
          </a:xfrm>
        </p:spPr>
        <p:txBody>
          <a:bodyPr/>
          <a:lstStyle/>
          <a:p>
            <a:r>
              <a:rPr lang="en-US" dirty="0">
                <a:effectLst/>
              </a:rPr>
              <a:t>Research on Kansas                                            and national economic                                          policy issues (education,                                                       immigration, taxation,                                 economic impact                         analysis, benefit-cost analysis of                                   state and local programs).</a:t>
            </a:r>
          </a:p>
          <a:p>
            <a:r>
              <a:rPr lang="en-US" dirty="0">
                <a:effectLst/>
              </a:rPr>
              <a:t>Coauthor of over 16 publications and reports on the Kansas Tax Climate including:  “Kansas Tax and Business Climate Report” for Kansas, Inc. (2010)</a:t>
            </a:r>
          </a:p>
        </p:txBody>
      </p:sp>
      <p:pic>
        <p:nvPicPr>
          <p:cNvPr id="1026" name="Picture 2" descr="Photo of Pat Oslund">
            <a:extLst>
              <a:ext uri="{FF2B5EF4-FFF2-40B4-BE49-F238E27FC236}">
                <a16:creationId xmlns:a16="http://schemas.microsoft.com/office/drawing/2014/main" id="{ACA94591-9E03-5540-9FB4-ED3DA7FBB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11430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73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p:cNvSpPr>
            <a:spLocks noGrp="1" noChangeArrowheads="1"/>
          </p:cNvSpPr>
          <p:nvPr>
            <p:ph type="ctrTitle" idx="4294967295"/>
          </p:nvPr>
        </p:nvSpPr>
        <p:spPr>
          <a:xfrm>
            <a:off x="1143000" y="990600"/>
            <a:ext cx="8001000" cy="2613025"/>
          </a:xfrm>
        </p:spPr>
        <p:txBody>
          <a:bodyPr/>
          <a:lstStyle/>
          <a:p>
            <a:pPr eaLnBrk="1" hangingPunct="1"/>
            <a:r>
              <a:rPr lang="en-US" sz="4000" dirty="0"/>
              <a:t>The Kansas Economy</a:t>
            </a:r>
            <a:endParaRPr lang="en-US" sz="4000" b="0" dirty="0">
              <a:latin typeface="Calibri" pitchFamily="34" charset="0"/>
            </a:endParaRPr>
          </a:p>
        </p:txBody>
      </p:sp>
      <p:pic>
        <p:nvPicPr>
          <p:cNvPr id="3" name="Picture 2">
            <a:extLst>
              <a:ext uri="{FF2B5EF4-FFF2-40B4-BE49-F238E27FC236}">
                <a16:creationId xmlns:a16="http://schemas.microsoft.com/office/drawing/2014/main" id="{2D7D1B7C-4FA0-4D44-B022-AE882F1AAC03}"/>
              </a:ext>
            </a:extLst>
          </p:cNvPr>
          <p:cNvPicPr>
            <a:picLocks noChangeAspect="1"/>
          </p:cNvPicPr>
          <p:nvPr/>
        </p:nvPicPr>
        <p:blipFill>
          <a:blip r:link="rId3"/>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D548B5E3-3812-0E4B-AD64-A318DA38A172}"/>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64813CFF-5C68-4143-B120-1AA654F03A44}"/>
              </a:ext>
            </a:extLst>
          </p:cNvPr>
          <p:cNvPicPr>
            <a:picLocks noChangeAspect="1"/>
          </p:cNvPicPr>
          <p:nvPr/>
        </p:nvPicPr>
        <p:blipFill>
          <a:blip r:link="rId3"/>
          <a:stretch>
            <a:fillRect/>
          </a:stretch>
        </p:blipFill>
        <p:spPr>
          <a:xfrm>
            <a:off x="1270000" y="1270000"/>
            <a:ext cx="63500" cy="76200"/>
          </a:xfrm>
          <a:prstGeom prst="rect">
            <a:avLst/>
          </a:prstGeom>
        </p:spPr>
      </p:pic>
    </p:spTree>
    <p:extLst>
      <p:ext uri="{BB962C8B-B14F-4D97-AF65-F5344CB8AC3E}">
        <p14:creationId xmlns:p14="http://schemas.microsoft.com/office/powerpoint/2010/main" val="17109998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2494-71B5-0747-B1A9-92371F0A43D8}"/>
              </a:ext>
            </a:extLst>
          </p:cNvPr>
          <p:cNvSpPr>
            <a:spLocks noGrp="1"/>
          </p:cNvSpPr>
          <p:nvPr>
            <p:ph type="title"/>
          </p:nvPr>
        </p:nvSpPr>
        <p:spPr/>
        <p:txBody>
          <a:bodyPr/>
          <a:lstStyle/>
          <a:p>
            <a:r>
              <a:rPr lang="en-US" dirty="0"/>
              <a:t>The Kansas Economy</a:t>
            </a:r>
          </a:p>
        </p:txBody>
      </p:sp>
      <p:sp>
        <p:nvSpPr>
          <p:cNvPr id="3" name="Content Placeholder 2">
            <a:extLst>
              <a:ext uri="{FF2B5EF4-FFF2-40B4-BE49-F238E27FC236}">
                <a16:creationId xmlns:a16="http://schemas.microsoft.com/office/drawing/2014/main" id="{4909668C-D96E-BC48-ACF2-431B723EF512}"/>
              </a:ext>
            </a:extLst>
          </p:cNvPr>
          <p:cNvSpPr>
            <a:spLocks noGrp="1"/>
          </p:cNvSpPr>
          <p:nvPr>
            <p:ph idx="1"/>
          </p:nvPr>
        </p:nvSpPr>
        <p:spPr/>
        <p:txBody>
          <a:bodyPr/>
          <a:lstStyle/>
          <a:p>
            <a:r>
              <a:rPr lang="en-US" dirty="0"/>
              <a:t>Tax policy cannot be made in a vacuum.  We need to understand the challenges that the state economy is facing.</a:t>
            </a:r>
          </a:p>
          <a:p>
            <a:r>
              <a:rPr lang="en-US" dirty="0"/>
              <a:t>Present recent analysis from the Federal Reserve Bank of Kansas City’s </a:t>
            </a:r>
            <a:r>
              <a:rPr lang="en-US" i="1" u="sng" dirty="0"/>
              <a:t>Kansas Economic Data Outlook</a:t>
            </a:r>
            <a:r>
              <a:rPr lang="en-US" i="1" dirty="0"/>
              <a:t>.</a:t>
            </a:r>
          </a:p>
          <a:p>
            <a:r>
              <a:rPr lang="en-US" altLang="en-US" dirty="0"/>
              <a:t>Additional information is part of the </a:t>
            </a:r>
            <a:r>
              <a:rPr lang="en-US" altLang="en-US" i="1" u="sng" dirty="0"/>
              <a:t>Kansas Statistical Abstract</a:t>
            </a:r>
          </a:p>
          <a:p>
            <a:pPr lvl="1"/>
            <a:r>
              <a:rPr lang="en-US" altLang="en-US" dirty="0">
                <a:solidFill>
                  <a:srgbClr val="FFE977"/>
                </a:solidFill>
                <a:latin typeface="+mn-lt"/>
                <a:ea typeface="+mn-ea"/>
                <a:cs typeface="+mn-cs"/>
              </a:rPr>
              <a:t>http://</a:t>
            </a:r>
            <a:r>
              <a:rPr lang="en-US" altLang="en-US" dirty="0" err="1">
                <a:solidFill>
                  <a:srgbClr val="FFE977"/>
                </a:solidFill>
                <a:latin typeface="+mn-lt"/>
                <a:ea typeface="+mn-ea"/>
                <a:cs typeface="+mn-cs"/>
              </a:rPr>
              <a:t>ipsr.ku.edu</a:t>
            </a:r>
            <a:r>
              <a:rPr lang="en-US" altLang="en-US" dirty="0">
                <a:solidFill>
                  <a:srgbClr val="FFE977"/>
                </a:solidFill>
                <a:latin typeface="+mn-lt"/>
                <a:ea typeface="+mn-ea"/>
                <a:cs typeface="+mn-cs"/>
              </a:rPr>
              <a:t>/</a:t>
            </a:r>
            <a:r>
              <a:rPr lang="en-US" altLang="en-US" dirty="0" err="1">
                <a:solidFill>
                  <a:srgbClr val="FFE977"/>
                </a:solidFill>
                <a:latin typeface="+mn-lt"/>
                <a:ea typeface="+mn-ea"/>
                <a:cs typeface="+mn-cs"/>
              </a:rPr>
              <a:t>ksdata</a:t>
            </a:r>
            <a:r>
              <a:rPr lang="en-US" altLang="en-US" dirty="0">
                <a:solidFill>
                  <a:srgbClr val="FFE977"/>
                </a:solidFill>
                <a:latin typeface="+mn-lt"/>
                <a:ea typeface="+mn-ea"/>
                <a:cs typeface="+mn-cs"/>
              </a:rPr>
              <a:t>/</a:t>
            </a:r>
            <a:r>
              <a:rPr lang="en-US" altLang="en-US" dirty="0" err="1">
                <a:solidFill>
                  <a:srgbClr val="FFE977"/>
                </a:solidFill>
                <a:latin typeface="+mn-lt"/>
                <a:ea typeface="+mn-ea"/>
                <a:cs typeface="+mn-cs"/>
              </a:rPr>
              <a:t>ksah</a:t>
            </a:r>
            <a:r>
              <a:rPr lang="en-US" altLang="en-US" dirty="0">
                <a:solidFill>
                  <a:srgbClr val="FFE977"/>
                </a:solidFill>
                <a:latin typeface="+mn-lt"/>
                <a:ea typeface="+mn-ea"/>
                <a:cs typeface="+mn-cs"/>
              </a:rPr>
              <a:t>/</a:t>
            </a:r>
          </a:p>
          <a:p>
            <a:endParaRPr lang="en-US" dirty="0"/>
          </a:p>
        </p:txBody>
      </p:sp>
    </p:spTree>
    <p:extLst>
      <p:ext uri="{BB962C8B-B14F-4D97-AF65-F5344CB8AC3E}">
        <p14:creationId xmlns:p14="http://schemas.microsoft.com/office/powerpoint/2010/main" val="1679381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2494-71B5-0747-B1A9-92371F0A43D8}"/>
              </a:ext>
            </a:extLst>
          </p:cNvPr>
          <p:cNvSpPr>
            <a:spLocks noGrp="1"/>
          </p:cNvSpPr>
          <p:nvPr>
            <p:ph type="title"/>
          </p:nvPr>
        </p:nvSpPr>
        <p:spPr>
          <a:xfrm>
            <a:off x="1007390" y="152400"/>
            <a:ext cx="8136610" cy="838200"/>
          </a:xfrm>
        </p:spPr>
        <p:txBody>
          <a:bodyPr/>
          <a:lstStyle/>
          <a:p>
            <a:r>
              <a:rPr lang="en-US" dirty="0"/>
              <a:t>Headwinds Facing the Kansas Economy</a:t>
            </a:r>
          </a:p>
        </p:txBody>
      </p:sp>
      <p:sp>
        <p:nvSpPr>
          <p:cNvPr id="3" name="Content Placeholder 2">
            <a:extLst>
              <a:ext uri="{FF2B5EF4-FFF2-40B4-BE49-F238E27FC236}">
                <a16:creationId xmlns:a16="http://schemas.microsoft.com/office/drawing/2014/main" id="{4909668C-D96E-BC48-ACF2-431B723EF512}"/>
              </a:ext>
            </a:extLst>
          </p:cNvPr>
          <p:cNvSpPr>
            <a:spLocks noGrp="1"/>
          </p:cNvSpPr>
          <p:nvPr>
            <p:ph idx="1"/>
          </p:nvPr>
        </p:nvSpPr>
        <p:spPr/>
        <p:txBody>
          <a:bodyPr/>
          <a:lstStyle/>
          <a:p>
            <a:r>
              <a:rPr lang="en-US" sz="3200" dirty="0"/>
              <a:t>The Kansas Economy faces significant challenges moving forward:</a:t>
            </a:r>
          </a:p>
          <a:p>
            <a:pPr lvl="1"/>
            <a:r>
              <a:rPr lang="en-US" sz="3200" dirty="0"/>
              <a:t>Demography</a:t>
            </a:r>
          </a:p>
          <a:p>
            <a:pPr lvl="1"/>
            <a:r>
              <a:rPr lang="en-US" sz="3200" dirty="0"/>
              <a:t>Labor Force</a:t>
            </a:r>
          </a:p>
          <a:p>
            <a:pPr lvl="1"/>
            <a:r>
              <a:rPr lang="en-US" sz="3200" dirty="0"/>
              <a:t>Federal Policy</a:t>
            </a:r>
          </a:p>
          <a:p>
            <a:pPr lvl="1"/>
            <a:r>
              <a:rPr lang="en-US" sz="3200" dirty="0"/>
              <a:t>Macroeconomic</a:t>
            </a:r>
          </a:p>
          <a:p>
            <a:pPr lvl="1"/>
            <a:r>
              <a:rPr lang="en-US" sz="3200" dirty="0"/>
              <a:t>A Decade of State Disinvestment</a:t>
            </a:r>
            <a:endParaRPr lang="en-US" dirty="0"/>
          </a:p>
        </p:txBody>
      </p:sp>
    </p:spTree>
    <p:extLst>
      <p:ext uri="{BB962C8B-B14F-4D97-AF65-F5344CB8AC3E}">
        <p14:creationId xmlns:p14="http://schemas.microsoft.com/office/powerpoint/2010/main" val="2816049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85215E4-250E-4448-A22E-02EE011E9F8C}"/>
              </a:ext>
            </a:extLst>
          </p:cNvPr>
          <p:cNvSpPr>
            <a:spLocks noGrp="1" noChangeArrowheads="1"/>
          </p:cNvSpPr>
          <p:nvPr>
            <p:ph type="title"/>
          </p:nvPr>
        </p:nvSpPr>
        <p:spPr>
          <a:xfrm>
            <a:off x="1219200" y="274638"/>
            <a:ext cx="7467600" cy="1143000"/>
          </a:xfrm>
        </p:spPr>
        <p:txBody>
          <a:bodyPr/>
          <a:lstStyle/>
          <a:p>
            <a:pPr eaLnBrk="1" hangingPunct="1"/>
            <a:r>
              <a:rPr lang="en-US" altLang="en-US" sz="3200" dirty="0"/>
              <a:t>Demography:  Population Trends</a:t>
            </a:r>
          </a:p>
        </p:txBody>
      </p:sp>
      <p:sp>
        <p:nvSpPr>
          <p:cNvPr id="5" name="Text Placeholder 4">
            <a:extLst>
              <a:ext uri="{FF2B5EF4-FFF2-40B4-BE49-F238E27FC236}">
                <a16:creationId xmlns:a16="http://schemas.microsoft.com/office/drawing/2014/main" id="{728D17B1-CDC9-1B4F-9D9E-A56ECCB288A4}"/>
              </a:ext>
            </a:extLst>
          </p:cNvPr>
          <p:cNvSpPr>
            <a:spLocks noGrp="1"/>
          </p:cNvSpPr>
          <p:nvPr>
            <p:ph type="body" idx="1"/>
          </p:nvPr>
        </p:nvSpPr>
        <p:spPr>
          <a:xfrm>
            <a:off x="990600" y="1535113"/>
            <a:ext cx="3506788" cy="639762"/>
          </a:xfrm>
        </p:spPr>
        <p:txBody>
          <a:bodyPr/>
          <a:lstStyle/>
          <a:p>
            <a:pPr algn="ctr" eaLnBrk="1" hangingPunct="1"/>
            <a:r>
              <a:rPr lang="en-US" altLang="en-US" u="sng">
                <a:solidFill>
                  <a:srgbClr val="FFC000"/>
                </a:solidFill>
                <a:effectLst>
                  <a:outerShdw blurRad="38100" dist="38100" dir="2700000" algn="tl">
                    <a:srgbClr val="000000"/>
                  </a:outerShdw>
                </a:effectLst>
              </a:rPr>
              <a:t>United States</a:t>
            </a:r>
          </a:p>
        </p:txBody>
      </p:sp>
      <p:sp>
        <p:nvSpPr>
          <p:cNvPr id="22531" name="Rectangle 3">
            <a:extLst>
              <a:ext uri="{FF2B5EF4-FFF2-40B4-BE49-F238E27FC236}">
                <a16:creationId xmlns:a16="http://schemas.microsoft.com/office/drawing/2014/main" id="{D717AC89-7C95-0348-8882-D59AA06082F9}"/>
              </a:ext>
            </a:extLst>
          </p:cNvPr>
          <p:cNvSpPr>
            <a:spLocks noGrp="1" noChangeArrowheads="1"/>
          </p:cNvSpPr>
          <p:nvPr>
            <p:ph sz="half" idx="2"/>
          </p:nvPr>
        </p:nvSpPr>
        <p:spPr>
          <a:xfrm>
            <a:off x="990600" y="2174875"/>
            <a:ext cx="3962400" cy="3951288"/>
          </a:xfrm>
        </p:spPr>
        <p:txBody>
          <a:bodyPr/>
          <a:lstStyle/>
          <a:p>
            <a:pPr eaLnBrk="1" hangingPunct="1"/>
            <a:r>
              <a:rPr lang="en-US" altLang="en-US" dirty="0">
                <a:effectLst>
                  <a:outerShdw blurRad="38100" dist="38100" dir="2700000" algn="tl">
                    <a:srgbClr val="000000"/>
                  </a:outerShdw>
                </a:effectLst>
              </a:rPr>
              <a:t>Increased immigration</a:t>
            </a:r>
          </a:p>
          <a:p>
            <a:pPr lvl="1" eaLnBrk="1" hangingPunct="1"/>
            <a:r>
              <a:rPr lang="en-US" altLang="en-US" dirty="0">
                <a:effectLst>
                  <a:outerShdw blurRad="38100" dist="38100" dir="2700000" algn="tl">
                    <a:srgbClr val="000000"/>
                  </a:outerShdw>
                </a:effectLst>
                <a:ea typeface="Arial" panose="020B0604020202020204" pitchFamily="34" charset="0"/>
              </a:rPr>
              <a:t>4.7% in 1970</a:t>
            </a:r>
          </a:p>
          <a:p>
            <a:pPr lvl="1" eaLnBrk="1" hangingPunct="1"/>
            <a:r>
              <a:rPr lang="en-US" altLang="en-US" dirty="0">
                <a:effectLst>
                  <a:outerShdw blurRad="38100" dist="38100" dir="2700000" algn="tl">
                    <a:srgbClr val="000000"/>
                  </a:outerShdw>
                </a:effectLst>
                <a:ea typeface="Arial" panose="020B0604020202020204" pitchFamily="34" charset="0"/>
              </a:rPr>
              <a:t>13.4% in 2018</a:t>
            </a:r>
          </a:p>
          <a:p>
            <a:pPr eaLnBrk="1" hangingPunct="1"/>
            <a:r>
              <a:rPr lang="en-US" altLang="en-US" dirty="0">
                <a:effectLst>
                  <a:outerShdw blurRad="38100" dist="38100" dir="2700000" algn="tl">
                    <a:srgbClr val="000000"/>
                  </a:outerShdw>
                </a:effectLst>
              </a:rPr>
              <a:t>Changes in racial composition – white, not Hispanic</a:t>
            </a:r>
          </a:p>
          <a:p>
            <a:pPr lvl="1" eaLnBrk="1" hangingPunct="1"/>
            <a:r>
              <a:rPr lang="en-US" altLang="en-US" dirty="0">
                <a:effectLst>
                  <a:outerShdw blurRad="38100" dist="38100" dir="2700000" algn="tl">
                    <a:srgbClr val="000000"/>
                  </a:outerShdw>
                </a:effectLst>
                <a:ea typeface="Arial" panose="020B0604020202020204" pitchFamily="34" charset="0"/>
              </a:rPr>
              <a:t>83.5%  in 1970</a:t>
            </a:r>
          </a:p>
          <a:p>
            <a:pPr lvl="1" eaLnBrk="1" hangingPunct="1"/>
            <a:r>
              <a:rPr lang="en-US" altLang="en-US" dirty="0">
                <a:effectLst>
                  <a:outerShdw blurRad="38100" dist="38100" dir="2700000" algn="tl">
                    <a:srgbClr val="000000"/>
                  </a:outerShdw>
                </a:effectLst>
                <a:ea typeface="Arial" panose="020B0604020202020204" pitchFamily="34" charset="0"/>
              </a:rPr>
              <a:t>60.4%  in 2018</a:t>
            </a:r>
          </a:p>
          <a:p>
            <a:pPr lvl="2" eaLnBrk="1" hangingPunct="1">
              <a:buFont typeface="Wingdings" pitchFamily="2" charset="2"/>
              <a:buNone/>
            </a:pPr>
            <a:endParaRPr lang="en-US" altLang="en-US" sz="2000" dirty="0">
              <a:effectLst>
                <a:outerShdw blurRad="38100" dist="38100" dir="2700000" algn="tl">
                  <a:srgbClr val="000000"/>
                </a:outerShdw>
              </a:effectLst>
              <a:ea typeface="Arial" panose="020B0604020202020204" pitchFamily="34" charset="0"/>
            </a:endParaRPr>
          </a:p>
          <a:p>
            <a:pPr lvl="2" eaLnBrk="1" hangingPunct="1"/>
            <a:endParaRPr lang="en-US" altLang="en-US" dirty="0">
              <a:effectLst>
                <a:outerShdw blurRad="38100" dist="38100" dir="2700000" algn="tl">
                  <a:srgbClr val="000000"/>
                </a:outerShdw>
              </a:effectLst>
              <a:ea typeface="Arial" panose="020B0604020202020204" pitchFamily="34" charset="0"/>
            </a:endParaRPr>
          </a:p>
          <a:p>
            <a:pPr lvl="1" eaLnBrk="1" hangingPunct="1"/>
            <a:endParaRPr lang="en-US" altLang="en-US" dirty="0">
              <a:effectLst>
                <a:outerShdw blurRad="38100" dist="38100" dir="2700000" algn="tl">
                  <a:srgbClr val="000000"/>
                </a:outerShdw>
              </a:effectLst>
              <a:ea typeface="Arial" panose="020B0604020202020204" pitchFamily="34" charset="0"/>
            </a:endParaRPr>
          </a:p>
        </p:txBody>
      </p:sp>
      <p:sp>
        <p:nvSpPr>
          <p:cNvPr id="6" name="Text Placeholder 5">
            <a:extLst>
              <a:ext uri="{FF2B5EF4-FFF2-40B4-BE49-F238E27FC236}">
                <a16:creationId xmlns:a16="http://schemas.microsoft.com/office/drawing/2014/main" id="{69CCBD68-4E4B-2D4C-B915-B92742C9F2E4}"/>
              </a:ext>
            </a:extLst>
          </p:cNvPr>
          <p:cNvSpPr>
            <a:spLocks noGrp="1"/>
          </p:cNvSpPr>
          <p:nvPr>
            <p:ph type="body" sz="quarter" idx="3"/>
          </p:nvPr>
        </p:nvSpPr>
        <p:spPr>
          <a:xfrm>
            <a:off x="5334000" y="1524000"/>
            <a:ext cx="3355975" cy="639763"/>
          </a:xfrm>
        </p:spPr>
        <p:txBody>
          <a:bodyPr/>
          <a:lstStyle/>
          <a:p>
            <a:pPr algn="ctr" eaLnBrk="1" hangingPunct="1"/>
            <a:r>
              <a:rPr lang="en-US" altLang="en-US" u="sng">
                <a:solidFill>
                  <a:srgbClr val="FFC000"/>
                </a:solidFill>
                <a:effectLst>
                  <a:outerShdw blurRad="38100" dist="38100" dir="2700000" algn="tl">
                    <a:srgbClr val="000000"/>
                  </a:outerShdw>
                </a:effectLst>
              </a:rPr>
              <a:t>Kansas</a:t>
            </a:r>
          </a:p>
        </p:txBody>
      </p:sp>
      <p:sp>
        <p:nvSpPr>
          <p:cNvPr id="7" name="Content Placeholder 6">
            <a:extLst>
              <a:ext uri="{FF2B5EF4-FFF2-40B4-BE49-F238E27FC236}">
                <a16:creationId xmlns:a16="http://schemas.microsoft.com/office/drawing/2014/main" id="{443A0BDB-1978-F04F-8D48-531FEEE231C9}"/>
              </a:ext>
            </a:extLst>
          </p:cNvPr>
          <p:cNvSpPr>
            <a:spLocks noGrp="1"/>
          </p:cNvSpPr>
          <p:nvPr>
            <p:ph sz="quarter" idx="4"/>
          </p:nvPr>
        </p:nvSpPr>
        <p:spPr>
          <a:xfrm>
            <a:off x="5334000" y="2174875"/>
            <a:ext cx="3810000" cy="3951288"/>
          </a:xfrm>
        </p:spPr>
        <p:txBody>
          <a:bodyPr/>
          <a:lstStyle/>
          <a:p>
            <a:pPr eaLnBrk="1" hangingPunct="1"/>
            <a:r>
              <a:rPr lang="en-US" altLang="en-US" dirty="0">
                <a:effectLst>
                  <a:outerShdw blurRad="38100" dist="38100" dir="2700000" algn="tl">
                    <a:srgbClr val="000000"/>
                  </a:outerShdw>
                </a:effectLst>
              </a:rPr>
              <a:t>Increased immigration</a:t>
            </a:r>
          </a:p>
          <a:p>
            <a:pPr lvl="1" eaLnBrk="1" hangingPunct="1"/>
            <a:r>
              <a:rPr lang="en-US" altLang="en-US" dirty="0">
                <a:effectLst>
                  <a:outerShdw blurRad="38100" dist="38100" dir="2700000" algn="tl">
                    <a:srgbClr val="000000"/>
                  </a:outerShdw>
                </a:effectLst>
                <a:ea typeface="Arial" panose="020B0604020202020204" pitchFamily="34" charset="0"/>
              </a:rPr>
              <a:t>1.2% in 1970</a:t>
            </a:r>
          </a:p>
          <a:p>
            <a:pPr lvl="1" eaLnBrk="1" hangingPunct="1"/>
            <a:r>
              <a:rPr lang="en-US" altLang="en-US" dirty="0">
                <a:effectLst>
                  <a:outerShdw blurRad="38100" dist="38100" dir="2700000" algn="tl">
                    <a:srgbClr val="000000"/>
                  </a:outerShdw>
                </a:effectLst>
                <a:ea typeface="Arial" panose="020B0604020202020204" pitchFamily="34" charset="0"/>
              </a:rPr>
              <a:t>7.0% in 2018</a:t>
            </a:r>
          </a:p>
          <a:p>
            <a:pPr eaLnBrk="1" hangingPunct="1"/>
            <a:r>
              <a:rPr lang="en-US" altLang="en-US" dirty="0">
                <a:effectLst>
                  <a:outerShdw blurRad="38100" dist="38100" dir="2700000" algn="tl">
                    <a:srgbClr val="000000"/>
                  </a:outerShdw>
                </a:effectLst>
              </a:rPr>
              <a:t>Changes in racial composition – white, not Hispanic</a:t>
            </a:r>
          </a:p>
          <a:p>
            <a:pPr lvl="1" eaLnBrk="1" hangingPunct="1"/>
            <a:r>
              <a:rPr lang="en-US" altLang="en-US" dirty="0">
                <a:effectLst>
                  <a:outerShdw blurRad="38100" dist="38100" dir="2700000" algn="tl">
                    <a:srgbClr val="000000"/>
                  </a:outerShdw>
                </a:effectLst>
                <a:ea typeface="Arial" panose="020B0604020202020204" pitchFamily="34" charset="0"/>
              </a:rPr>
              <a:t>92.3% in 1970</a:t>
            </a:r>
          </a:p>
          <a:p>
            <a:pPr lvl="1" eaLnBrk="1" hangingPunct="1"/>
            <a:r>
              <a:rPr lang="en-US" altLang="en-US" dirty="0">
                <a:effectLst>
                  <a:outerShdw blurRad="38100" dist="38100" dir="2700000" algn="tl">
                    <a:srgbClr val="000000"/>
                  </a:outerShdw>
                </a:effectLst>
                <a:ea typeface="Arial" panose="020B0604020202020204" pitchFamily="34" charset="0"/>
              </a:rPr>
              <a:t>75.7% in 2018</a:t>
            </a:r>
          </a:p>
          <a:p>
            <a:pPr eaLnBrk="1" hangingPunct="1"/>
            <a:endParaRPr lang="en-US" altLang="en-US" sz="2000" dirty="0">
              <a:effectLst>
                <a:outerShdw blurRad="38100" dist="38100" dir="2700000" algn="tl">
                  <a:srgbClr val="000000"/>
                </a:outerShdw>
              </a:effectLst>
            </a:endParaRPr>
          </a:p>
        </p:txBody>
      </p:sp>
    </p:spTree>
    <p:extLst>
      <p:ext uri="{BB962C8B-B14F-4D97-AF65-F5344CB8AC3E}">
        <p14:creationId xmlns:p14="http://schemas.microsoft.com/office/powerpoint/2010/main" val="2855870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mph" presetSubtype="0" fill="hold" grpId="0" nodeType="withEffect">
                                  <p:stCondLst>
                                    <p:cond delay="0"/>
                                  </p:stCondLst>
                                  <p:iterate type="lt">
                                    <p:tmPct val="4000"/>
                                  </p:iterate>
                                  <p:childTnLst>
                                    <p:set>
                                      <p:cBhvr override="childStyle">
                                        <p:cTn id="6" dur="500" fill="hold"/>
                                        <p:tgtEl>
                                          <p:spTgt spid="22530"/>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nodeType="afterGroup">
                            <p:stCondLst>
                              <p:cond delay="500"/>
                            </p:stCondLst>
                            <p:childTnLst>
                              <p:par>
                                <p:cTn id="13" presetID="22" presetClass="entr" presetSubtype="8"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2531">
                                            <p:txEl>
                                              <p:pRg st="0" end="0"/>
                                            </p:txEl>
                                          </p:spTgt>
                                        </p:tgtEl>
                                        <p:attrNameLst>
                                          <p:attrName>style.visibility</p:attrName>
                                        </p:attrNameLst>
                                      </p:cBhvr>
                                      <p:to>
                                        <p:strVal val="visible"/>
                                      </p:to>
                                    </p:set>
                                    <p:animEffect transition="in" filter="wipe(left)">
                                      <p:cBhvr>
                                        <p:cTn id="20" dur="500"/>
                                        <p:tgtEl>
                                          <p:spTgt spid="22531">
                                            <p:txEl>
                                              <p:pRg st="0" end="0"/>
                                            </p:txEl>
                                          </p:spTgt>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2531">
                                            <p:txEl>
                                              <p:pRg st="1" end="1"/>
                                            </p:txEl>
                                          </p:spTgt>
                                        </p:tgtEl>
                                        <p:attrNameLst>
                                          <p:attrName>style.visibility</p:attrName>
                                        </p:attrNameLst>
                                      </p:cBhvr>
                                      <p:to>
                                        <p:strVal val="visible"/>
                                      </p:to>
                                    </p:set>
                                    <p:animEffect transition="in" filter="wipe(left)">
                                      <p:cBhvr>
                                        <p:cTn id="29" dur="500"/>
                                        <p:tgtEl>
                                          <p:spTgt spid="22531">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2531">
                                            <p:txEl>
                                              <p:pRg st="2" end="2"/>
                                            </p:txEl>
                                          </p:spTgt>
                                        </p:tgtEl>
                                        <p:attrNameLst>
                                          <p:attrName>style.visibility</p:attrName>
                                        </p:attrNameLst>
                                      </p:cBhvr>
                                      <p:to>
                                        <p:strVal val="visible"/>
                                      </p:to>
                                    </p:set>
                                    <p:animEffect transition="in" filter="wipe(left)">
                                      <p:cBhvr>
                                        <p:cTn id="39" dur="500"/>
                                        <p:tgtEl>
                                          <p:spTgt spid="22531">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wipe(left)">
                                      <p:cBhvr>
                                        <p:cTn id="44" dur="500"/>
                                        <p:tgtEl>
                                          <p:spTgt spid="7">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wipe(left)">
                                      <p:cBhvr>
                                        <p:cTn id="49" dur="500"/>
                                        <p:tgtEl>
                                          <p:spTgt spid="7">
                                            <p:txEl>
                                              <p:pRg st="3" end="3"/>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22531">
                                            <p:txEl>
                                              <p:pRg st="3" end="3"/>
                                            </p:txEl>
                                          </p:spTgt>
                                        </p:tgtEl>
                                        <p:attrNameLst>
                                          <p:attrName>style.visibility</p:attrName>
                                        </p:attrNameLst>
                                      </p:cBhvr>
                                      <p:to>
                                        <p:strVal val="visible"/>
                                      </p:to>
                                    </p:set>
                                    <p:animEffect transition="in" filter="wipe(left)">
                                      <p:cBhvr>
                                        <p:cTn id="54" dur="500"/>
                                        <p:tgtEl>
                                          <p:spTgt spid="22531">
                                            <p:txEl>
                                              <p:pRg st="3" end="3"/>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2531">
                                            <p:txEl>
                                              <p:pRg st="4" end="4"/>
                                            </p:txEl>
                                          </p:spTgt>
                                        </p:tgtEl>
                                        <p:attrNameLst>
                                          <p:attrName>style.visibility</p:attrName>
                                        </p:attrNameLst>
                                      </p:cBhvr>
                                      <p:to>
                                        <p:strVal val="visible"/>
                                      </p:to>
                                    </p:set>
                                    <p:animEffect transition="in" filter="wipe(left)">
                                      <p:cBhvr>
                                        <p:cTn id="59" dur="500"/>
                                        <p:tgtEl>
                                          <p:spTgt spid="22531">
                                            <p:txEl>
                                              <p:pRg st="4" end="4"/>
                                            </p:txEl>
                                          </p:spTgt>
                                        </p:tgtEl>
                                      </p:cBhvr>
                                    </p:animEffect>
                                  </p:childTnLst>
                                </p:cTn>
                              </p:par>
                              <p:par>
                                <p:cTn id="60" presetID="22" presetClass="entr" presetSubtype="8" fill="hold" nodeType="withEffect">
                                  <p:stCondLst>
                                    <p:cond delay="0"/>
                                  </p:stCondLst>
                                  <p:childTnLst>
                                    <p:set>
                                      <p:cBhvr>
                                        <p:cTn id="61" dur="1" fill="hold">
                                          <p:stCondLst>
                                            <p:cond delay="0"/>
                                          </p:stCondLst>
                                        </p:cTn>
                                        <p:tgtEl>
                                          <p:spTgt spid="22531">
                                            <p:txEl>
                                              <p:pRg st="5" end="5"/>
                                            </p:txEl>
                                          </p:spTgt>
                                        </p:tgtEl>
                                        <p:attrNameLst>
                                          <p:attrName>style.visibility</p:attrName>
                                        </p:attrNameLst>
                                      </p:cBhvr>
                                      <p:to>
                                        <p:strVal val="visible"/>
                                      </p:to>
                                    </p:set>
                                    <p:animEffect transition="in" filter="wipe(left)">
                                      <p:cBhvr>
                                        <p:cTn id="62" dur="500"/>
                                        <p:tgtEl>
                                          <p:spTgt spid="22531">
                                            <p:txEl>
                                              <p:pRg st="5" end="5"/>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wipe(left)">
                                      <p:cBhvr>
                                        <p:cTn id="67" dur="500"/>
                                        <p:tgtEl>
                                          <p:spTgt spid="7">
                                            <p:txEl>
                                              <p:pRg st="4" end="4"/>
                                            </p:txEl>
                                          </p:spTgt>
                                        </p:tgtEl>
                                      </p:cBhvr>
                                    </p:animEffect>
                                  </p:childTnLst>
                                </p:cTn>
                              </p:par>
                              <p:par>
                                <p:cTn id="68" presetID="22" presetClass="entr" presetSubtype="8" fill="hold" nodeType="withEffect">
                                  <p:stCondLst>
                                    <p:cond delay="0"/>
                                  </p:stCondLst>
                                  <p:childTnLst>
                                    <p:set>
                                      <p:cBhvr>
                                        <p:cTn id="69" dur="1" fill="hold">
                                          <p:stCondLst>
                                            <p:cond delay="0"/>
                                          </p:stCondLst>
                                        </p:cTn>
                                        <p:tgtEl>
                                          <p:spTgt spid="7">
                                            <p:txEl>
                                              <p:pRg st="5" end="5"/>
                                            </p:txEl>
                                          </p:spTgt>
                                        </p:tgtEl>
                                        <p:attrNameLst>
                                          <p:attrName>style.visibility</p:attrName>
                                        </p:attrNameLst>
                                      </p:cBhvr>
                                      <p:to>
                                        <p:strVal val="visible"/>
                                      </p:to>
                                    </p:set>
                                    <p:animEffect transition="in" filter="wipe(left)">
                                      <p:cBhvr>
                                        <p:cTn id="7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BA0C-12C1-174D-9643-845E0FF426C9}"/>
              </a:ext>
            </a:extLst>
          </p:cNvPr>
          <p:cNvSpPr>
            <a:spLocks noGrp="1"/>
          </p:cNvSpPr>
          <p:nvPr>
            <p:ph type="title"/>
          </p:nvPr>
        </p:nvSpPr>
        <p:spPr/>
        <p:txBody>
          <a:bodyPr/>
          <a:lstStyle/>
          <a:p>
            <a:pPr eaLnBrk="1" hangingPunct="1"/>
            <a:r>
              <a:rPr lang="en-US" altLang="en-US"/>
              <a:t>Maximum Population by Year</a:t>
            </a:r>
          </a:p>
        </p:txBody>
      </p:sp>
      <p:pic>
        <p:nvPicPr>
          <p:cNvPr id="15362" name="Content Placeholder 5" descr="Screen Clipping">
            <a:extLst>
              <a:ext uri="{FF2B5EF4-FFF2-40B4-BE49-F238E27FC236}">
                <a16:creationId xmlns:a16="http://schemas.microsoft.com/office/drawing/2014/main" id="{F050A655-F164-1247-A07E-234E0C1D2A9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066800"/>
            <a:ext cx="7543800" cy="4802188"/>
          </a:xfrm>
        </p:spPr>
      </p:pic>
    </p:spTree>
    <p:extLst>
      <p:ext uri="{BB962C8B-B14F-4D97-AF65-F5344CB8AC3E}">
        <p14:creationId xmlns:p14="http://schemas.microsoft.com/office/powerpoint/2010/main" val="3431538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9FFB-FA69-9043-8817-4E7C5C6D7214}"/>
              </a:ext>
            </a:extLst>
          </p:cNvPr>
          <p:cNvSpPr>
            <a:spLocks noGrp="1"/>
          </p:cNvSpPr>
          <p:nvPr>
            <p:ph type="title"/>
          </p:nvPr>
        </p:nvSpPr>
        <p:spPr/>
        <p:txBody>
          <a:bodyPr/>
          <a:lstStyle/>
          <a:p>
            <a:pPr eaLnBrk="1" hangingPunct="1"/>
            <a:r>
              <a:rPr lang="en-US" altLang="en-US"/>
              <a:t>Population Trends—Plains States</a:t>
            </a:r>
          </a:p>
        </p:txBody>
      </p:sp>
      <p:pic>
        <p:nvPicPr>
          <p:cNvPr id="17410" name="Content Placeholder 3">
            <a:extLst>
              <a:ext uri="{FF2B5EF4-FFF2-40B4-BE49-F238E27FC236}">
                <a16:creationId xmlns:a16="http://schemas.microsoft.com/office/drawing/2014/main" id="{188C527C-B9DC-984D-8B8E-28AE62C149D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35100" y="1143000"/>
            <a:ext cx="7112000" cy="5334000"/>
          </a:xfrm>
        </p:spPr>
      </p:pic>
    </p:spTree>
    <p:extLst>
      <p:ext uri="{BB962C8B-B14F-4D97-AF65-F5344CB8AC3E}">
        <p14:creationId xmlns:p14="http://schemas.microsoft.com/office/powerpoint/2010/main" val="2062415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9FFB-FA69-9043-8817-4E7C5C6D7214}"/>
              </a:ext>
            </a:extLst>
          </p:cNvPr>
          <p:cNvSpPr>
            <a:spLocks noGrp="1"/>
          </p:cNvSpPr>
          <p:nvPr>
            <p:ph type="title"/>
          </p:nvPr>
        </p:nvSpPr>
        <p:spPr/>
        <p:txBody>
          <a:bodyPr/>
          <a:lstStyle/>
          <a:p>
            <a:pPr eaLnBrk="1" hangingPunct="1"/>
            <a:r>
              <a:rPr lang="en-US" altLang="en-US" dirty="0"/>
              <a:t>Headwinds:  Labor Force</a:t>
            </a:r>
          </a:p>
        </p:txBody>
      </p:sp>
      <p:pic>
        <p:nvPicPr>
          <p:cNvPr id="5" name="Content Placeholder 4">
            <a:extLst>
              <a:ext uri="{FF2B5EF4-FFF2-40B4-BE49-F238E27FC236}">
                <a16:creationId xmlns:a16="http://schemas.microsoft.com/office/drawing/2014/main" id="{355B967B-DA9A-5E44-B250-5EA5B357CFEC}"/>
              </a:ext>
            </a:extLst>
          </p:cNvPr>
          <p:cNvPicPr>
            <a:picLocks noGrp="1" noChangeAspect="1"/>
          </p:cNvPicPr>
          <p:nvPr>
            <p:ph idx="1"/>
          </p:nvPr>
        </p:nvPicPr>
        <p:blipFill>
          <a:blip r:embed="rId3"/>
          <a:stretch>
            <a:fillRect/>
          </a:stretch>
        </p:blipFill>
        <p:spPr>
          <a:xfrm>
            <a:off x="1053470" y="1133246"/>
            <a:ext cx="3712080" cy="2783315"/>
          </a:xfrm>
          <a:prstGeom prst="rect">
            <a:avLst/>
          </a:prstGeom>
        </p:spPr>
      </p:pic>
      <p:pic>
        <p:nvPicPr>
          <p:cNvPr id="6" name="Picture 5">
            <a:extLst>
              <a:ext uri="{FF2B5EF4-FFF2-40B4-BE49-F238E27FC236}">
                <a16:creationId xmlns:a16="http://schemas.microsoft.com/office/drawing/2014/main" id="{ED7611DF-D460-724F-BCCA-03ECD86821C5}"/>
              </a:ext>
            </a:extLst>
          </p:cNvPr>
          <p:cNvPicPr>
            <a:picLocks noChangeAspect="1"/>
          </p:cNvPicPr>
          <p:nvPr/>
        </p:nvPicPr>
        <p:blipFill>
          <a:blip r:embed="rId4"/>
          <a:stretch>
            <a:fillRect/>
          </a:stretch>
        </p:blipFill>
        <p:spPr>
          <a:xfrm>
            <a:off x="4840206" y="1157598"/>
            <a:ext cx="3922794" cy="2783315"/>
          </a:xfrm>
          <a:prstGeom prst="rect">
            <a:avLst/>
          </a:prstGeom>
        </p:spPr>
      </p:pic>
      <p:sp>
        <p:nvSpPr>
          <p:cNvPr id="8" name="TextBox 7">
            <a:extLst>
              <a:ext uri="{FF2B5EF4-FFF2-40B4-BE49-F238E27FC236}">
                <a16:creationId xmlns:a16="http://schemas.microsoft.com/office/drawing/2014/main" id="{177B8834-36A9-3440-A234-C5A65D26F935}"/>
              </a:ext>
            </a:extLst>
          </p:cNvPr>
          <p:cNvSpPr txBox="1"/>
          <p:nvPr/>
        </p:nvSpPr>
        <p:spPr>
          <a:xfrm>
            <a:off x="1053470" y="4184542"/>
            <a:ext cx="7874720" cy="1938992"/>
          </a:xfrm>
          <a:prstGeom prst="rect">
            <a:avLst/>
          </a:prstGeom>
          <a:noFill/>
        </p:spPr>
        <p:txBody>
          <a:bodyPr wrap="none" rtlCol="0">
            <a:spAutoFit/>
          </a:bodyPr>
          <a:lstStyle/>
          <a:p>
            <a:r>
              <a:rPr lang="en-US" dirty="0">
                <a:solidFill>
                  <a:schemeClr val="accent1"/>
                </a:solidFill>
              </a:rPr>
              <a:t>The Federal Reserve Bank of Kansas City’s Analysis of the Kansas </a:t>
            </a:r>
          </a:p>
          <a:p>
            <a:r>
              <a:rPr lang="en-US" dirty="0">
                <a:solidFill>
                  <a:schemeClr val="accent1"/>
                </a:solidFill>
              </a:rPr>
              <a:t>Labor Force shows that payroll employment in Kansas has grown </a:t>
            </a:r>
          </a:p>
          <a:p>
            <a:r>
              <a:rPr lang="en-US" dirty="0">
                <a:solidFill>
                  <a:schemeClr val="accent1"/>
                </a:solidFill>
              </a:rPr>
              <a:t>at half the rate of the US.  The growth in the number employed has</a:t>
            </a:r>
          </a:p>
          <a:p>
            <a:r>
              <a:rPr lang="en-US" dirty="0">
                <a:solidFill>
                  <a:schemeClr val="accent1"/>
                </a:solidFill>
              </a:rPr>
              <a:t>Stagnated for a decade.</a:t>
            </a:r>
          </a:p>
          <a:p>
            <a:r>
              <a:rPr lang="en-US" dirty="0">
                <a:solidFill>
                  <a:schemeClr val="accent1"/>
                </a:solidFill>
              </a:rPr>
              <a:t>Source:  The Kansas Data Book, Federal Reserve Bank of Kansas </a:t>
            </a:r>
          </a:p>
          <a:p>
            <a:r>
              <a:rPr lang="en-US" dirty="0">
                <a:solidFill>
                  <a:schemeClr val="accent1"/>
                </a:solidFill>
              </a:rPr>
              <a:t>City.</a:t>
            </a:r>
          </a:p>
        </p:txBody>
      </p:sp>
    </p:spTree>
    <p:extLst>
      <p:ext uri="{BB962C8B-B14F-4D97-AF65-F5344CB8AC3E}">
        <p14:creationId xmlns:p14="http://schemas.microsoft.com/office/powerpoint/2010/main" val="3814943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039031" y="152400"/>
            <a:ext cx="8104969" cy="838200"/>
          </a:xfrm>
        </p:spPr>
        <p:txBody>
          <a:bodyPr/>
          <a:lstStyle/>
          <a:p>
            <a:r>
              <a:rPr lang="en-US" dirty="0"/>
              <a:t>Introduction</a:t>
            </a:r>
          </a:p>
        </p:txBody>
      </p:sp>
      <p:sp>
        <p:nvSpPr>
          <p:cNvPr id="29698" name="Content Placeholder 2"/>
          <p:cNvSpPr>
            <a:spLocks noGrp="1"/>
          </p:cNvSpPr>
          <p:nvPr>
            <p:ph idx="1"/>
          </p:nvPr>
        </p:nvSpPr>
        <p:spPr>
          <a:xfrm>
            <a:off x="1039031" y="990600"/>
            <a:ext cx="7962454" cy="5715000"/>
          </a:xfrm>
        </p:spPr>
        <p:txBody>
          <a:bodyPr/>
          <a:lstStyle/>
          <a:p>
            <a:pPr>
              <a:spcBef>
                <a:spcPts val="600"/>
              </a:spcBef>
              <a:spcAft>
                <a:spcPts val="600"/>
              </a:spcAft>
            </a:pPr>
            <a:r>
              <a:rPr lang="en-US" sz="2600" dirty="0"/>
              <a:t>Dean’s Professor of Economics, University of Kansas &amp; Interim Director of the Institute for Policy &amp; Social Research.</a:t>
            </a:r>
          </a:p>
          <a:p>
            <a:pPr>
              <a:spcBef>
                <a:spcPts val="600"/>
              </a:spcBef>
              <a:spcAft>
                <a:spcPts val="600"/>
              </a:spcAft>
            </a:pPr>
            <a:r>
              <a:rPr lang="en-US" sz="2600" dirty="0"/>
              <a:t>Specialize in labor economics, economic demography and the                              economics of science.</a:t>
            </a:r>
          </a:p>
          <a:p>
            <a:pPr>
              <a:spcBef>
                <a:spcPts val="600"/>
              </a:spcBef>
              <a:spcAft>
                <a:spcPts val="600"/>
              </a:spcAft>
            </a:pPr>
            <a:r>
              <a:rPr lang="en-US" sz="2600" dirty="0"/>
              <a:t>Research Associate, 			   National Bureau of 			          Economic Research.</a:t>
            </a:r>
          </a:p>
          <a:p>
            <a:pPr>
              <a:spcBef>
                <a:spcPts val="600"/>
              </a:spcBef>
              <a:spcAft>
                <a:spcPts val="600"/>
              </a:spcAft>
            </a:pPr>
            <a:r>
              <a:rPr lang="en-US" sz="2600" dirty="0"/>
              <a:t>Previously employed as                              regional policy economist   				at the Federal Reserve Bank	                                 of Atlanta.</a:t>
            </a:r>
          </a:p>
          <a:p>
            <a:endParaRPr lang="en-US" dirty="0">
              <a:latin typeface="Calibri" pitchFamily="34" charset="0"/>
            </a:endParaRPr>
          </a:p>
        </p:txBody>
      </p:sp>
      <p:pic>
        <p:nvPicPr>
          <p:cNvPr id="2" name="Picture 1">
            <a:extLst>
              <a:ext uri="{FF2B5EF4-FFF2-40B4-BE49-F238E27FC236}">
                <a16:creationId xmlns:a16="http://schemas.microsoft.com/office/drawing/2014/main" id="{E55F48DC-0E37-6A47-9917-8CA18587D2B2}"/>
              </a:ext>
            </a:extLst>
          </p:cNvPr>
          <p:cNvPicPr>
            <a:picLocks noChangeAspect="1"/>
          </p:cNvPicPr>
          <p:nvPr/>
        </p:nvPicPr>
        <p:blipFill>
          <a:blip r:embed="rId3"/>
          <a:stretch>
            <a:fillRect/>
          </a:stretch>
        </p:blipFill>
        <p:spPr>
          <a:xfrm>
            <a:off x="5817689" y="3099661"/>
            <a:ext cx="3326311" cy="3758339"/>
          </a:xfrm>
          <a:prstGeom prst="rect">
            <a:avLst/>
          </a:prstGeom>
        </p:spPr>
      </p:pic>
    </p:spTree>
    <p:extLst>
      <p:ext uri="{BB962C8B-B14F-4D97-AF65-F5344CB8AC3E}">
        <p14:creationId xmlns:p14="http://schemas.microsoft.com/office/powerpoint/2010/main" val="1176701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9FFB-FA69-9043-8817-4E7C5C6D7214}"/>
              </a:ext>
            </a:extLst>
          </p:cNvPr>
          <p:cNvSpPr>
            <a:spLocks noGrp="1"/>
          </p:cNvSpPr>
          <p:nvPr>
            <p:ph type="title"/>
          </p:nvPr>
        </p:nvSpPr>
        <p:spPr/>
        <p:txBody>
          <a:bodyPr/>
          <a:lstStyle/>
          <a:p>
            <a:pPr eaLnBrk="1" hangingPunct="1"/>
            <a:r>
              <a:rPr lang="en-US" altLang="en-US" dirty="0"/>
              <a:t>Headwinds:  Labor Force</a:t>
            </a:r>
          </a:p>
        </p:txBody>
      </p:sp>
      <p:pic>
        <p:nvPicPr>
          <p:cNvPr id="7" name="Picture 6">
            <a:extLst>
              <a:ext uri="{FF2B5EF4-FFF2-40B4-BE49-F238E27FC236}">
                <a16:creationId xmlns:a16="http://schemas.microsoft.com/office/drawing/2014/main" id="{6D43C5E1-F76E-2E40-9ED6-ED12B3D4405F}"/>
              </a:ext>
            </a:extLst>
          </p:cNvPr>
          <p:cNvPicPr>
            <a:picLocks noChangeAspect="1"/>
          </p:cNvPicPr>
          <p:nvPr/>
        </p:nvPicPr>
        <p:blipFill>
          <a:blip r:embed="rId3"/>
          <a:stretch>
            <a:fillRect/>
          </a:stretch>
        </p:blipFill>
        <p:spPr>
          <a:xfrm>
            <a:off x="1126970" y="1677290"/>
            <a:ext cx="3644511" cy="2859807"/>
          </a:xfrm>
          <a:prstGeom prst="rect">
            <a:avLst/>
          </a:prstGeom>
        </p:spPr>
      </p:pic>
      <p:sp>
        <p:nvSpPr>
          <p:cNvPr id="4" name="Content Placeholder 3">
            <a:extLst>
              <a:ext uri="{FF2B5EF4-FFF2-40B4-BE49-F238E27FC236}">
                <a16:creationId xmlns:a16="http://schemas.microsoft.com/office/drawing/2014/main" id="{C8760E4A-0936-7940-90FD-0C4F23825369}"/>
              </a:ext>
            </a:extLst>
          </p:cNvPr>
          <p:cNvSpPr>
            <a:spLocks noGrp="1"/>
          </p:cNvSpPr>
          <p:nvPr>
            <p:ph idx="1"/>
          </p:nvPr>
        </p:nvSpPr>
        <p:spPr>
          <a:xfrm>
            <a:off x="1219200" y="4869197"/>
            <a:ext cx="7543800" cy="1988803"/>
          </a:xfrm>
        </p:spPr>
        <p:txBody>
          <a:bodyPr/>
          <a:lstStyle/>
          <a:p>
            <a:pPr marL="0" indent="0">
              <a:buNone/>
            </a:pPr>
            <a:r>
              <a:rPr lang="en-US" dirty="0"/>
              <a:t>The Kansas Labor Force (Employed + Unemployed) has shrunk in the past decade.</a:t>
            </a:r>
          </a:p>
          <a:p>
            <a:pPr marL="0" indent="0">
              <a:buNone/>
            </a:pPr>
            <a:r>
              <a:rPr lang="en-US" dirty="0"/>
              <a:t>This has not happened in the 10</a:t>
            </a:r>
            <a:r>
              <a:rPr lang="en-US" baseline="30000" dirty="0"/>
              <a:t>th</a:t>
            </a:r>
            <a:r>
              <a:rPr lang="en-US" dirty="0"/>
              <a:t> District.  </a:t>
            </a:r>
            <a:r>
              <a:rPr lang="en-US" sz="2400" dirty="0"/>
              <a:t>Source:  Federal Reserve Bank of Kansas City</a:t>
            </a:r>
            <a:endParaRPr lang="en-US" dirty="0"/>
          </a:p>
        </p:txBody>
      </p:sp>
      <p:pic>
        <p:nvPicPr>
          <p:cNvPr id="8" name="Picture 7">
            <a:extLst>
              <a:ext uri="{FF2B5EF4-FFF2-40B4-BE49-F238E27FC236}">
                <a16:creationId xmlns:a16="http://schemas.microsoft.com/office/drawing/2014/main" id="{00DEFAA8-697D-CA4B-8485-FB88F17B8008}"/>
              </a:ext>
            </a:extLst>
          </p:cNvPr>
          <p:cNvPicPr>
            <a:picLocks noChangeAspect="1"/>
          </p:cNvPicPr>
          <p:nvPr/>
        </p:nvPicPr>
        <p:blipFill>
          <a:blip r:embed="rId4"/>
          <a:stretch>
            <a:fillRect/>
          </a:stretch>
        </p:blipFill>
        <p:spPr>
          <a:xfrm>
            <a:off x="4894175" y="1077792"/>
            <a:ext cx="3868825" cy="2893208"/>
          </a:xfrm>
          <a:prstGeom prst="rect">
            <a:avLst/>
          </a:prstGeom>
        </p:spPr>
      </p:pic>
      <p:sp>
        <p:nvSpPr>
          <p:cNvPr id="9" name="TextBox 8">
            <a:extLst>
              <a:ext uri="{FF2B5EF4-FFF2-40B4-BE49-F238E27FC236}">
                <a16:creationId xmlns:a16="http://schemas.microsoft.com/office/drawing/2014/main" id="{78592958-23B1-2D4B-9692-E899221FE87E}"/>
              </a:ext>
            </a:extLst>
          </p:cNvPr>
          <p:cNvSpPr txBox="1"/>
          <p:nvPr/>
        </p:nvSpPr>
        <p:spPr>
          <a:xfrm>
            <a:off x="2149858" y="1093719"/>
            <a:ext cx="1181734" cy="400110"/>
          </a:xfrm>
          <a:prstGeom prst="rect">
            <a:avLst/>
          </a:prstGeom>
          <a:noFill/>
        </p:spPr>
        <p:txBody>
          <a:bodyPr wrap="none" rtlCol="0">
            <a:spAutoFit/>
          </a:bodyPr>
          <a:lstStyle/>
          <a:p>
            <a:r>
              <a:rPr lang="en-US" dirty="0">
                <a:solidFill>
                  <a:srgbClr val="FFE977"/>
                </a:solidFill>
              </a:rPr>
              <a:t> Kansas </a:t>
            </a:r>
          </a:p>
        </p:txBody>
      </p:sp>
      <p:sp>
        <p:nvSpPr>
          <p:cNvPr id="12" name="TextBox 11">
            <a:extLst>
              <a:ext uri="{FF2B5EF4-FFF2-40B4-BE49-F238E27FC236}">
                <a16:creationId xmlns:a16="http://schemas.microsoft.com/office/drawing/2014/main" id="{006B2628-3A71-7043-9EA1-DCA0CC2A1827}"/>
              </a:ext>
            </a:extLst>
          </p:cNvPr>
          <p:cNvSpPr txBox="1"/>
          <p:nvPr/>
        </p:nvSpPr>
        <p:spPr>
          <a:xfrm>
            <a:off x="4894175" y="4058192"/>
            <a:ext cx="4166525" cy="707886"/>
          </a:xfrm>
          <a:prstGeom prst="rect">
            <a:avLst/>
          </a:prstGeom>
          <a:noFill/>
        </p:spPr>
        <p:txBody>
          <a:bodyPr wrap="none" rtlCol="0">
            <a:spAutoFit/>
          </a:bodyPr>
          <a:lstStyle/>
          <a:p>
            <a:r>
              <a:rPr lang="en-US" dirty="0">
                <a:solidFill>
                  <a:srgbClr val="FFE977"/>
                </a:solidFill>
              </a:rPr>
              <a:t>10</a:t>
            </a:r>
            <a:r>
              <a:rPr lang="en-US" baseline="30000" dirty="0">
                <a:solidFill>
                  <a:srgbClr val="FFE977"/>
                </a:solidFill>
              </a:rPr>
              <a:t>th</a:t>
            </a:r>
            <a:r>
              <a:rPr lang="en-US" dirty="0">
                <a:solidFill>
                  <a:srgbClr val="FFE977"/>
                </a:solidFill>
              </a:rPr>
              <a:t>  District: KS, CO, MO, OK, WY</a:t>
            </a:r>
          </a:p>
          <a:p>
            <a:r>
              <a:rPr lang="en-US" dirty="0">
                <a:solidFill>
                  <a:srgbClr val="FFE977"/>
                </a:solidFill>
              </a:rPr>
              <a:t>NE, NM</a:t>
            </a:r>
          </a:p>
        </p:txBody>
      </p:sp>
    </p:spTree>
    <p:extLst>
      <p:ext uri="{BB962C8B-B14F-4D97-AF65-F5344CB8AC3E}">
        <p14:creationId xmlns:p14="http://schemas.microsoft.com/office/powerpoint/2010/main" val="388950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2494-71B5-0747-B1A9-92371F0A43D8}"/>
              </a:ext>
            </a:extLst>
          </p:cNvPr>
          <p:cNvSpPr>
            <a:spLocks noGrp="1"/>
          </p:cNvSpPr>
          <p:nvPr>
            <p:ph type="title"/>
          </p:nvPr>
        </p:nvSpPr>
        <p:spPr>
          <a:xfrm>
            <a:off x="1007390" y="152400"/>
            <a:ext cx="8136610" cy="838200"/>
          </a:xfrm>
        </p:spPr>
        <p:txBody>
          <a:bodyPr/>
          <a:lstStyle/>
          <a:p>
            <a:r>
              <a:rPr lang="en-US" dirty="0"/>
              <a:t>Headwinds—Federal Policy</a:t>
            </a:r>
          </a:p>
        </p:txBody>
      </p:sp>
      <p:sp>
        <p:nvSpPr>
          <p:cNvPr id="3" name="Content Placeholder 2">
            <a:extLst>
              <a:ext uri="{FF2B5EF4-FFF2-40B4-BE49-F238E27FC236}">
                <a16:creationId xmlns:a16="http://schemas.microsoft.com/office/drawing/2014/main" id="{4909668C-D96E-BC48-ACF2-431B723EF512}"/>
              </a:ext>
            </a:extLst>
          </p:cNvPr>
          <p:cNvSpPr>
            <a:spLocks noGrp="1"/>
          </p:cNvSpPr>
          <p:nvPr>
            <p:ph idx="1"/>
          </p:nvPr>
        </p:nvSpPr>
        <p:spPr/>
        <p:txBody>
          <a:bodyPr/>
          <a:lstStyle/>
          <a:p>
            <a:r>
              <a:rPr lang="en-US" sz="3200" dirty="0"/>
              <a:t>Federal Policy has hurt the Kansas Economy:</a:t>
            </a:r>
          </a:p>
          <a:p>
            <a:pPr lvl="1"/>
            <a:r>
              <a:rPr lang="en-US" sz="3200" dirty="0"/>
              <a:t>Immigration</a:t>
            </a:r>
          </a:p>
          <a:p>
            <a:pPr lvl="1"/>
            <a:r>
              <a:rPr lang="en-US" sz="3200" dirty="0"/>
              <a:t>Trade</a:t>
            </a:r>
          </a:p>
          <a:p>
            <a:r>
              <a:rPr lang="en-US" dirty="0"/>
              <a:t>US Macroeconomic Growth is slowing</a:t>
            </a:r>
          </a:p>
          <a:p>
            <a:pPr lvl="1"/>
            <a:r>
              <a:rPr lang="en-US" dirty="0"/>
              <a:t>Trade war impact?</a:t>
            </a:r>
          </a:p>
          <a:p>
            <a:pPr lvl="1"/>
            <a:r>
              <a:rPr lang="en-US" dirty="0"/>
              <a:t>Fed is cutting interest rates</a:t>
            </a:r>
          </a:p>
        </p:txBody>
      </p:sp>
    </p:spTree>
    <p:extLst>
      <p:ext uri="{BB962C8B-B14F-4D97-AF65-F5344CB8AC3E}">
        <p14:creationId xmlns:p14="http://schemas.microsoft.com/office/powerpoint/2010/main" val="3019402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866A-B5D2-5C47-99C6-EE322029FE67}"/>
              </a:ext>
            </a:extLst>
          </p:cNvPr>
          <p:cNvSpPr>
            <a:spLocks noGrp="1"/>
          </p:cNvSpPr>
          <p:nvPr>
            <p:ph type="title"/>
          </p:nvPr>
        </p:nvSpPr>
        <p:spPr>
          <a:xfrm>
            <a:off x="990600" y="152400"/>
            <a:ext cx="8153400" cy="838200"/>
          </a:xfrm>
        </p:spPr>
        <p:txBody>
          <a:bodyPr/>
          <a:lstStyle/>
          <a:p>
            <a:pPr eaLnBrk="1" hangingPunct="1"/>
            <a:r>
              <a:rPr lang="en-US" altLang="en-US"/>
              <a:t>Trump Administration Crackdown on Immigration</a:t>
            </a:r>
          </a:p>
        </p:txBody>
      </p:sp>
      <p:pic>
        <p:nvPicPr>
          <p:cNvPr id="21506" name="Content Placeholder 4">
            <a:extLst>
              <a:ext uri="{FF2B5EF4-FFF2-40B4-BE49-F238E27FC236}">
                <a16:creationId xmlns:a16="http://schemas.microsoft.com/office/drawing/2014/main" id="{714CA676-6D7F-FF4F-953C-0BE2895C371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165" r="-6165"/>
          <a:stretch>
            <a:fillRect/>
          </a:stretch>
        </p:blipFill>
        <p:spPr>
          <a:xfrm>
            <a:off x="1676400" y="1143000"/>
            <a:ext cx="6858000" cy="4849813"/>
          </a:xfrm>
        </p:spPr>
      </p:pic>
      <p:sp>
        <p:nvSpPr>
          <p:cNvPr id="21507" name="TextBox 5">
            <a:extLst>
              <a:ext uri="{FF2B5EF4-FFF2-40B4-BE49-F238E27FC236}">
                <a16:creationId xmlns:a16="http://schemas.microsoft.com/office/drawing/2014/main" id="{97083182-4501-B344-8AF4-0AA275FAB45B}"/>
              </a:ext>
            </a:extLst>
          </p:cNvPr>
          <p:cNvSpPr txBox="1">
            <a:spLocks noChangeArrowheads="1"/>
          </p:cNvSpPr>
          <p:nvPr/>
        </p:nvSpPr>
        <p:spPr bwMode="auto">
          <a:xfrm>
            <a:off x="5257800" y="6172200"/>
            <a:ext cx="254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400">
                <a:solidFill>
                  <a:schemeClr val="accent1"/>
                </a:solidFill>
              </a:rPr>
              <a:t>Source:  LA Times, April 2017</a:t>
            </a:r>
          </a:p>
        </p:txBody>
      </p:sp>
    </p:spTree>
    <p:extLst>
      <p:ext uri="{BB962C8B-B14F-4D97-AF65-F5344CB8AC3E}">
        <p14:creationId xmlns:p14="http://schemas.microsoft.com/office/powerpoint/2010/main" val="950320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6F3F7-297F-2D4C-B5E2-2C3531B55553}"/>
              </a:ext>
            </a:extLst>
          </p:cNvPr>
          <p:cNvSpPr>
            <a:spLocks noGrp="1"/>
          </p:cNvSpPr>
          <p:nvPr>
            <p:ph type="title"/>
          </p:nvPr>
        </p:nvSpPr>
        <p:spPr/>
        <p:txBody>
          <a:bodyPr/>
          <a:lstStyle/>
          <a:p>
            <a:pPr eaLnBrk="1" hangingPunct="1"/>
            <a:r>
              <a:rPr lang="en-US" altLang="en-US"/>
              <a:t>Percentage of Immigrants by County in Kansas</a:t>
            </a:r>
          </a:p>
        </p:txBody>
      </p:sp>
      <p:pic>
        <p:nvPicPr>
          <p:cNvPr id="25602" name="Content Placeholder 3">
            <a:extLst>
              <a:ext uri="{FF2B5EF4-FFF2-40B4-BE49-F238E27FC236}">
                <a16:creationId xmlns:a16="http://schemas.microsoft.com/office/drawing/2014/main" id="{5A66A0F8-B7BF-0B4A-B764-B64E22705C2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97" b="797"/>
          <a:stretch>
            <a:fillRect/>
          </a:stretch>
        </p:blipFill>
        <p:spPr/>
      </p:pic>
    </p:spTree>
    <p:extLst>
      <p:ext uri="{BB962C8B-B14F-4D97-AF65-F5344CB8AC3E}">
        <p14:creationId xmlns:p14="http://schemas.microsoft.com/office/powerpoint/2010/main" val="1821008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E2F46-E2A3-AA41-BD72-DB04CA933539}"/>
              </a:ext>
            </a:extLst>
          </p:cNvPr>
          <p:cNvSpPr>
            <a:spLocks noGrp="1"/>
          </p:cNvSpPr>
          <p:nvPr>
            <p:ph type="title"/>
          </p:nvPr>
        </p:nvSpPr>
        <p:spPr/>
        <p:txBody>
          <a:bodyPr/>
          <a:lstStyle/>
          <a:p>
            <a:pPr eaLnBrk="1" hangingPunct="1"/>
            <a:r>
              <a:rPr lang="en-US" altLang="en-US"/>
              <a:t>Kansas Immigration Facts</a:t>
            </a:r>
          </a:p>
        </p:txBody>
      </p:sp>
      <p:sp>
        <p:nvSpPr>
          <p:cNvPr id="3" name="Content Placeholder 2">
            <a:extLst>
              <a:ext uri="{FF2B5EF4-FFF2-40B4-BE49-F238E27FC236}">
                <a16:creationId xmlns:a16="http://schemas.microsoft.com/office/drawing/2014/main" id="{7EB90F89-D5D6-0F4F-9730-8C5138E7734C}"/>
              </a:ext>
            </a:extLst>
          </p:cNvPr>
          <p:cNvSpPr>
            <a:spLocks noGrp="1"/>
          </p:cNvSpPr>
          <p:nvPr>
            <p:ph idx="1"/>
          </p:nvPr>
        </p:nvSpPr>
        <p:spPr/>
        <p:txBody>
          <a:bodyPr/>
          <a:lstStyle/>
          <a:p>
            <a:r>
              <a:rPr lang="en-US" altLang="en-US" sz="2400" dirty="0">
                <a:effectLst>
                  <a:outerShdw blurRad="38100" dist="38100" dir="2700000" algn="tl">
                    <a:srgbClr val="000000"/>
                  </a:outerShdw>
                </a:effectLst>
              </a:rPr>
              <a:t>Economic Impact of Immigrants in Kansas and the Bi-State Region available online at:</a:t>
            </a:r>
          </a:p>
          <a:p>
            <a:pPr lvl="1"/>
            <a:r>
              <a:rPr lang="en-US" altLang="en-US" sz="2400" dirty="0">
                <a:effectLst>
                  <a:outerShdw blurRad="38100" dist="38100" dir="2700000" algn="tl">
                    <a:srgbClr val="000000"/>
                  </a:outerShdw>
                </a:effectLst>
                <a:ea typeface="Arial" panose="020B0604020202020204" pitchFamily="34" charset="0"/>
              </a:rPr>
              <a:t>http://</a:t>
            </a:r>
            <a:r>
              <a:rPr lang="en-US" altLang="en-US" sz="2400" dirty="0" err="1">
                <a:effectLst>
                  <a:outerShdw blurRad="38100" dist="38100" dir="2700000" algn="tl">
                    <a:srgbClr val="000000"/>
                  </a:outerShdw>
                </a:effectLst>
                <a:ea typeface="Arial" panose="020B0604020202020204" pitchFamily="34" charset="0"/>
              </a:rPr>
              <a:t>ipsr.ku.edu</a:t>
            </a:r>
            <a:r>
              <a:rPr lang="en-US" altLang="en-US" sz="2400" dirty="0">
                <a:effectLst>
                  <a:outerShdw blurRad="38100" dist="38100" dir="2700000" algn="tl">
                    <a:srgbClr val="000000"/>
                  </a:outerShdw>
                </a:effectLst>
                <a:ea typeface="Arial" panose="020B0604020202020204" pitchFamily="34" charset="0"/>
              </a:rPr>
              <a:t>/</a:t>
            </a:r>
            <a:r>
              <a:rPr lang="en-US" altLang="en-US" sz="2400" dirty="0" err="1">
                <a:effectLst>
                  <a:outerShdw blurRad="38100" dist="38100" dir="2700000" algn="tl">
                    <a:srgbClr val="000000"/>
                  </a:outerShdw>
                </a:effectLst>
                <a:ea typeface="Arial" panose="020B0604020202020204" pitchFamily="34" charset="0"/>
              </a:rPr>
              <a:t>publicat</a:t>
            </a:r>
            <a:r>
              <a:rPr lang="en-US" altLang="en-US" sz="2400" dirty="0">
                <a:effectLst>
                  <a:outerShdw blurRad="38100" dist="38100" dir="2700000" algn="tl">
                    <a:srgbClr val="000000"/>
                  </a:outerShdw>
                </a:effectLst>
                <a:ea typeface="Arial" panose="020B0604020202020204" pitchFamily="34" charset="0"/>
              </a:rPr>
              <a:t>/ImmigrationKC2014.pdf</a:t>
            </a:r>
          </a:p>
          <a:p>
            <a:r>
              <a:rPr lang="en-US" altLang="en-US" sz="2400" dirty="0">
                <a:effectLst>
                  <a:outerShdw blurRad="38100" dist="38100" dir="2700000" algn="tl">
                    <a:srgbClr val="000000"/>
                  </a:outerShdw>
                </a:effectLst>
              </a:rPr>
              <a:t>A much higher percentage of immigrants live in non-metro counties in Kansas compared to the US (28% vs. 4%)</a:t>
            </a:r>
          </a:p>
          <a:p>
            <a:r>
              <a:rPr lang="en-US" altLang="en-US" sz="2400" dirty="0">
                <a:effectLst>
                  <a:outerShdw blurRad="38100" dist="38100" dir="2700000" algn="tl">
                    <a:srgbClr val="000000"/>
                  </a:outerShdw>
                </a:effectLst>
              </a:rPr>
              <a:t>About 2.6% of the Kansas population are undocumented immigrants</a:t>
            </a:r>
          </a:p>
          <a:p>
            <a:r>
              <a:rPr lang="en-US" altLang="en-US" sz="2400" dirty="0">
                <a:effectLst>
                  <a:outerShdw blurRad="38100" dist="38100" dir="2700000" algn="tl">
                    <a:srgbClr val="000000"/>
                  </a:outerShdw>
                </a:effectLst>
              </a:rPr>
              <a:t>No negative effect of immigrants on wages in Midwestern metropolitan areas</a:t>
            </a:r>
          </a:p>
          <a:p>
            <a:r>
              <a:rPr lang="en-US" altLang="en-US" sz="2400" dirty="0">
                <a:effectLst>
                  <a:outerShdw blurRad="38100" dist="38100" dir="2700000" algn="tl">
                    <a:srgbClr val="000000"/>
                  </a:outerShdw>
                </a:effectLst>
              </a:rPr>
              <a:t>Population growth leads to economic growth</a:t>
            </a:r>
          </a:p>
        </p:txBody>
      </p:sp>
    </p:spTree>
    <p:extLst>
      <p:ext uri="{BB962C8B-B14F-4D97-AF65-F5344CB8AC3E}">
        <p14:creationId xmlns:p14="http://schemas.microsoft.com/office/powerpoint/2010/main" val="2637151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07C3-A093-094C-8C08-F47BBE5FD361}"/>
              </a:ext>
            </a:extLst>
          </p:cNvPr>
          <p:cNvSpPr>
            <a:spLocks noGrp="1"/>
          </p:cNvSpPr>
          <p:nvPr>
            <p:ph type="title"/>
          </p:nvPr>
        </p:nvSpPr>
        <p:spPr/>
        <p:txBody>
          <a:bodyPr/>
          <a:lstStyle/>
          <a:p>
            <a:pPr eaLnBrk="1" hangingPunct="1"/>
            <a:r>
              <a:rPr lang="en-US" altLang="en-US"/>
              <a:t>Trade Policy</a:t>
            </a:r>
          </a:p>
        </p:txBody>
      </p:sp>
      <p:sp>
        <p:nvSpPr>
          <p:cNvPr id="3" name="Content Placeholder 2">
            <a:extLst>
              <a:ext uri="{FF2B5EF4-FFF2-40B4-BE49-F238E27FC236}">
                <a16:creationId xmlns:a16="http://schemas.microsoft.com/office/drawing/2014/main" id="{05832979-3731-BC46-85DF-AC88A963D101}"/>
              </a:ext>
            </a:extLst>
          </p:cNvPr>
          <p:cNvSpPr>
            <a:spLocks noGrp="1"/>
          </p:cNvSpPr>
          <p:nvPr>
            <p:ph idx="1"/>
          </p:nvPr>
        </p:nvSpPr>
        <p:spPr>
          <a:xfrm>
            <a:off x="1219200" y="3810000"/>
            <a:ext cx="7543800" cy="2667000"/>
          </a:xfrm>
        </p:spPr>
        <p:txBody>
          <a:bodyPr/>
          <a:lstStyle/>
          <a:p>
            <a:pPr>
              <a:buFont typeface="Wingdings" charset="0"/>
              <a:buChar char="§"/>
              <a:defRPr/>
            </a:pPr>
            <a:r>
              <a:rPr lang="en-US" sz="2400" dirty="0"/>
              <a:t>Manufacturing is the second largest sector in the Kansas economy (~13% of GSP)</a:t>
            </a:r>
          </a:p>
          <a:p>
            <a:pPr>
              <a:buFont typeface="Wingdings" charset="0"/>
              <a:buChar char="§"/>
              <a:defRPr/>
            </a:pPr>
            <a:r>
              <a:rPr lang="en-US" sz="2400" dirty="0"/>
              <a:t>Agriculture is the eighth largest sector (~6% of GSP)</a:t>
            </a:r>
          </a:p>
          <a:p>
            <a:pPr>
              <a:buFont typeface="Wingdings" charset="0"/>
              <a:buChar char="§"/>
              <a:defRPr/>
            </a:pPr>
            <a:r>
              <a:rPr lang="en-US" sz="2400" dirty="0"/>
              <a:t>Kansas exports</a:t>
            </a:r>
            <a:r>
              <a:rPr lang="is-IS" sz="2400" dirty="0"/>
              <a:t> were 7% of state GSP in 2018</a:t>
            </a:r>
          </a:p>
          <a:p>
            <a:pPr marL="0" indent="0">
              <a:buFont typeface="Wingdings" charset="0"/>
              <a:buNone/>
              <a:defRPr/>
            </a:pPr>
            <a:endParaRPr lang="en-US" sz="2400" dirty="0"/>
          </a:p>
        </p:txBody>
      </p:sp>
      <p:pic>
        <p:nvPicPr>
          <p:cNvPr id="29699" name="Picture 3">
            <a:extLst>
              <a:ext uri="{FF2B5EF4-FFF2-40B4-BE49-F238E27FC236}">
                <a16:creationId xmlns:a16="http://schemas.microsoft.com/office/drawing/2014/main" id="{3962C1B6-B0B0-7049-8626-8D3E9B638E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90600"/>
            <a:ext cx="43799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a16="http://schemas.microsoft.com/office/drawing/2014/main" id="{CA0728C6-E847-E745-B680-90CE679573FA}"/>
              </a:ext>
            </a:extLst>
          </p:cNvPr>
          <p:cNvSpPr txBox="1">
            <a:spLocks noChangeArrowheads="1"/>
          </p:cNvSpPr>
          <p:nvPr/>
        </p:nvSpPr>
        <p:spPr bwMode="auto">
          <a:xfrm>
            <a:off x="1066800" y="1143000"/>
            <a:ext cx="3185552"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b="1" u="sng" dirty="0">
                <a:solidFill>
                  <a:srgbClr val="FFFF66"/>
                </a:solidFill>
              </a:rPr>
              <a:t>Trump Administration:</a:t>
            </a:r>
          </a:p>
          <a:p>
            <a:endParaRPr lang="en-US" altLang="en-US" sz="1800" dirty="0">
              <a:solidFill>
                <a:schemeClr val="accent1"/>
              </a:solidFill>
            </a:endParaRPr>
          </a:p>
          <a:p>
            <a:r>
              <a:rPr lang="en-US" altLang="en-US" sz="1800" dirty="0">
                <a:solidFill>
                  <a:srgbClr val="FFFF66"/>
                </a:solidFill>
              </a:rPr>
              <a:t>--Ended involvement in Trans</a:t>
            </a:r>
          </a:p>
          <a:p>
            <a:r>
              <a:rPr lang="en-US" altLang="en-US" sz="1800" dirty="0">
                <a:solidFill>
                  <a:srgbClr val="FFFF66"/>
                </a:solidFill>
              </a:rPr>
              <a:t>   Pacific Partnership</a:t>
            </a:r>
          </a:p>
          <a:p>
            <a:endParaRPr lang="en-US" altLang="en-US" sz="1800" dirty="0">
              <a:solidFill>
                <a:srgbClr val="FFFF66"/>
              </a:solidFill>
            </a:endParaRPr>
          </a:p>
          <a:p>
            <a:r>
              <a:rPr lang="en-US" altLang="en-US" sz="1800" dirty="0">
                <a:solidFill>
                  <a:srgbClr val="FFFF66"/>
                </a:solidFill>
              </a:rPr>
              <a:t>-- Renegotiate NAFTA</a:t>
            </a:r>
          </a:p>
          <a:p>
            <a:endParaRPr lang="en-US" altLang="en-US" sz="1800" dirty="0">
              <a:solidFill>
                <a:srgbClr val="FFFF66"/>
              </a:solidFill>
            </a:endParaRPr>
          </a:p>
          <a:p>
            <a:r>
              <a:rPr lang="en-US" altLang="en-US" sz="1600" dirty="0">
                <a:solidFill>
                  <a:schemeClr val="accent1"/>
                </a:solidFill>
              </a:rPr>
              <a:t>Photo Source: Getty Images</a:t>
            </a:r>
          </a:p>
        </p:txBody>
      </p:sp>
    </p:spTree>
    <p:extLst>
      <p:ext uri="{BB962C8B-B14F-4D97-AF65-F5344CB8AC3E}">
        <p14:creationId xmlns:p14="http://schemas.microsoft.com/office/powerpoint/2010/main" val="2855295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3BF2-3EA1-824D-89E6-CEEE3B725DE5}"/>
              </a:ext>
            </a:extLst>
          </p:cNvPr>
          <p:cNvSpPr>
            <a:spLocks noGrp="1"/>
          </p:cNvSpPr>
          <p:nvPr>
            <p:ph type="title"/>
          </p:nvPr>
        </p:nvSpPr>
        <p:spPr/>
        <p:txBody>
          <a:bodyPr/>
          <a:lstStyle/>
          <a:p>
            <a:pPr eaLnBrk="1" hangingPunct="1"/>
            <a:r>
              <a:rPr lang="en-US" altLang="en-US"/>
              <a:t>Economics of Trade</a:t>
            </a:r>
          </a:p>
        </p:txBody>
      </p:sp>
      <p:sp>
        <p:nvSpPr>
          <p:cNvPr id="3" name="Content Placeholder 2">
            <a:extLst>
              <a:ext uri="{FF2B5EF4-FFF2-40B4-BE49-F238E27FC236}">
                <a16:creationId xmlns:a16="http://schemas.microsoft.com/office/drawing/2014/main" id="{318F2EAF-10E9-F44F-BDF7-D00E9D850DD8}"/>
              </a:ext>
            </a:extLst>
          </p:cNvPr>
          <p:cNvSpPr>
            <a:spLocks noGrp="1"/>
          </p:cNvSpPr>
          <p:nvPr>
            <p:ph idx="1"/>
          </p:nvPr>
        </p:nvSpPr>
        <p:spPr>
          <a:xfrm>
            <a:off x="990600" y="4038600"/>
            <a:ext cx="8153400" cy="2438400"/>
          </a:xfrm>
        </p:spPr>
        <p:txBody>
          <a:bodyPr/>
          <a:lstStyle/>
          <a:p>
            <a:pPr>
              <a:buFont typeface="Wingdings" charset="0"/>
              <a:buChar char="§"/>
              <a:defRPr/>
            </a:pPr>
            <a:endParaRPr lang="en-US" sz="2400" dirty="0"/>
          </a:p>
          <a:p>
            <a:pPr>
              <a:buFont typeface="Wingdings" charset="0"/>
              <a:buChar char="§"/>
              <a:defRPr/>
            </a:pPr>
            <a:r>
              <a:rPr lang="en-US" sz="2400" dirty="0"/>
              <a:t>Trade increases the size of the economic pie.</a:t>
            </a:r>
          </a:p>
          <a:p>
            <a:pPr>
              <a:buFont typeface="Wingdings" charset="0"/>
              <a:buChar char="§"/>
              <a:defRPr/>
            </a:pPr>
            <a:r>
              <a:rPr lang="en-US" sz="2400" dirty="0"/>
              <a:t>Countries/states produce based on comparative advantage.</a:t>
            </a:r>
          </a:p>
          <a:p>
            <a:pPr>
              <a:buFont typeface="Wingdings" charset="0"/>
              <a:buChar char="§"/>
              <a:defRPr/>
            </a:pPr>
            <a:r>
              <a:rPr lang="en-US" sz="2400" dirty="0"/>
              <a:t>Ideal economic policy would retrain/compensate workers dislocated by trade.</a:t>
            </a:r>
            <a:endParaRPr lang="en-US" dirty="0"/>
          </a:p>
        </p:txBody>
      </p:sp>
      <p:pic>
        <p:nvPicPr>
          <p:cNvPr id="31747" name="Picture 3">
            <a:extLst>
              <a:ext uri="{FF2B5EF4-FFF2-40B4-BE49-F238E27FC236}">
                <a16:creationId xmlns:a16="http://schemas.microsoft.com/office/drawing/2014/main" id="{A1C2C238-F3B5-6643-B8C1-21F07780F6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914400"/>
            <a:ext cx="47466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283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266E-AFB2-5F40-9F99-96D3997EE9F6}"/>
              </a:ext>
            </a:extLst>
          </p:cNvPr>
          <p:cNvSpPr>
            <a:spLocks noGrp="1"/>
          </p:cNvSpPr>
          <p:nvPr>
            <p:ph type="title"/>
          </p:nvPr>
        </p:nvSpPr>
        <p:spPr/>
        <p:txBody>
          <a:bodyPr/>
          <a:lstStyle/>
          <a:p>
            <a:pPr eaLnBrk="1" hangingPunct="1"/>
            <a:r>
              <a:rPr lang="en-US" altLang="en-US"/>
              <a:t>Trade and the Kansas Economy</a:t>
            </a:r>
          </a:p>
        </p:txBody>
      </p:sp>
      <p:sp>
        <p:nvSpPr>
          <p:cNvPr id="5" name="Content Placeholder 4">
            <a:extLst>
              <a:ext uri="{FF2B5EF4-FFF2-40B4-BE49-F238E27FC236}">
                <a16:creationId xmlns:a16="http://schemas.microsoft.com/office/drawing/2014/main" id="{C3776858-D6F7-014A-9DDA-08B60CA43DE2}"/>
              </a:ext>
            </a:extLst>
          </p:cNvPr>
          <p:cNvSpPr>
            <a:spLocks noGrp="1"/>
          </p:cNvSpPr>
          <p:nvPr>
            <p:ph idx="1"/>
          </p:nvPr>
        </p:nvSpPr>
        <p:spPr>
          <a:xfrm>
            <a:off x="1219200" y="3733800"/>
            <a:ext cx="3657600" cy="2743200"/>
          </a:xfrm>
        </p:spPr>
        <p:txBody>
          <a:bodyPr/>
          <a:lstStyle/>
          <a:p>
            <a:endParaRPr lang="en-US" altLang="en-US" sz="2000" dirty="0">
              <a:effectLst>
                <a:outerShdw blurRad="38100" dist="38100" dir="2700000" algn="tl">
                  <a:srgbClr val="000000"/>
                </a:outerShdw>
              </a:effectLst>
            </a:endParaRPr>
          </a:p>
          <a:p>
            <a:r>
              <a:rPr lang="en-US" altLang="en-US" sz="2000" dirty="0">
                <a:effectLst>
                  <a:outerShdw blurRad="38100" dist="38100" dir="2700000" algn="tl">
                    <a:srgbClr val="000000"/>
                  </a:outerShdw>
                </a:effectLst>
              </a:rPr>
              <a:t>Kansas Top Trading Partners are:</a:t>
            </a:r>
          </a:p>
          <a:p>
            <a:pPr lvl="1"/>
            <a:r>
              <a:rPr lang="en-US" altLang="en-US" sz="2000" dirty="0">
                <a:effectLst>
                  <a:outerShdw blurRad="38100" dist="38100" dir="2700000" algn="tl">
                    <a:srgbClr val="000000"/>
                  </a:outerShdw>
                </a:effectLst>
                <a:ea typeface="Arial" panose="020B0604020202020204" pitchFamily="34" charset="0"/>
              </a:rPr>
              <a:t>Mexico---($1.9 </a:t>
            </a:r>
            <a:r>
              <a:rPr lang="en-US" altLang="en-US" sz="2000" dirty="0" err="1">
                <a:effectLst>
                  <a:outerShdw blurRad="38100" dist="38100" dir="2700000" algn="tl">
                    <a:srgbClr val="000000"/>
                  </a:outerShdw>
                </a:effectLst>
                <a:ea typeface="Arial" panose="020B0604020202020204" pitchFamily="34" charset="0"/>
              </a:rPr>
              <a:t>bil</a:t>
            </a:r>
            <a:r>
              <a:rPr lang="en-US" altLang="en-US" sz="2000" dirty="0">
                <a:effectLst>
                  <a:outerShdw blurRad="38100" dist="38100" dir="2700000" algn="tl">
                    <a:srgbClr val="000000"/>
                  </a:outerShdw>
                </a:effectLst>
                <a:ea typeface="Arial" panose="020B0604020202020204" pitchFamily="34" charset="0"/>
              </a:rPr>
              <a:t>)</a:t>
            </a:r>
          </a:p>
          <a:p>
            <a:pPr lvl="1"/>
            <a:r>
              <a:rPr lang="en-US" altLang="en-US" sz="2000" dirty="0">
                <a:effectLst>
                  <a:outerShdw blurRad="38100" dist="38100" dir="2700000" algn="tl">
                    <a:srgbClr val="000000"/>
                  </a:outerShdw>
                </a:effectLst>
                <a:ea typeface="Arial" panose="020B0604020202020204" pitchFamily="34" charset="0"/>
              </a:rPr>
              <a:t>Canada---($</a:t>
            </a:r>
            <a:r>
              <a:rPr lang="en-US" altLang="en-US" sz="2000" dirty="0">
                <a:ea typeface="Arial" panose="020B0604020202020204" pitchFamily="34" charset="0"/>
              </a:rPr>
              <a:t>2.5</a:t>
            </a:r>
            <a:r>
              <a:rPr lang="en-US" altLang="en-US" sz="2000" dirty="0">
                <a:effectLst>
                  <a:outerShdw blurRad="38100" dist="38100" dir="2700000" algn="tl">
                    <a:srgbClr val="000000"/>
                  </a:outerShdw>
                </a:effectLst>
                <a:ea typeface="Arial" panose="020B0604020202020204" pitchFamily="34" charset="0"/>
              </a:rPr>
              <a:t> </a:t>
            </a:r>
            <a:r>
              <a:rPr lang="en-US" altLang="en-US" sz="2000" dirty="0" err="1">
                <a:effectLst>
                  <a:outerShdw blurRad="38100" dist="38100" dir="2700000" algn="tl">
                    <a:srgbClr val="000000"/>
                  </a:outerShdw>
                </a:effectLst>
                <a:ea typeface="Arial" panose="020B0604020202020204" pitchFamily="34" charset="0"/>
              </a:rPr>
              <a:t>bil</a:t>
            </a:r>
            <a:r>
              <a:rPr lang="en-US" altLang="en-US" sz="2000" dirty="0">
                <a:effectLst>
                  <a:outerShdw blurRad="38100" dist="38100" dir="2700000" algn="tl">
                    <a:srgbClr val="000000"/>
                  </a:outerShdw>
                </a:effectLst>
                <a:ea typeface="Arial" panose="020B0604020202020204" pitchFamily="34" charset="0"/>
              </a:rPr>
              <a:t>)</a:t>
            </a:r>
          </a:p>
          <a:p>
            <a:pPr lvl="1"/>
            <a:r>
              <a:rPr lang="en-US" altLang="en-US" sz="2000" dirty="0">
                <a:effectLst>
                  <a:outerShdw blurRad="38100" dist="38100" dir="2700000" algn="tl">
                    <a:srgbClr val="000000"/>
                  </a:outerShdw>
                </a:effectLst>
                <a:ea typeface="Arial" panose="020B0604020202020204" pitchFamily="34" charset="0"/>
              </a:rPr>
              <a:t>Japan---($0.9 </a:t>
            </a:r>
            <a:r>
              <a:rPr lang="en-US" altLang="en-US" sz="2000" dirty="0" err="1">
                <a:effectLst>
                  <a:outerShdw blurRad="38100" dist="38100" dir="2700000" algn="tl">
                    <a:srgbClr val="000000"/>
                  </a:outerShdw>
                </a:effectLst>
                <a:ea typeface="Arial" panose="020B0604020202020204" pitchFamily="34" charset="0"/>
              </a:rPr>
              <a:t>bil</a:t>
            </a:r>
            <a:r>
              <a:rPr lang="en-US" altLang="en-US" sz="2000" dirty="0">
                <a:effectLst>
                  <a:outerShdw blurRad="38100" dist="38100" dir="2700000" algn="tl">
                    <a:srgbClr val="000000"/>
                  </a:outerShdw>
                </a:effectLst>
                <a:ea typeface="Arial" panose="020B0604020202020204" pitchFamily="34" charset="0"/>
              </a:rPr>
              <a:t>)</a:t>
            </a:r>
          </a:p>
          <a:p>
            <a:pPr lvl="1"/>
            <a:r>
              <a:rPr lang="en-US" altLang="en-US" sz="2000" dirty="0">
                <a:effectLst>
                  <a:outerShdw blurRad="38100" dist="38100" dir="2700000" algn="tl">
                    <a:srgbClr val="000000"/>
                  </a:outerShdw>
                </a:effectLst>
                <a:ea typeface="Arial" panose="020B0604020202020204" pitchFamily="34" charset="0"/>
              </a:rPr>
              <a:t>China—($0.7 </a:t>
            </a:r>
            <a:r>
              <a:rPr lang="en-US" altLang="en-US" sz="2000" dirty="0" err="1">
                <a:effectLst>
                  <a:outerShdw blurRad="38100" dist="38100" dir="2700000" algn="tl">
                    <a:srgbClr val="000000"/>
                  </a:outerShdw>
                </a:effectLst>
                <a:ea typeface="Arial" panose="020B0604020202020204" pitchFamily="34" charset="0"/>
              </a:rPr>
              <a:t>bil</a:t>
            </a:r>
            <a:r>
              <a:rPr lang="en-US" altLang="en-US" sz="2000" dirty="0">
                <a:effectLst>
                  <a:outerShdw blurRad="38100" dist="38100" dir="2700000" algn="tl">
                    <a:srgbClr val="000000"/>
                  </a:outerShdw>
                </a:effectLst>
                <a:ea typeface="Arial" panose="020B0604020202020204" pitchFamily="34" charset="0"/>
              </a:rPr>
              <a:t>)</a:t>
            </a:r>
          </a:p>
          <a:p>
            <a:pPr lvl="1"/>
            <a:r>
              <a:rPr lang="en-US" altLang="en-US" sz="2000" dirty="0">
                <a:effectLst>
                  <a:outerShdw blurRad="38100" dist="38100" dir="2700000" algn="tl">
                    <a:srgbClr val="000000"/>
                  </a:outerShdw>
                </a:effectLst>
                <a:ea typeface="Arial" panose="020B0604020202020204" pitchFamily="34" charset="0"/>
              </a:rPr>
              <a:t>Germany—($0.4 </a:t>
            </a:r>
            <a:r>
              <a:rPr lang="en-US" altLang="en-US" sz="2000" dirty="0" err="1">
                <a:effectLst>
                  <a:outerShdw blurRad="38100" dist="38100" dir="2700000" algn="tl">
                    <a:srgbClr val="000000"/>
                  </a:outerShdw>
                </a:effectLst>
                <a:ea typeface="Arial" panose="020B0604020202020204" pitchFamily="34" charset="0"/>
              </a:rPr>
              <a:t>bil</a:t>
            </a:r>
            <a:r>
              <a:rPr lang="en-US" altLang="en-US" sz="2000" dirty="0">
                <a:effectLst>
                  <a:outerShdw blurRad="38100" dist="38100" dir="2700000" algn="tl">
                    <a:srgbClr val="000000"/>
                  </a:outerShdw>
                </a:effectLst>
                <a:ea typeface="Arial" panose="020B0604020202020204" pitchFamily="34" charset="0"/>
              </a:rPr>
              <a:t>)</a:t>
            </a:r>
          </a:p>
        </p:txBody>
      </p:sp>
      <p:sp>
        <p:nvSpPr>
          <p:cNvPr id="8" name="Content Placeholder 4">
            <a:extLst>
              <a:ext uri="{FF2B5EF4-FFF2-40B4-BE49-F238E27FC236}">
                <a16:creationId xmlns:a16="http://schemas.microsoft.com/office/drawing/2014/main" id="{3C5ECA76-7361-C84F-B44A-9880CADCFA9F}"/>
              </a:ext>
            </a:extLst>
          </p:cNvPr>
          <p:cNvSpPr txBox="1">
            <a:spLocks/>
          </p:cNvSpPr>
          <p:nvPr/>
        </p:nvSpPr>
        <p:spPr bwMode="auto">
          <a:xfrm>
            <a:off x="5105400" y="3733800"/>
            <a:ext cx="3657600" cy="2895600"/>
          </a:xfrm>
          <a:prstGeom prst="rect">
            <a:avLst/>
          </a:prstGeom>
          <a:noFill/>
          <a:ln w="9525">
            <a:noFill/>
            <a:miter lim="800000"/>
            <a:headEnd/>
            <a:tailEnd/>
          </a:ln>
          <a:effectLst/>
        </p:spPr>
        <p:txBody>
          <a:bodyPr/>
          <a:lstStyle>
            <a:lvl1pPr marL="533400" indent="-533400" algn="l" rtl="0" eaLnBrk="0" fontAlgn="base" hangingPunct="0">
              <a:spcBef>
                <a:spcPct val="20000"/>
              </a:spcBef>
              <a:spcAft>
                <a:spcPct val="0"/>
              </a:spcAft>
              <a:buClr>
                <a:schemeClr val="bg2"/>
              </a:buClr>
              <a:buFont typeface="Wingdings" charset="0"/>
              <a:buChar char="§"/>
              <a:defRPr sz="2800">
                <a:solidFill>
                  <a:srgbClr val="CCECFF"/>
                </a:solidFill>
                <a:effectLst>
                  <a:outerShdw blurRad="38100" dist="38100" dir="2700000" algn="tl">
                    <a:srgbClr val="000000">
                      <a:alpha val="43137"/>
                    </a:srgbClr>
                  </a:outerShdw>
                </a:effectLst>
                <a:latin typeface="+mn-lt"/>
                <a:ea typeface="MS PGothic" panose="020B0600070205080204" pitchFamily="34" charset="-128"/>
                <a:cs typeface="+mn-cs"/>
              </a:defRPr>
            </a:lvl1pPr>
            <a:lvl2pPr marL="990600" indent="-533400" algn="l" rtl="0" eaLnBrk="0" fontAlgn="base" hangingPunct="0">
              <a:spcBef>
                <a:spcPct val="20000"/>
              </a:spcBef>
              <a:spcAft>
                <a:spcPct val="0"/>
              </a:spcAft>
              <a:buClr>
                <a:srgbClr val="B2B2B2"/>
              </a:buClr>
              <a:buChar char="•"/>
              <a:defRPr sz="2800">
                <a:solidFill>
                  <a:srgbClr val="FFFF66"/>
                </a:solidFill>
                <a:effectLst>
                  <a:outerShdw blurRad="38100" dist="38100" dir="2700000" algn="tl">
                    <a:srgbClr val="000000">
                      <a:alpha val="43137"/>
                    </a:srgbClr>
                  </a:outerShdw>
                </a:effectLst>
                <a:latin typeface="+mn-lt"/>
                <a:ea typeface="Arial" charset="0"/>
                <a:cs typeface="+mn-cs"/>
              </a:defRPr>
            </a:lvl2pPr>
            <a:lvl3pPr marL="1371600" indent="-457200" algn="l" rtl="0" eaLnBrk="0" fontAlgn="base" hangingPunct="0">
              <a:spcBef>
                <a:spcPct val="20000"/>
              </a:spcBef>
              <a:spcAft>
                <a:spcPct val="0"/>
              </a:spcAft>
              <a:buClr>
                <a:srgbClr val="B2B2B2"/>
              </a:buClr>
              <a:buFont typeface="Wingdings" charset="0"/>
              <a:buChar char="Ø"/>
              <a:defRPr sz="2400">
                <a:solidFill>
                  <a:srgbClr val="FFCCFF"/>
                </a:solidFill>
                <a:effectLst>
                  <a:outerShdw blurRad="38100" dist="38100" dir="2700000" algn="tl">
                    <a:srgbClr val="000000">
                      <a:alpha val="43137"/>
                    </a:srgbClr>
                  </a:outerShdw>
                </a:effectLst>
                <a:latin typeface="+mn-lt"/>
                <a:ea typeface="Arial" charset="0"/>
                <a:cs typeface="+mn-cs"/>
              </a:defRPr>
            </a:lvl3pPr>
            <a:lvl4pPr marL="1828800" indent="-457200" algn="l" rtl="0" eaLnBrk="0" fontAlgn="base" hangingPunct="0">
              <a:spcBef>
                <a:spcPct val="20000"/>
              </a:spcBef>
              <a:spcAft>
                <a:spcPct val="0"/>
              </a:spcAft>
              <a:buClr>
                <a:srgbClr val="B2B2B2"/>
              </a:buClr>
              <a:buFont typeface="Arial" charset="0"/>
              <a:buChar char="»"/>
              <a:defRPr sz="2400">
                <a:solidFill>
                  <a:srgbClr val="0099FF"/>
                </a:solidFill>
                <a:effectLst>
                  <a:outerShdw blurRad="38100" dist="38100" dir="2700000" algn="tl">
                    <a:srgbClr val="000000">
                      <a:alpha val="43137"/>
                    </a:srgbClr>
                  </a:outerShdw>
                </a:effectLst>
                <a:latin typeface="+mn-lt"/>
                <a:ea typeface="Arial" charset="0"/>
                <a:cs typeface="+mn-cs"/>
              </a:defRPr>
            </a:lvl4pPr>
            <a:lvl5pPr marL="2171700" indent="-342900" algn="l" rtl="0" eaLnBrk="0" fontAlgn="base" hangingPunct="0">
              <a:spcBef>
                <a:spcPct val="20000"/>
              </a:spcBef>
              <a:spcAft>
                <a:spcPct val="0"/>
              </a:spcAft>
              <a:buClr>
                <a:srgbClr val="B2B2B2"/>
              </a:buClr>
              <a:buChar char="•"/>
              <a:defRPr>
                <a:solidFill>
                  <a:srgbClr val="414141"/>
                </a:solidFill>
                <a:latin typeface="+mn-lt"/>
                <a:ea typeface="Arial" charset="0"/>
                <a:cs typeface="+mn-cs"/>
              </a:defRPr>
            </a:lvl5pPr>
            <a:lvl6pPr marL="2628900" indent="-342900" algn="l" rtl="0" fontAlgn="base">
              <a:spcBef>
                <a:spcPct val="20000"/>
              </a:spcBef>
              <a:spcAft>
                <a:spcPct val="0"/>
              </a:spcAft>
              <a:buClr>
                <a:srgbClr val="B2B2B2"/>
              </a:buClr>
              <a:buChar char="•"/>
              <a:defRPr>
                <a:solidFill>
                  <a:srgbClr val="414141"/>
                </a:solidFill>
                <a:latin typeface="+mn-lt"/>
                <a:cs typeface="+mn-cs"/>
              </a:defRPr>
            </a:lvl6pPr>
            <a:lvl7pPr marL="3086100" indent="-342900" algn="l" rtl="0" fontAlgn="base">
              <a:spcBef>
                <a:spcPct val="20000"/>
              </a:spcBef>
              <a:spcAft>
                <a:spcPct val="0"/>
              </a:spcAft>
              <a:buClr>
                <a:srgbClr val="B2B2B2"/>
              </a:buClr>
              <a:buChar char="•"/>
              <a:defRPr>
                <a:solidFill>
                  <a:srgbClr val="414141"/>
                </a:solidFill>
                <a:latin typeface="+mn-lt"/>
                <a:cs typeface="+mn-cs"/>
              </a:defRPr>
            </a:lvl7pPr>
            <a:lvl8pPr marL="3543300" indent="-342900" algn="l" rtl="0" fontAlgn="base">
              <a:spcBef>
                <a:spcPct val="20000"/>
              </a:spcBef>
              <a:spcAft>
                <a:spcPct val="0"/>
              </a:spcAft>
              <a:buClr>
                <a:srgbClr val="B2B2B2"/>
              </a:buClr>
              <a:buChar char="•"/>
              <a:defRPr>
                <a:solidFill>
                  <a:srgbClr val="414141"/>
                </a:solidFill>
                <a:latin typeface="+mn-lt"/>
                <a:cs typeface="+mn-cs"/>
              </a:defRPr>
            </a:lvl8pPr>
            <a:lvl9pPr marL="4000500" indent="-342900" algn="l" rtl="0" fontAlgn="base">
              <a:spcBef>
                <a:spcPct val="20000"/>
              </a:spcBef>
              <a:spcAft>
                <a:spcPct val="0"/>
              </a:spcAft>
              <a:buClr>
                <a:srgbClr val="B2B2B2"/>
              </a:buClr>
              <a:buChar char="•"/>
              <a:defRPr>
                <a:solidFill>
                  <a:srgbClr val="414141"/>
                </a:solidFill>
                <a:latin typeface="+mn-lt"/>
                <a:cs typeface="+mn-cs"/>
              </a:defRPr>
            </a:lvl9pPr>
          </a:lstStyle>
          <a:p>
            <a:pPr>
              <a:defRPr/>
            </a:pPr>
            <a:endParaRPr lang="en-US" sz="2000" dirty="0"/>
          </a:p>
          <a:p>
            <a:pPr>
              <a:defRPr/>
            </a:pPr>
            <a:r>
              <a:rPr lang="en-US" sz="2000" dirty="0"/>
              <a:t>Kansas Exported $11.6 billion in goods in 2018</a:t>
            </a:r>
          </a:p>
          <a:p>
            <a:pPr lvl="1">
              <a:defRPr/>
            </a:pPr>
            <a:r>
              <a:rPr lang="en-US" sz="1600" dirty="0"/>
              <a:t>Aircraft ($2.7 billion)</a:t>
            </a:r>
          </a:p>
          <a:p>
            <a:pPr lvl="1">
              <a:defRPr/>
            </a:pPr>
            <a:r>
              <a:rPr lang="en-US" sz="1600" dirty="0"/>
              <a:t>Beef ($2.5 billion)</a:t>
            </a:r>
          </a:p>
          <a:p>
            <a:pPr lvl="1">
              <a:defRPr/>
            </a:pPr>
            <a:r>
              <a:rPr lang="en-US" sz="1600" dirty="0"/>
              <a:t>Grains ($1.4 billion)</a:t>
            </a:r>
          </a:p>
          <a:p>
            <a:pPr lvl="1">
              <a:defRPr/>
            </a:pPr>
            <a:endParaRPr lang="en-US" sz="1600" dirty="0"/>
          </a:p>
        </p:txBody>
      </p:sp>
      <p:pic>
        <p:nvPicPr>
          <p:cNvPr id="3" name="Picture 2">
            <a:extLst>
              <a:ext uri="{FF2B5EF4-FFF2-40B4-BE49-F238E27FC236}">
                <a16:creationId xmlns:a16="http://schemas.microsoft.com/office/drawing/2014/main" id="{C765E5A5-5242-1640-8998-921411990504}"/>
              </a:ext>
            </a:extLst>
          </p:cNvPr>
          <p:cNvPicPr>
            <a:picLocks noChangeAspect="1"/>
          </p:cNvPicPr>
          <p:nvPr/>
        </p:nvPicPr>
        <p:blipFill>
          <a:blip r:embed="rId3"/>
          <a:stretch>
            <a:fillRect/>
          </a:stretch>
        </p:blipFill>
        <p:spPr>
          <a:xfrm>
            <a:off x="1620456" y="1142999"/>
            <a:ext cx="6875361" cy="2895599"/>
          </a:xfrm>
          <a:prstGeom prst="rect">
            <a:avLst/>
          </a:prstGeom>
        </p:spPr>
      </p:pic>
    </p:spTree>
    <p:extLst>
      <p:ext uri="{BB962C8B-B14F-4D97-AF65-F5344CB8AC3E}">
        <p14:creationId xmlns:p14="http://schemas.microsoft.com/office/powerpoint/2010/main" val="1312962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205CD-AC8C-084D-BD67-4F85FBA3E4FF}"/>
              </a:ext>
            </a:extLst>
          </p:cNvPr>
          <p:cNvSpPr>
            <a:spLocks noGrp="1"/>
          </p:cNvSpPr>
          <p:nvPr>
            <p:ph type="title"/>
          </p:nvPr>
        </p:nvSpPr>
        <p:spPr/>
        <p:txBody>
          <a:bodyPr/>
          <a:lstStyle/>
          <a:p>
            <a:pPr eaLnBrk="1" hangingPunct="1"/>
            <a:r>
              <a:rPr lang="en-US" altLang="en-US"/>
              <a:t>Free Trade and Kansas</a:t>
            </a:r>
          </a:p>
        </p:txBody>
      </p:sp>
      <p:sp>
        <p:nvSpPr>
          <p:cNvPr id="5" name="Content Placeholder 4">
            <a:extLst>
              <a:ext uri="{FF2B5EF4-FFF2-40B4-BE49-F238E27FC236}">
                <a16:creationId xmlns:a16="http://schemas.microsoft.com/office/drawing/2014/main" id="{E1C7DC69-9569-8441-A888-D7B253B5A5D0}"/>
              </a:ext>
            </a:extLst>
          </p:cNvPr>
          <p:cNvSpPr>
            <a:spLocks noGrp="1"/>
          </p:cNvSpPr>
          <p:nvPr>
            <p:ph idx="1"/>
          </p:nvPr>
        </p:nvSpPr>
        <p:spPr>
          <a:xfrm>
            <a:off x="1219200" y="5029200"/>
            <a:ext cx="7696200" cy="1447800"/>
          </a:xfrm>
        </p:spPr>
        <p:txBody>
          <a:bodyPr/>
          <a:lstStyle/>
          <a:p>
            <a:pPr marL="3200400" lvl="7" indent="0">
              <a:buFontTx/>
              <a:buNone/>
              <a:defRPr/>
            </a:pPr>
            <a:r>
              <a:rPr lang="en-US" sz="1000" dirty="0">
                <a:solidFill>
                  <a:srgbClr val="BBE0E3"/>
                </a:solidFill>
              </a:rPr>
              <a:t>Source:  US Department of Commerce International Trade Administration</a:t>
            </a:r>
          </a:p>
          <a:p>
            <a:pPr>
              <a:buFont typeface="Wingdings" charset="0"/>
              <a:buChar char="§"/>
              <a:defRPr/>
            </a:pPr>
            <a:endParaRPr lang="en-US" sz="2000" dirty="0"/>
          </a:p>
          <a:p>
            <a:pPr>
              <a:buFont typeface="Wingdings" charset="0"/>
              <a:buChar char="§"/>
              <a:defRPr/>
            </a:pPr>
            <a:r>
              <a:rPr lang="en-US" sz="2000" dirty="0"/>
              <a:t>Free trade benefits the Kansas Economy</a:t>
            </a:r>
          </a:p>
        </p:txBody>
      </p:sp>
      <p:pic>
        <p:nvPicPr>
          <p:cNvPr id="3" name="Picture 2">
            <a:extLst>
              <a:ext uri="{FF2B5EF4-FFF2-40B4-BE49-F238E27FC236}">
                <a16:creationId xmlns:a16="http://schemas.microsoft.com/office/drawing/2014/main" id="{97541757-4553-4549-B8BA-BAA05902F767}"/>
              </a:ext>
            </a:extLst>
          </p:cNvPr>
          <p:cNvPicPr>
            <a:picLocks noChangeAspect="1"/>
          </p:cNvPicPr>
          <p:nvPr/>
        </p:nvPicPr>
        <p:blipFill>
          <a:blip r:embed="rId3"/>
          <a:stretch>
            <a:fillRect/>
          </a:stretch>
        </p:blipFill>
        <p:spPr>
          <a:xfrm>
            <a:off x="24969" y="1076445"/>
            <a:ext cx="9119031" cy="3454400"/>
          </a:xfrm>
          <a:prstGeom prst="rect">
            <a:avLst/>
          </a:prstGeom>
        </p:spPr>
      </p:pic>
    </p:spTree>
    <p:extLst>
      <p:ext uri="{BB962C8B-B14F-4D97-AF65-F5344CB8AC3E}">
        <p14:creationId xmlns:p14="http://schemas.microsoft.com/office/powerpoint/2010/main" val="2076902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205CD-AC8C-084D-BD67-4F85FBA3E4FF}"/>
              </a:ext>
            </a:extLst>
          </p:cNvPr>
          <p:cNvSpPr>
            <a:spLocks noGrp="1"/>
          </p:cNvSpPr>
          <p:nvPr>
            <p:ph type="title"/>
          </p:nvPr>
        </p:nvSpPr>
        <p:spPr/>
        <p:txBody>
          <a:bodyPr/>
          <a:lstStyle/>
          <a:p>
            <a:pPr eaLnBrk="1" hangingPunct="1"/>
            <a:r>
              <a:rPr lang="en-US" altLang="en-US"/>
              <a:t>Free Trade and Kansas</a:t>
            </a:r>
          </a:p>
        </p:txBody>
      </p:sp>
      <p:sp>
        <p:nvSpPr>
          <p:cNvPr id="5" name="Content Placeholder 4">
            <a:extLst>
              <a:ext uri="{FF2B5EF4-FFF2-40B4-BE49-F238E27FC236}">
                <a16:creationId xmlns:a16="http://schemas.microsoft.com/office/drawing/2014/main" id="{E1C7DC69-9569-8441-A888-D7B253B5A5D0}"/>
              </a:ext>
            </a:extLst>
          </p:cNvPr>
          <p:cNvSpPr>
            <a:spLocks noGrp="1"/>
          </p:cNvSpPr>
          <p:nvPr>
            <p:ph idx="1"/>
          </p:nvPr>
        </p:nvSpPr>
        <p:spPr>
          <a:xfrm>
            <a:off x="1219200" y="5029200"/>
            <a:ext cx="7696200" cy="1828800"/>
          </a:xfrm>
        </p:spPr>
        <p:txBody>
          <a:bodyPr/>
          <a:lstStyle/>
          <a:p>
            <a:pPr marL="3200400" lvl="7" indent="0">
              <a:buFontTx/>
              <a:buNone/>
              <a:defRPr/>
            </a:pPr>
            <a:r>
              <a:rPr lang="en-US" sz="1000" dirty="0">
                <a:solidFill>
                  <a:srgbClr val="BBE0E3"/>
                </a:solidFill>
              </a:rPr>
              <a:t>Source:  New York Times , November 29, 2018</a:t>
            </a:r>
          </a:p>
          <a:p>
            <a:pPr>
              <a:buFont typeface="Wingdings" charset="0"/>
              <a:buChar char="§"/>
              <a:defRPr/>
            </a:pPr>
            <a:r>
              <a:rPr lang="en-US" sz="2000" dirty="0"/>
              <a:t>From the US Trade Representative:</a:t>
            </a:r>
          </a:p>
          <a:p>
            <a:pPr>
              <a:buFont typeface="Wingdings" charset="0"/>
              <a:buChar char="§"/>
              <a:defRPr/>
            </a:pPr>
            <a:r>
              <a:rPr lang="en-US" sz="2000" dirty="0">
                <a:effectLst/>
              </a:rPr>
              <a:t>In 2018, Kansas goods exports were $11.6 billion, a decrease of 7 percent ($910 million) from its export level in 2008.</a:t>
            </a:r>
          </a:p>
          <a:p>
            <a:pPr>
              <a:buFont typeface="Wingdings" charset="0"/>
              <a:buChar char="§"/>
              <a:defRPr/>
            </a:pPr>
            <a:r>
              <a:rPr lang="en-US" sz="2000" dirty="0">
                <a:effectLst/>
              </a:rPr>
              <a:t>As of 2016 supports 60,000 jobs</a:t>
            </a:r>
            <a:endParaRPr lang="en-US" sz="2000" dirty="0"/>
          </a:p>
        </p:txBody>
      </p:sp>
      <p:pic>
        <p:nvPicPr>
          <p:cNvPr id="3" name="Picture 2">
            <a:extLst>
              <a:ext uri="{FF2B5EF4-FFF2-40B4-BE49-F238E27FC236}">
                <a16:creationId xmlns:a16="http://schemas.microsoft.com/office/drawing/2014/main" id="{4FE21699-5324-8A4D-BAD4-11EB64B01E5F}"/>
              </a:ext>
            </a:extLst>
          </p:cNvPr>
          <p:cNvPicPr>
            <a:picLocks noChangeAspect="1"/>
          </p:cNvPicPr>
          <p:nvPr/>
        </p:nvPicPr>
        <p:blipFill>
          <a:blip r:embed="rId3"/>
          <a:stretch>
            <a:fillRect/>
          </a:stretch>
        </p:blipFill>
        <p:spPr>
          <a:xfrm>
            <a:off x="2053059" y="990600"/>
            <a:ext cx="5876081" cy="3794969"/>
          </a:xfrm>
          <a:prstGeom prst="rect">
            <a:avLst/>
          </a:prstGeom>
        </p:spPr>
      </p:pic>
      <p:sp>
        <p:nvSpPr>
          <p:cNvPr id="4" name="Rectangle 3">
            <a:extLst>
              <a:ext uri="{FF2B5EF4-FFF2-40B4-BE49-F238E27FC236}">
                <a16:creationId xmlns:a16="http://schemas.microsoft.com/office/drawing/2014/main" id="{C861826E-1A49-D140-9B40-3C32516B44E9}"/>
              </a:ext>
            </a:extLst>
          </p:cNvPr>
          <p:cNvSpPr/>
          <p:nvPr/>
        </p:nvSpPr>
        <p:spPr>
          <a:xfrm>
            <a:off x="2053059" y="3443468"/>
            <a:ext cx="4209327" cy="1354217"/>
          </a:xfrm>
          <a:prstGeom prst="rect">
            <a:avLst/>
          </a:prstGeom>
        </p:spPr>
        <p:txBody>
          <a:bodyPr wrap="square">
            <a:spAutoFit/>
          </a:bodyPr>
          <a:lstStyle/>
          <a:p>
            <a:r>
              <a:rPr lang="en-US" b="1" dirty="0">
                <a:solidFill>
                  <a:schemeClr val="bg1"/>
                </a:solidFill>
              </a:rPr>
              <a:t>A Farmer’s Tough Year on the Trade War’s Kansas Front</a:t>
            </a:r>
          </a:p>
          <a:p>
            <a:r>
              <a:rPr lang="en-US" sz="1400" dirty="0">
                <a:solidFill>
                  <a:schemeClr val="bg1"/>
                </a:solidFill>
              </a:rPr>
              <a:t>From planning to harvest, the grain belt’s rhythms and prospects have been disrupted by the government’s tariff battle with China. </a:t>
            </a:r>
          </a:p>
        </p:txBody>
      </p:sp>
    </p:spTree>
    <p:extLst>
      <p:ext uri="{BB962C8B-B14F-4D97-AF65-F5344CB8AC3E}">
        <p14:creationId xmlns:p14="http://schemas.microsoft.com/office/powerpoint/2010/main" val="43123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a:t>Rural, Midwestern Credentials</a:t>
            </a:r>
          </a:p>
        </p:txBody>
      </p:sp>
      <p:sp>
        <p:nvSpPr>
          <p:cNvPr id="29698" name="Content Placeholder 2"/>
          <p:cNvSpPr>
            <a:spLocks noGrp="1"/>
          </p:cNvSpPr>
          <p:nvPr>
            <p:ph idx="1"/>
          </p:nvPr>
        </p:nvSpPr>
        <p:spPr>
          <a:xfrm>
            <a:off x="5156200" y="4305300"/>
            <a:ext cx="3795455" cy="1943100"/>
          </a:xfrm>
        </p:spPr>
        <p:txBody>
          <a:bodyPr/>
          <a:lstStyle/>
          <a:p>
            <a:pPr>
              <a:spcBef>
                <a:spcPts val="600"/>
              </a:spcBef>
              <a:spcAft>
                <a:spcPts val="600"/>
              </a:spcAft>
            </a:pPr>
            <a:r>
              <a:rPr lang="en-US" dirty="0">
                <a:latin typeface="Calibri" pitchFamily="34" charset="0"/>
              </a:rPr>
              <a:t>BA, MS &amp; PhD in Economics from the University of Wisconsin-Madison</a:t>
            </a:r>
          </a:p>
          <a:p>
            <a:pPr marL="457200" lvl="1" indent="0">
              <a:spcBef>
                <a:spcPts val="600"/>
              </a:spcBef>
              <a:spcAft>
                <a:spcPts val="600"/>
              </a:spcAft>
              <a:buNone/>
            </a:pPr>
            <a:endParaRPr lang="en-US" sz="1800" dirty="0">
              <a:latin typeface="Calibri" pitchFamily="34" charset="0"/>
            </a:endParaRPr>
          </a:p>
        </p:txBody>
      </p:sp>
      <p:pic>
        <p:nvPicPr>
          <p:cNvPr id="4" name="Picture 3"/>
          <p:cNvPicPr>
            <a:picLocks noChangeAspect="1"/>
          </p:cNvPicPr>
          <p:nvPr/>
        </p:nvPicPr>
        <p:blipFill>
          <a:blip r:embed="rId3"/>
          <a:stretch>
            <a:fillRect/>
          </a:stretch>
        </p:blipFill>
        <p:spPr>
          <a:xfrm>
            <a:off x="690645" y="3814233"/>
            <a:ext cx="4413055" cy="2939095"/>
          </a:xfrm>
          <a:prstGeom prst="rect">
            <a:avLst/>
          </a:prstGeom>
        </p:spPr>
      </p:pic>
      <p:pic>
        <p:nvPicPr>
          <p:cNvPr id="6" name="Picture 5"/>
          <p:cNvPicPr>
            <a:picLocks noChangeAspect="1"/>
          </p:cNvPicPr>
          <p:nvPr/>
        </p:nvPicPr>
        <p:blipFill>
          <a:blip r:embed="rId4"/>
          <a:stretch>
            <a:fillRect/>
          </a:stretch>
        </p:blipFill>
        <p:spPr>
          <a:xfrm>
            <a:off x="1562100" y="1064999"/>
            <a:ext cx="2997200" cy="2627111"/>
          </a:xfrm>
          <a:prstGeom prst="rect">
            <a:avLst/>
          </a:prstGeom>
        </p:spPr>
      </p:pic>
      <p:pic>
        <p:nvPicPr>
          <p:cNvPr id="3" name="Picture 2"/>
          <p:cNvPicPr>
            <a:picLocks noChangeAspect="1"/>
          </p:cNvPicPr>
          <p:nvPr/>
        </p:nvPicPr>
        <p:blipFill>
          <a:blip r:embed="rId5"/>
          <a:stretch>
            <a:fillRect/>
          </a:stretch>
        </p:blipFill>
        <p:spPr>
          <a:xfrm>
            <a:off x="1117766" y="2585950"/>
            <a:ext cx="1053934" cy="1097049"/>
          </a:xfrm>
          <a:prstGeom prst="rect">
            <a:avLst/>
          </a:prstGeom>
        </p:spPr>
      </p:pic>
      <p:pic>
        <p:nvPicPr>
          <p:cNvPr id="8" name="Picture 7"/>
          <p:cNvPicPr>
            <a:picLocks noChangeAspect="1"/>
          </p:cNvPicPr>
          <p:nvPr/>
        </p:nvPicPr>
        <p:blipFill>
          <a:blip r:embed="rId6"/>
          <a:stretch>
            <a:fillRect/>
          </a:stretch>
        </p:blipFill>
        <p:spPr>
          <a:xfrm>
            <a:off x="5992062" y="1219200"/>
            <a:ext cx="2085138" cy="2768600"/>
          </a:xfrm>
          <a:prstGeom prst="rect">
            <a:avLst/>
          </a:prstGeom>
        </p:spPr>
      </p:pic>
    </p:spTree>
    <p:extLst>
      <p:ext uri="{BB962C8B-B14F-4D97-AF65-F5344CB8AC3E}">
        <p14:creationId xmlns:p14="http://schemas.microsoft.com/office/powerpoint/2010/main" val="459017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60CC-C74D-BE45-92C3-31EE0FBA3EB9}"/>
              </a:ext>
            </a:extLst>
          </p:cNvPr>
          <p:cNvSpPr>
            <a:spLocks noGrp="1"/>
          </p:cNvSpPr>
          <p:nvPr>
            <p:ph type="title"/>
          </p:nvPr>
        </p:nvSpPr>
        <p:spPr/>
        <p:txBody>
          <a:bodyPr/>
          <a:lstStyle/>
          <a:p>
            <a:r>
              <a:rPr lang="en-US" dirty="0"/>
              <a:t>Macroeconomic Uncertainty</a:t>
            </a:r>
          </a:p>
        </p:txBody>
      </p:sp>
      <p:sp>
        <p:nvSpPr>
          <p:cNvPr id="3" name="Content Placeholder 2">
            <a:extLst>
              <a:ext uri="{FF2B5EF4-FFF2-40B4-BE49-F238E27FC236}">
                <a16:creationId xmlns:a16="http://schemas.microsoft.com/office/drawing/2014/main" id="{E5D16709-D884-FD4B-994B-28EB70E60026}"/>
              </a:ext>
            </a:extLst>
          </p:cNvPr>
          <p:cNvSpPr>
            <a:spLocks noGrp="1"/>
          </p:cNvSpPr>
          <p:nvPr>
            <p:ph idx="1"/>
          </p:nvPr>
        </p:nvSpPr>
        <p:spPr/>
        <p:txBody>
          <a:bodyPr/>
          <a:lstStyle/>
          <a:p>
            <a:r>
              <a:rPr lang="en-US" dirty="0"/>
              <a:t>Inverted Yield Curve may signal the start of a recession.</a:t>
            </a:r>
          </a:p>
          <a:p>
            <a:r>
              <a:rPr lang="en-US" dirty="0"/>
              <a:t>Trade war is disrupting global supply chains.</a:t>
            </a:r>
          </a:p>
          <a:p>
            <a:r>
              <a:rPr lang="en-US" dirty="0"/>
              <a:t>Federal Reserve cut interest rates.</a:t>
            </a:r>
          </a:p>
          <a:p>
            <a:r>
              <a:rPr lang="en-US" dirty="0"/>
              <a:t>Growth remains positive, but uncertainty and market volatility have increased.</a:t>
            </a:r>
          </a:p>
        </p:txBody>
      </p:sp>
    </p:spTree>
    <p:extLst>
      <p:ext uri="{BB962C8B-B14F-4D97-AF65-F5344CB8AC3E}">
        <p14:creationId xmlns:p14="http://schemas.microsoft.com/office/powerpoint/2010/main" val="1631264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60CC-C74D-BE45-92C3-31EE0FBA3EB9}"/>
              </a:ext>
            </a:extLst>
          </p:cNvPr>
          <p:cNvSpPr>
            <a:spLocks noGrp="1"/>
          </p:cNvSpPr>
          <p:nvPr>
            <p:ph type="title"/>
          </p:nvPr>
        </p:nvSpPr>
        <p:spPr/>
        <p:txBody>
          <a:bodyPr/>
          <a:lstStyle/>
          <a:p>
            <a:r>
              <a:rPr lang="en-US" dirty="0"/>
              <a:t>Kansas Economy Summary</a:t>
            </a:r>
          </a:p>
        </p:txBody>
      </p:sp>
      <p:sp>
        <p:nvSpPr>
          <p:cNvPr id="3" name="Content Placeholder 2">
            <a:extLst>
              <a:ext uri="{FF2B5EF4-FFF2-40B4-BE49-F238E27FC236}">
                <a16:creationId xmlns:a16="http://schemas.microsoft.com/office/drawing/2014/main" id="{E5D16709-D884-FD4B-994B-28EB70E60026}"/>
              </a:ext>
            </a:extLst>
          </p:cNvPr>
          <p:cNvSpPr>
            <a:spLocks noGrp="1"/>
          </p:cNvSpPr>
          <p:nvPr>
            <p:ph idx="1"/>
          </p:nvPr>
        </p:nvSpPr>
        <p:spPr/>
        <p:txBody>
          <a:bodyPr/>
          <a:lstStyle/>
          <a:p>
            <a:r>
              <a:rPr lang="en-US" dirty="0"/>
              <a:t>Kansas needs workers.</a:t>
            </a:r>
          </a:p>
          <a:p>
            <a:r>
              <a:rPr lang="en-US" dirty="0"/>
              <a:t>Slow population growth, aging population, and shrinking labor force translate into a smaller income and sales tax base.</a:t>
            </a:r>
          </a:p>
          <a:p>
            <a:r>
              <a:rPr lang="en-US" dirty="0"/>
              <a:t>Policies that restrict immigration and failure to reform immigration limit the state’s opportunity to attract prime-aged workers.</a:t>
            </a:r>
          </a:p>
          <a:p>
            <a:r>
              <a:rPr lang="en-US" dirty="0"/>
              <a:t>Trade policy harms agriculture and manufacturing in the state.</a:t>
            </a:r>
          </a:p>
          <a:p>
            <a:r>
              <a:rPr lang="en-US" dirty="0"/>
              <a:t>Macroeconomic uncertainty prevails.</a:t>
            </a:r>
          </a:p>
        </p:txBody>
      </p:sp>
    </p:spTree>
    <p:extLst>
      <p:ext uri="{BB962C8B-B14F-4D97-AF65-F5344CB8AC3E}">
        <p14:creationId xmlns:p14="http://schemas.microsoft.com/office/powerpoint/2010/main" val="4267799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p:cNvSpPr>
            <a:spLocks noGrp="1" noChangeArrowheads="1"/>
          </p:cNvSpPr>
          <p:nvPr>
            <p:ph type="ctrTitle" idx="4294967295"/>
          </p:nvPr>
        </p:nvSpPr>
        <p:spPr>
          <a:xfrm>
            <a:off x="1143000" y="990599"/>
            <a:ext cx="8001000" cy="5456695"/>
          </a:xfrm>
        </p:spPr>
        <p:txBody>
          <a:bodyPr/>
          <a:lstStyle/>
          <a:p>
            <a:pPr eaLnBrk="1" hangingPunct="1">
              <a:lnSpc>
                <a:spcPct val="200000"/>
              </a:lnSpc>
            </a:pPr>
            <a:r>
              <a:rPr lang="en-US" sz="4000" dirty="0"/>
              <a:t>Academic Research on: </a:t>
            </a:r>
            <a:br>
              <a:rPr lang="en-US" sz="4000" dirty="0"/>
            </a:br>
            <a:r>
              <a:rPr lang="en-US" sz="4000" dirty="0"/>
              <a:t>Tax Cuts &amp; Economic Activity</a:t>
            </a:r>
            <a:br>
              <a:rPr lang="en-US" sz="4000" dirty="0"/>
            </a:br>
            <a:r>
              <a:rPr lang="en-US" sz="4000" dirty="0"/>
              <a:t>The Kansas Tax Experiment</a:t>
            </a:r>
            <a:br>
              <a:rPr lang="en-US" sz="4000" dirty="0"/>
            </a:br>
            <a:br>
              <a:rPr lang="en-US" sz="4000" dirty="0"/>
            </a:br>
            <a:endParaRPr lang="en-US" sz="4000" b="0" dirty="0">
              <a:latin typeface="Calibri" pitchFamily="34" charset="0"/>
            </a:endParaRPr>
          </a:p>
        </p:txBody>
      </p:sp>
      <p:pic>
        <p:nvPicPr>
          <p:cNvPr id="3" name="Picture 2">
            <a:extLst>
              <a:ext uri="{FF2B5EF4-FFF2-40B4-BE49-F238E27FC236}">
                <a16:creationId xmlns:a16="http://schemas.microsoft.com/office/drawing/2014/main" id="{2D7D1B7C-4FA0-4D44-B022-AE882F1AAC03}"/>
              </a:ext>
            </a:extLst>
          </p:cNvPr>
          <p:cNvPicPr>
            <a:picLocks noChangeAspect="1"/>
          </p:cNvPicPr>
          <p:nvPr/>
        </p:nvPicPr>
        <p:blipFill>
          <a:blip r:link="rId3"/>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D548B5E3-3812-0E4B-AD64-A318DA38A172}"/>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64813CFF-5C68-4143-B120-1AA654F03A44}"/>
              </a:ext>
            </a:extLst>
          </p:cNvPr>
          <p:cNvPicPr>
            <a:picLocks noChangeAspect="1"/>
          </p:cNvPicPr>
          <p:nvPr/>
        </p:nvPicPr>
        <p:blipFill>
          <a:blip r:link="rId3"/>
          <a:stretch>
            <a:fillRect/>
          </a:stretch>
        </p:blipFill>
        <p:spPr>
          <a:xfrm>
            <a:off x="1270000" y="1270000"/>
            <a:ext cx="63500" cy="76200"/>
          </a:xfrm>
          <a:prstGeom prst="rect">
            <a:avLst/>
          </a:prstGeom>
        </p:spPr>
      </p:pic>
    </p:spTree>
    <p:extLst>
      <p:ext uri="{BB962C8B-B14F-4D97-AF65-F5344CB8AC3E}">
        <p14:creationId xmlns:p14="http://schemas.microsoft.com/office/powerpoint/2010/main" val="404772548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Academic Research Tax Cuts &amp; Economic Activity</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pPr lvl="0"/>
            <a:r>
              <a:rPr lang="en-US" dirty="0"/>
              <a:t>Tax cuts are not self-financing (e.g. </a:t>
            </a:r>
            <a:r>
              <a:rPr lang="en-US" dirty="0" err="1"/>
              <a:t>Soldatos</a:t>
            </a:r>
            <a:r>
              <a:rPr lang="en-US" dirty="0"/>
              <a:t> 2015, </a:t>
            </a:r>
            <a:r>
              <a:rPr lang="da-DK" dirty="0"/>
              <a:t>Gale, Gelfond et al. 2018)</a:t>
            </a:r>
            <a:endParaRPr lang="en-US" dirty="0"/>
          </a:p>
          <a:p>
            <a:pPr lvl="0"/>
            <a:r>
              <a:rPr lang="en-US" dirty="0"/>
              <a:t>Tax cuts have mixed effects on economic growth (Reed 2009, Lee and Gordon 2005, Conway and </a:t>
            </a:r>
            <a:r>
              <a:rPr lang="en-US" dirty="0" err="1"/>
              <a:t>Rork</a:t>
            </a:r>
            <a:r>
              <a:rPr lang="en-US" dirty="0"/>
              <a:t> 2008)</a:t>
            </a:r>
          </a:p>
          <a:p>
            <a:pPr lvl="0"/>
            <a:r>
              <a:rPr lang="en-US" dirty="0"/>
              <a:t>Tax cuts affect revenue reporting, but not necessarily real business activity (Bruce 2002, Gentry and Hubbard 2000, Gurley-</a:t>
            </a:r>
            <a:r>
              <a:rPr lang="en-US" dirty="0" err="1"/>
              <a:t>Calvez</a:t>
            </a:r>
            <a:r>
              <a:rPr lang="en-US" dirty="0"/>
              <a:t> and Bruce 2008)</a:t>
            </a:r>
          </a:p>
          <a:p>
            <a:pPr lvl="0"/>
            <a:r>
              <a:rPr lang="en-US" dirty="0"/>
              <a:t>Businesses prefer tax code simplicity and predictability (</a:t>
            </a:r>
            <a:r>
              <a:rPr lang="en-US" dirty="0" err="1"/>
              <a:t>Saade</a:t>
            </a:r>
            <a:r>
              <a:rPr lang="en-US" dirty="0"/>
              <a:t> and Johnson, 2005)</a:t>
            </a:r>
          </a:p>
          <a:p>
            <a:endParaRPr lang="en-US" dirty="0"/>
          </a:p>
        </p:txBody>
      </p:sp>
    </p:spTree>
    <p:extLst>
      <p:ext uri="{BB962C8B-B14F-4D97-AF65-F5344CB8AC3E}">
        <p14:creationId xmlns:p14="http://schemas.microsoft.com/office/powerpoint/2010/main" val="2681038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8E867-BE0B-FB40-966F-01879D8C9FE7}"/>
              </a:ext>
            </a:extLst>
          </p:cNvPr>
          <p:cNvSpPr>
            <a:spLocks noGrp="1"/>
          </p:cNvSpPr>
          <p:nvPr>
            <p:ph type="title"/>
          </p:nvPr>
        </p:nvSpPr>
        <p:spPr/>
        <p:txBody>
          <a:bodyPr/>
          <a:lstStyle/>
          <a:p>
            <a:r>
              <a:rPr lang="en-US" dirty="0"/>
              <a:t>Brownback Tax Cuts Were a Natural Experiment</a:t>
            </a:r>
          </a:p>
        </p:txBody>
      </p:sp>
      <p:sp>
        <p:nvSpPr>
          <p:cNvPr id="3" name="Content Placeholder 2">
            <a:extLst>
              <a:ext uri="{FF2B5EF4-FFF2-40B4-BE49-F238E27FC236}">
                <a16:creationId xmlns:a16="http://schemas.microsoft.com/office/drawing/2014/main" id="{6ACE4EDA-C616-9748-AF8B-AB1BF53E9E39}"/>
              </a:ext>
            </a:extLst>
          </p:cNvPr>
          <p:cNvSpPr>
            <a:spLocks noGrp="1"/>
          </p:cNvSpPr>
          <p:nvPr>
            <p:ph idx="1"/>
          </p:nvPr>
        </p:nvSpPr>
        <p:spPr/>
        <p:txBody>
          <a:bodyPr/>
          <a:lstStyle/>
          <a:p>
            <a:r>
              <a:rPr lang="en-US" dirty="0"/>
              <a:t>Sam Brownback June 2012:  "On taxes, you need to get your overall rates down, and you need to get your social manipulation out of it, in my estimation, to create growth. We'll see how it works. We'll have a real live experiment.”</a:t>
            </a:r>
          </a:p>
          <a:p>
            <a:r>
              <a:rPr lang="en-US" dirty="0"/>
              <a:t>Economists use policy changes (like the Brownback tax cuts) to identify the causal effects of policy on outcomes by comparing </a:t>
            </a:r>
            <a:r>
              <a:rPr lang="en-US" b="1" u="sng" dirty="0">
                <a:solidFill>
                  <a:srgbClr val="FFE977"/>
                </a:solidFill>
              </a:rPr>
              <a:t>treatment</a:t>
            </a:r>
            <a:r>
              <a:rPr lang="en-US" dirty="0"/>
              <a:t> (states that change policies) to </a:t>
            </a:r>
            <a:r>
              <a:rPr lang="en-US" b="1" u="sng" dirty="0">
                <a:solidFill>
                  <a:srgbClr val="FFE977"/>
                </a:solidFill>
              </a:rPr>
              <a:t>controls</a:t>
            </a:r>
            <a:r>
              <a:rPr lang="en-US" dirty="0"/>
              <a:t> (states that stay with the status quo).</a:t>
            </a:r>
          </a:p>
        </p:txBody>
      </p:sp>
    </p:spTree>
    <p:extLst>
      <p:ext uri="{BB962C8B-B14F-4D97-AF65-F5344CB8AC3E}">
        <p14:creationId xmlns:p14="http://schemas.microsoft.com/office/powerpoint/2010/main" val="231965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Impact of State Tax Cuts on Pass-Through Business </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dirty="0"/>
              <a:t>DeBacker, Heim, Ramnath &amp; Ross (2019)  “</a:t>
            </a:r>
            <a:r>
              <a:rPr lang="en-US" dirty="0">
                <a:effectLst/>
              </a:rPr>
              <a:t>The impact of state taxes on pass-through businesses: Evidence from the 2012 Kansas income tax reform”  </a:t>
            </a:r>
            <a:r>
              <a:rPr lang="en-US" i="1" dirty="0">
                <a:effectLst/>
              </a:rPr>
              <a:t>Journal of Public Economics</a:t>
            </a:r>
          </a:p>
          <a:p>
            <a:r>
              <a:rPr lang="en-US" dirty="0">
                <a:effectLst/>
              </a:rPr>
              <a:t>In theory, the pass-through exclusion would incentivize businesses to expand or form new companies.</a:t>
            </a:r>
          </a:p>
          <a:p>
            <a:r>
              <a:rPr lang="en-US" dirty="0">
                <a:effectLst/>
              </a:rPr>
              <a:t>Use federal income tax data to examine what happened in Kansas.</a:t>
            </a:r>
          </a:p>
          <a:p>
            <a:pPr lvl="0"/>
            <a:endParaRPr lang="en-US" dirty="0"/>
          </a:p>
          <a:p>
            <a:endParaRPr lang="en-US" dirty="0"/>
          </a:p>
        </p:txBody>
      </p:sp>
    </p:spTree>
    <p:extLst>
      <p:ext uri="{BB962C8B-B14F-4D97-AF65-F5344CB8AC3E}">
        <p14:creationId xmlns:p14="http://schemas.microsoft.com/office/powerpoint/2010/main" val="807869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Impact of State Tax Cuts on Pass-Through Business </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a:xfrm>
            <a:off x="1219200" y="5106098"/>
            <a:ext cx="7543800" cy="1370901"/>
          </a:xfrm>
        </p:spPr>
        <p:txBody>
          <a:bodyPr/>
          <a:lstStyle/>
          <a:p>
            <a:r>
              <a:rPr lang="en-US" dirty="0"/>
              <a:t>Personal income Tax Revenue Growth (2007=100) Source:  DeBacker, Heim, Ramnath &amp; Ross (2019);</a:t>
            </a:r>
          </a:p>
        </p:txBody>
      </p:sp>
      <p:pic>
        <p:nvPicPr>
          <p:cNvPr id="4" name="Picture 3">
            <a:extLst>
              <a:ext uri="{FF2B5EF4-FFF2-40B4-BE49-F238E27FC236}">
                <a16:creationId xmlns:a16="http://schemas.microsoft.com/office/drawing/2014/main" id="{3D449867-F9A4-1C42-9DEB-E38B263C388D}"/>
              </a:ext>
            </a:extLst>
          </p:cNvPr>
          <p:cNvPicPr>
            <a:picLocks noChangeAspect="1"/>
          </p:cNvPicPr>
          <p:nvPr/>
        </p:nvPicPr>
        <p:blipFill>
          <a:blip r:embed="rId2"/>
          <a:stretch>
            <a:fillRect/>
          </a:stretch>
        </p:blipFill>
        <p:spPr>
          <a:xfrm>
            <a:off x="1557286" y="0"/>
            <a:ext cx="6867628" cy="4953699"/>
          </a:xfrm>
          <a:prstGeom prst="rect">
            <a:avLst/>
          </a:prstGeom>
        </p:spPr>
      </p:pic>
    </p:spTree>
    <p:extLst>
      <p:ext uri="{BB962C8B-B14F-4D97-AF65-F5344CB8AC3E}">
        <p14:creationId xmlns:p14="http://schemas.microsoft.com/office/powerpoint/2010/main" val="241945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Impact of State Tax Cuts on Pass-Through Business </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dirty="0"/>
              <a:t>Found that the increase in reported self-employment was driven by “recharacterization of income” not real economic activity.</a:t>
            </a:r>
          </a:p>
          <a:p>
            <a:pPr lvl="1"/>
            <a:r>
              <a:rPr lang="en-US" dirty="0">
                <a:effectLst/>
              </a:rPr>
              <a:t>Estimate this accounts for $8.6 million in lost tax revenue.</a:t>
            </a:r>
          </a:p>
          <a:p>
            <a:r>
              <a:rPr lang="en-US" dirty="0">
                <a:effectLst/>
              </a:rPr>
              <a:t>Among existing sole proprietorships, income shifted from wages to pass-through income.</a:t>
            </a:r>
          </a:p>
          <a:p>
            <a:r>
              <a:rPr lang="en-US" dirty="0">
                <a:effectLst/>
              </a:rPr>
              <a:t>Conclude that in practice Kansas tax cuts generated tax avoidance. </a:t>
            </a:r>
          </a:p>
          <a:p>
            <a:pPr lvl="0"/>
            <a:endParaRPr lang="en-US" dirty="0"/>
          </a:p>
          <a:p>
            <a:endParaRPr lang="en-US" dirty="0"/>
          </a:p>
        </p:txBody>
      </p:sp>
    </p:spTree>
    <p:extLst>
      <p:ext uri="{BB962C8B-B14F-4D97-AF65-F5344CB8AC3E}">
        <p14:creationId xmlns:p14="http://schemas.microsoft.com/office/powerpoint/2010/main" val="181261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Effects of Tax Cuts on Employment Growth</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dirty="0"/>
              <a:t>Turner &amp; </a:t>
            </a:r>
            <a:r>
              <a:rPr lang="en-US" dirty="0" err="1"/>
              <a:t>Blagg</a:t>
            </a:r>
            <a:r>
              <a:rPr lang="en-US" dirty="0"/>
              <a:t> (2018) “The Short Term Effects of the Kansas Income Tax Cuts on Employment Growth”  </a:t>
            </a:r>
            <a:r>
              <a:rPr lang="en-US" i="1" dirty="0"/>
              <a:t>Public Finance Review.</a:t>
            </a:r>
          </a:p>
          <a:p>
            <a:r>
              <a:rPr lang="en-US" dirty="0">
                <a:effectLst/>
              </a:rPr>
              <a:t>Compare Kansas to border states in terms of employment growth 2012-2014</a:t>
            </a:r>
          </a:p>
          <a:p>
            <a:r>
              <a:rPr lang="en-US" dirty="0">
                <a:effectLst/>
              </a:rPr>
              <a:t>“ We observe neither an increase in the number of jobs at establishments nor an increase in the number of proprietors in Kansas relative to the outcomes in neighboring states, which did not experience a tax law change.”</a:t>
            </a:r>
          </a:p>
          <a:p>
            <a:endParaRPr lang="en-US" dirty="0">
              <a:effectLst/>
            </a:endParaRPr>
          </a:p>
          <a:p>
            <a:pPr lvl="0"/>
            <a:endParaRPr lang="en-US" dirty="0"/>
          </a:p>
          <a:p>
            <a:endParaRPr lang="en-US" dirty="0"/>
          </a:p>
        </p:txBody>
      </p:sp>
    </p:spTree>
    <p:extLst>
      <p:ext uri="{BB962C8B-B14F-4D97-AF65-F5344CB8AC3E}">
        <p14:creationId xmlns:p14="http://schemas.microsoft.com/office/powerpoint/2010/main" val="3501643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Kansas Tax Experiment—Synthetic Control</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dirty="0"/>
              <a:t>McCloskey (2018) “The Kansas Tax Experiment:  Impact of 2012 Tax Reform on Output, Employment &amp; Establishments”</a:t>
            </a:r>
          </a:p>
          <a:p>
            <a:r>
              <a:rPr lang="en-US" dirty="0"/>
              <a:t>Synthetic Control Method</a:t>
            </a:r>
          </a:p>
          <a:p>
            <a:pPr lvl="1"/>
            <a:r>
              <a:rPr lang="en-US" dirty="0"/>
              <a:t>Kansas is Treated State (Tax Cuts)</a:t>
            </a:r>
          </a:p>
          <a:p>
            <a:pPr lvl="1"/>
            <a:r>
              <a:rPr lang="en-US" dirty="0"/>
              <a:t>Other states make up a weighted average of “synthetic Kansas”</a:t>
            </a:r>
          </a:p>
          <a:p>
            <a:pPr lvl="1"/>
            <a:r>
              <a:rPr lang="en-US" dirty="0"/>
              <a:t>Border states + Idaho, Iowa, Arkansas, Mississippi, Georgia, South Carolina, West Virginia, Pennsylvania, Massachusetts, Maine</a:t>
            </a:r>
          </a:p>
          <a:p>
            <a:endParaRPr lang="en-US" dirty="0">
              <a:effectLst/>
            </a:endParaRPr>
          </a:p>
          <a:p>
            <a:endParaRPr lang="en-US" dirty="0">
              <a:effectLst/>
            </a:endParaRPr>
          </a:p>
          <a:p>
            <a:pPr lvl="0"/>
            <a:endParaRPr lang="en-US" dirty="0"/>
          </a:p>
          <a:p>
            <a:endParaRPr lang="en-US" dirty="0"/>
          </a:p>
        </p:txBody>
      </p:sp>
    </p:spTree>
    <p:extLst>
      <p:ext uri="{BB962C8B-B14F-4D97-AF65-F5344CB8AC3E}">
        <p14:creationId xmlns:p14="http://schemas.microsoft.com/office/powerpoint/2010/main" val="339069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0690" b="-50690"/>
          <a:stretch>
            <a:fillRect/>
          </a:stretch>
        </p:blipFill>
        <p:spPr>
          <a:xfrm>
            <a:off x="1219200" y="904009"/>
            <a:ext cx="7543800" cy="5334000"/>
          </a:xfrm>
          <a:prstGeom prst="rect">
            <a:avLst/>
          </a:prstGeom>
          <a:solidFill>
            <a:schemeClr val="bg1"/>
          </a:solidFill>
        </p:spPr>
      </p:pic>
    </p:spTree>
    <p:extLst>
      <p:ext uri="{BB962C8B-B14F-4D97-AF65-F5344CB8AC3E}">
        <p14:creationId xmlns:p14="http://schemas.microsoft.com/office/powerpoint/2010/main" val="93404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Kansas Tax Experiment—Tax Revenues</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endParaRPr lang="en-US" dirty="0">
              <a:effectLst/>
            </a:endParaRPr>
          </a:p>
          <a:p>
            <a:endParaRPr lang="en-US" dirty="0">
              <a:effectLst/>
            </a:endParaRPr>
          </a:p>
          <a:p>
            <a:pPr lvl="0"/>
            <a:endParaRPr lang="en-US" dirty="0"/>
          </a:p>
          <a:p>
            <a:endParaRPr lang="en-US" dirty="0"/>
          </a:p>
        </p:txBody>
      </p:sp>
      <p:pic>
        <p:nvPicPr>
          <p:cNvPr id="4" name="Picture 3">
            <a:extLst>
              <a:ext uri="{FF2B5EF4-FFF2-40B4-BE49-F238E27FC236}">
                <a16:creationId xmlns:a16="http://schemas.microsoft.com/office/drawing/2014/main" id="{491967F8-C43E-4447-8BA2-06B63474300C}"/>
              </a:ext>
            </a:extLst>
          </p:cNvPr>
          <p:cNvPicPr>
            <a:picLocks noChangeAspect="1"/>
          </p:cNvPicPr>
          <p:nvPr/>
        </p:nvPicPr>
        <p:blipFill>
          <a:blip r:embed="rId2"/>
          <a:stretch>
            <a:fillRect/>
          </a:stretch>
        </p:blipFill>
        <p:spPr>
          <a:xfrm>
            <a:off x="1875295" y="1143000"/>
            <a:ext cx="6493790" cy="5100971"/>
          </a:xfrm>
          <a:prstGeom prst="rect">
            <a:avLst/>
          </a:prstGeom>
        </p:spPr>
      </p:pic>
      <p:sp>
        <p:nvSpPr>
          <p:cNvPr id="5" name="TextBox 4">
            <a:extLst>
              <a:ext uri="{FF2B5EF4-FFF2-40B4-BE49-F238E27FC236}">
                <a16:creationId xmlns:a16="http://schemas.microsoft.com/office/drawing/2014/main" id="{FDCAF550-244C-8B43-B2DF-FD35D9C89FE0}"/>
              </a:ext>
            </a:extLst>
          </p:cNvPr>
          <p:cNvSpPr txBox="1"/>
          <p:nvPr/>
        </p:nvSpPr>
        <p:spPr>
          <a:xfrm>
            <a:off x="3487119" y="6323308"/>
            <a:ext cx="3275256" cy="400110"/>
          </a:xfrm>
          <a:prstGeom prst="rect">
            <a:avLst/>
          </a:prstGeom>
          <a:noFill/>
        </p:spPr>
        <p:txBody>
          <a:bodyPr wrap="none" rtlCol="0">
            <a:spAutoFit/>
          </a:bodyPr>
          <a:lstStyle/>
          <a:p>
            <a:r>
              <a:rPr lang="en-US" dirty="0">
                <a:solidFill>
                  <a:schemeClr val="accent1"/>
                </a:solidFill>
              </a:rPr>
              <a:t>Source:  McCloskey (2018)</a:t>
            </a:r>
          </a:p>
        </p:txBody>
      </p:sp>
    </p:spTree>
    <p:extLst>
      <p:ext uri="{BB962C8B-B14F-4D97-AF65-F5344CB8AC3E}">
        <p14:creationId xmlns:p14="http://schemas.microsoft.com/office/powerpoint/2010/main" val="3747117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Kansas Tax Experiment—Synthetic Control Real Gross State Product</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endParaRPr lang="en-US" dirty="0">
              <a:effectLst/>
            </a:endParaRPr>
          </a:p>
          <a:p>
            <a:endParaRPr lang="en-US" dirty="0">
              <a:effectLst/>
            </a:endParaRPr>
          </a:p>
          <a:p>
            <a:pPr lvl="0"/>
            <a:endParaRPr lang="en-US" dirty="0"/>
          </a:p>
          <a:p>
            <a:endParaRPr lang="en-US" dirty="0"/>
          </a:p>
        </p:txBody>
      </p:sp>
      <p:sp>
        <p:nvSpPr>
          <p:cNvPr id="5" name="TextBox 4">
            <a:extLst>
              <a:ext uri="{FF2B5EF4-FFF2-40B4-BE49-F238E27FC236}">
                <a16:creationId xmlns:a16="http://schemas.microsoft.com/office/drawing/2014/main" id="{FDCAF550-244C-8B43-B2DF-FD35D9C89FE0}"/>
              </a:ext>
            </a:extLst>
          </p:cNvPr>
          <p:cNvSpPr txBox="1"/>
          <p:nvPr/>
        </p:nvSpPr>
        <p:spPr>
          <a:xfrm>
            <a:off x="3487119" y="6323308"/>
            <a:ext cx="3275256" cy="400110"/>
          </a:xfrm>
          <a:prstGeom prst="rect">
            <a:avLst/>
          </a:prstGeom>
          <a:noFill/>
        </p:spPr>
        <p:txBody>
          <a:bodyPr wrap="none" rtlCol="0">
            <a:spAutoFit/>
          </a:bodyPr>
          <a:lstStyle/>
          <a:p>
            <a:r>
              <a:rPr lang="en-US" dirty="0">
                <a:solidFill>
                  <a:schemeClr val="accent1"/>
                </a:solidFill>
              </a:rPr>
              <a:t>Source:  McCloskey (2018)</a:t>
            </a:r>
          </a:p>
        </p:txBody>
      </p:sp>
      <p:pic>
        <p:nvPicPr>
          <p:cNvPr id="6" name="Picture 5">
            <a:extLst>
              <a:ext uri="{FF2B5EF4-FFF2-40B4-BE49-F238E27FC236}">
                <a16:creationId xmlns:a16="http://schemas.microsoft.com/office/drawing/2014/main" id="{AEA1CFEE-F710-BD4F-BC91-8D2695879B33}"/>
              </a:ext>
            </a:extLst>
          </p:cNvPr>
          <p:cNvPicPr>
            <a:picLocks noChangeAspect="1"/>
          </p:cNvPicPr>
          <p:nvPr/>
        </p:nvPicPr>
        <p:blipFill>
          <a:blip r:embed="rId2"/>
          <a:stretch>
            <a:fillRect/>
          </a:stretch>
        </p:blipFill>
        <p:spPr>
          <a:xfrm>
            <a:off x="2433217" y="1270861"/>
            <a:ext cx="5005969" cy="5051271"/>
          </a:xfrm>
          <a:prstGeom prst="rect">
            <a:avLst/>
          </a:prstGeom>
        </p:spPr>
      </p:pic>
    </p:spTree>
    <p:extLst>
      <p:ext uri="{BB962C8B-B14F-4D97-AF65-F5344CB8AC3E}">
        <p14:creationId xmlns:p14="http://schemas.microsoft.com/office/powerpoint/2010/main" val="2378972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Kansas Tax Experiment—Synthetic Control Total Employment</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endParaRPr lang="en-US" dirty="0">
              <a:effectLst/>
            </a:endParaRPr>
          </a:p>
          <a:p>
            <a:endParaRPr lang="en-US" dirty="0">
              <a:effectLst/>
            </a:endParaRPr>
          </a:p>
          <a:p>
            <a:pPr lvl="0"/>
            <a:endParaRPr lang="en-US" dirty="0"/>
          </a:p>
          <a:p>
            <a:endParaRPr lang="en-US" dirty="0"/>
          </a:p>
        </p:txBody>
      </p:sp>
      <p:sp>
        <p:nvSpPr>
          <p:cNvPr id="5" name="TextBox 4">
            <a:extLst>
              <a:ext uri="{FF2B5EF4-FFF2-40B4-BE49-F238E27FC236}">
                <a16:creationId xmlns:a16="http://schemas.microsoft.com/office/drawing/2014/main" id="{FDCAF550-244C-8B43-B2DF-FD35D9C89FE0}"/>
              </a:ext>
            </a:extLst>
          </p:cNvPr>
          <p:cNvSpPr txBox="1"/>
          <p:nvPr/>
        </p:nvSpPr>
        <p:spPr>
          <a:xfrm>
            <a:off x="3487119" y="6323308"/>
            <a:ext cx="3275256" cy="400110"/>
          </a:xfrm>
          <a:prstGeom prst="rect">
            <a:avLst/>
          </a:prstGeom>
          <a:noFill/>
        </p:spPr>
        <p:txBody>
          <a:bodyPr wrap="none" rtlCol="0">
            <a:spAutoFit/>
          </a:bodyPr>
          <a:lstStyle/>
          <a:p>
            <a:r>
              <a:rPr lang="en-US" dirty="0">
                <a:solidFill>
                  <a:schemeClr val="accent1"/>
                </a:solidFill>
              </a:rPr>
              <a:t>Source:  McCloskey (2018)</a:t>
            </a:r>
          </a:p>
        </p:txBody>
      </p:sp>
      <p:pic>
        <p:nvPicPr>
          <p:cNvPr id="4" name="Picture 3">
            <a:extLst>
              <a:ext uri="{FF2B5EF4-FFF2-40B4-BE49-F238E27FC236}">
                <a16:creationId xmlns:a16="http://schemas.microsoft.com/office/drawing/2014/main" id="{96111295-5F77-044B-8463-A58A5DBD7107}"/>
              </a:ext>
            </a:extLst>
          </p:cNvPr>
          <p:cNvPicPr>
            <a:picLocks noChangeAspect="1"/>
          </p:cNvPicPr>
          <p:nvPr/>
        </p:nvPicPr>
        <p:blipFill>
          <a:blip r:embed="rId2"/>
          <a:stretch>
            <a:fillRect/>
          </a:stretch>
        </p:blipFill>
        <p:spPr>
          <a:xfrm>
            <a:off x="2616111" y="1301858"/>
            <a:ext cx="4528608" cy="4925122"/>
          </a:xfrm>
          <a:prstGeom prst="rect">
            <a:avLst/>
          </a:prstGeom>
        </p:spPr>
      </p:pic>
    </p:spTree>
    <p:extLst>
      <p:ext uri="{BB962C8B-B14F-4D97-AF65-F5344CB8AC3E}">
        <p14:creationId xmlns:p14="http://schemas.microsoft.com/office/powerpoint/2010/main" val="1996311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Effects of Kansas’ Tax Reform—Synthetic Control</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dirty="0"/>
              <a:t>Hayes (2017) “Effect of Kansas’ Tax Reform of 2012:  Evidence from a Synthetic Control Method”</a:t>
            </a:r>
          </a:p>
          <a:p>
            <a:r>
              <a:rPr lang="en-US" sz="2400" dirty="0">
                <a:solidFill>
                  <a:srgbClr val="FFE977"/>
                </a:solidFill>
                <a:effectLst/>
              </a:rPr>
              <a:t>“The current study also finds that there was no increase in state GDP per capita or any decrease in the state annual unemployment rate. This suggests that Kansas’ tax cuts did not increase economic outcomes in the state, but instead resulted in a significantly large opportunity cost for the state in the form of forgone revenues that could have been used for alternative government programs.” </a:t>
            </a:r>
          </a:p>
          <a:p>
            <a:endParaRPr lang="en-US" dirty="0">
              <a:effectLst/>
            </a:endParaRPr>
          </a:p>
          <a:p>
            <a:endParaRPr lang="en-US" dirty="0">
              <a:effectLst/>
            </a:endParaRPr>
          </a:p>
          <a:p>
            <a:pPr lvl="0"/>
            <a:endParaRPr lang="en-US" dirty="0"/>
          </a:p>
          <a:p>
            <a:endParaRPr lang="en-US" dirty="0"/>
          </a:p>
        </p:txBody>
      </p:sp>
    </p:spTree>
    <p:extLst>
      <p:ext uri="{BB962C8B-B14F-4D97-AF65-F5344CB8AC3E}">
        <p14:creationId xmlns:p14="http://schemas.microsoft.com/office/powerpoint/2010/main" val="28552746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Summary Kansas Tax Experiment</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dirty="0"/>
              <a:t>Taxpayers responded to the pass-through exemption by reclassifying income and engaging in tax avoidance.</a:t>
            </a:r>
          </a:p>
          <a:p>
            <a:r>
              <a:rPr lang="en-US" dirty="0"/>
              <a:t>The state general fund and public services suffered.</a:t>
            </a:r>
          </a:p>
          <a:p>
            <a:r>
              <a:rPr lang="en-US" dirty="0"/>
              <a:t>No discernable impact on employment or economic growth from the tax cuts relative to “control” states or a “synthetic” Kansas.</a:t>
            </a:r>
          </a:p>
          <a:p>
            <a:endParaRPr lang="en-US" dirty="0">
              <a:effectLst/>
            </a:endParaRPr>
          </a:p>
          <a:p>
            <a:endParaRPr lang="en-US" dirty="0">
              <a:effectLst/>
            </a:endParaRPr>
          </a:p>
          <a:p>
            <a:pPr lvl="0"/>
            <a:endParaRPr lang="en-US" dirty="0"/>
          </a:p>
          <a:p>
            <a:endParaRPr lang="en-US" dirty="0"/>
          </a:p>
        </p:txBody>
      </p:sp>
    </p:spTree>
    <p:extLst>
      <p:ext uri="{BB962C8B-B14F-4D97-AF65-F5344CB8AC3E}">
        <p14:creationId xmlns:p14="http://schemas.microsoft.com/office/powerpoint/2010/main" val="637048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4"/>
          <p:cNvSpPr>
            <a:spLocks noGrp="1" noChangeArrowheads="1"/>
          </p:cNvSpPr>
          <p:nvPr>
            <p:ph type="ctrTitle" idx="4294967295"/>
          </p:nvPr>
        </p:nvSpPr>
        <p:spPr>
          <a:xfrm>
            <a:off x="1143000" y="990600"/>
            <a:ext cx="8001000" cy="2613025"/>
          </a:xfrm>
        </p:spPr>
        <p:txBody>
          <a:bodyPr/>
          <a:lstStyle/>
          <a:p>
            <a:pPr eaLnBrk="1" hangingPunct="1"/>
            <a:r>
              <a:rPr lang="en-US" sz="4000" dirty="0"/>
              <a:t>Charting a Course on </a:t>
            </a:r>
            <a:br>
              <a:rPr lang="en-US" sz="4000" dirty="0"/>
            </a:br>
            <a:r>
              <a:rPr lang="en-US" sz="4000" dirty="0"/>
              <a:t>Tax Reform</a:t>
            </a:r>
            <a:endParaRPr lang="en-US" sz="4000" b="0" dirty="0">
              <a:latin typeface="Calibri" pitchFamily="34" charset="0"/>
            </a:endParaRPr>
          </a:p>
        </p:txBody>
      </p:sp>
      <p:pic>
        <p:nvPicPr>
          <p:cNvPr id="3" name="Picture 2">
            <a:extLst>
              <a:ext uri="{FF2B5EF4-FFF2-40B4-BE49-F238E27FC236}">
                <a16:creationId xmlns:a16="http://schemas.microsoft.com/office/drawing/2014/main" id="{2D7D1B7C-4FA0-4D44-B022-AE882F1AAC03}"/>
              </a:ext>
            </a:extLst>
          </p:cNvPr>
          <p:cNvPicPr>
            <a:picLocks noChangeAspect="1"/>
          </p:cNvPicPr>
          <p:nvPr/>
        </p:nvPicPr>
        <p:blipFill>
          <a:blip r:link="rId3"/>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D548B5E3-3812-0E4B-AD64-A318DA38A172}"/>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64813CFF-5C68-4143-B120-1AA654F03A44}"/>
              </a:ext>
            </a:extLst>
          </p:cNvPr>
          <p:cNvPicPr>
            <a:picLocks noChangeAspect="1"/>
          </p:cNvPicPr>
          <p:nvPr/>
        </p:nvPicPr>
        <p:blipFill>
          <a:blip r:link="rId3"/>
          <a:stretch>
            <a:fillRect/>
          </a:stretch>
        </p:blipFill>
        <p:spPr>
          <a:xfrm>
            <a:off x="1270000" y="1270000"/>
            <a:ext cx="63500" cy="76200"/>
          </a:xfrm>
          <a:prstGeom prst="rect">
            <a:avLst/>
          </a:prstGeom>
        </p:spPr>
      </p:pic>
    </p:spTree>
    <p:extLst>
      <p:ext uri="{BB962C8B-B14F-4D97-AF65-F5344CB8AC3E}">
        <p14:creationId xmlns:p14="http://schemas.microsoft.com/office/powerpoint/2010/main" val="323278706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Tax Reform:  Big Picture</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dirty="0"/>
              <a:t>Tax Reform is hard!</a:t>
            </a:r>
          </a:p>
          <a:p>
            <a:pPr lvl="1"/>
            <a:r>
              <a:rPr lang="en-US" dirty="0">
                <a:effectLst/>
              </a:rPr>
              <a:t>The Council has its work cut out for it.</a:t>
            </a:r>
          </a:p>
          <a:p>
            <a:r>
              <a:rPr lang="en-US" dirty="0">
                <a:effectLst/>
              </a:rPr>
              <a:t>Pick low-lying fruit to build consensus and then tackle the most difficult problems:</a:t>
            </a:r>
          </a:p>
          <a:p>
            <a:pPr lvl="1"/>
            <a:r>
              <a:rPr lang="en-US" dirty="0">
                <a:effectLst/>
              </a:rPr>
              <a:t>Rank order potential policies by degree of difficulty</a:t>
            </a:r>
          </a:p>
          <a:p>
            <a:pPr lvl="1"/>
            <a:r>
              <a:rPr lang="en-US" dirty="0">
                <a:effectLst/>
              </a:rPr>
              <a:t>Responding to the Wayfair decision without other tax policies would be a good first step.</a:t>
            </a:r>
          </a:p>
          <a:p>
            <a:r>
              <a:rPr lang="en-US" dirty="0">
                <a:effectLst/>
              </a:rPr>
              <a:t>Identify best practices from other states:  </a:t>
            </a:r>
            <a:r>
              <a:rPr lang="en-US" sz="2400" dirty="0">
                <a:solidFill>
                  <a:srgbClr val="FFE977"/>
                </a:solidFill>
                <a:effectLst/>
              </a:rPr>
              <a:t>How can we make this process work for Kansas?</a:t>
            </a:r>
          </a:p>
          <a:p>
            <a:endParaRPr lang="en-US" dirty="0">
              <a:effectLst/>
            </a:endParaRPr>
          </a:p>
          <a:p>
            <a:pPr lvl="0"/>
            <a:endParaRPr lang="en-US" dirty="0"/>
          </a:p>
          <a:p>
            <a:endParaRPr lang="en-US" dirty="0"/>
          </a:p>
        </p:txBody>
      </p:sp>
    </p:spTree>
    <p:extLst>
      <p:ext uri="{BB962C8B-B14F-4D97-AF65-F5344CB8AC3E}">
        <p14:creationId xmlns:p14="http://schemas.microsoft.com/office/powerpoint/2010/main" val="1590502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Research: Kansas Tax Policies</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sz="3200" dirty="0"/>
              <a:t>Start by identifying how much revenue the state needs to collect.</a:t>
            </a:r>
          </a:p>
          <a:p>
            <a:r>
              <a:rPr lang="en-US" sz="3200" dirty="0"/>
              <a:t>How can we collect taxes in the least distortionary manner?</a:t>
            </a:r>
          </a:p>
          <a:p>
            <a:r>
              <a:rPr lang="en-US" sz="3200" dirty="0"/>
              <a:t>How can we address the equity (or lack thereof) in our tax policy?</a:t>
            </a:r>
          </a:p>
          <a:p>
            <a:r>
              <a:rPr lang="en-US" sz="3200" dirty="0"/>
              <a:t>Use expenditures for policy priorities.</a:t>
            </a:r>
          </a:p>
          <a:p>
            <a:pPr lvl="0"/>
            <a:endParaRPr lang="en-US" dirty="0"/>
          </a:p>
          <a:p>
            <a:endParaRPr lang="en-US" dirty="0"/>
          </a:p>
        </p:txBody>
      </p:sp>
    </p:spTree>
    <p:extLst>
      <p:ext uri="{BB962C8B-B14F-4D97-AF65-F5344CB8AC3E}">
        <p14:creationId xmlns:p14="http://schemas.microsoft.com/office/powerpoint/2010/main" val="3995704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Research: Tax Incidence</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sz="3200" dirty="0"/>
              <a:t>Any proposed tax policy needs to address two questions:</a:t>
            </a:r>
          </a:p>
          <a:p>
            <a:pPr lvl="1">
              <a:buFont typeface="+mj-lt"/>
              <a:buAutoNum type="arabicPeriod"/>
            </a:pPr>
            <a:r>
              <a:rPr lang="en-US" sz="3200" dirty="0"/>
              <a:t>How much will this tax policy cost?</a:t>
            </a:r>
          </a:p>
          <a:p>
            <a:pPr lvl="1">
              <a:buFont typeface="+mj-lt"/>
              <a:buAutoNum type="arabicPeriod"/>
            </a:pPr>
            <a:r>
              <a:rPr lang="en-US" sz="3200" dirty="0"/>
              <a:t>Who will pay more or less as a result?</a:t>
            </a:r>
          </a:p>
          <a:p>
            <a:r>
              <a:rPr lang="en-US" sz="3200" dirty="0"/>
              <a:t>The consensus revenue forecasting committee did a good job of answering question (1) during the Brownback Administration.</a:t>
            </a:r>
          </a:p>
          <a:p>
            <a:endParaRPr lang="en-US" dirty="0"/>
          </a:p>
        </p:txBody>
      </p:sp>
    </p:spTree>
    <p:extLst>
      <p:ext uri="{BB962C8B-B14F-4D97-AF65-F5344CB8AC3E}">
        <p14:creationId xmlns:p14="http://schemas.microsoft.com/office/powerpoint/2010/main" val="279895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Research: Kansas Tax Policies</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sz="3200" dirty="0"/>
              <a:t>State taxes do not occur in a vacuum.  We need to compare Kansas tax policies to border states:  </a:t>
            </a:r>
          </a:p>
          <a:p>
            <a:pPr lvl="1"/>
            <a:r>
              <a:rPr lang="en-US" sz="3200" dirty="0"/>
              <a:t>Iowa, Missouri, Oklahoma, Colorado, Nebraska</a:t>
            </a:r>
          </a:p>
          <a:p>
            <a:r>
              <a:rPr lang="en-US" sz="3200" dirty="0"/>
              <a:t>This comparison should include discussion of:</a:t>
            </a:r>
          </a:p>
          <a:p>
            <a:pPr lvl="1"/>
            <a:r>
              <a:rPr lang="en-US" sz="3200" dirty="0"/>
              <a:t>Tax Mix, Demographics, Economy</a:t>
            </a:r>
          </a:p>
          <a:p>
            <a:pPr lvl="0"/>
            <a:endParaRPr lang="en-US" dirty="0"/>
          </a:p>
          <a:p>
            <a:pPr marL="0" indent="0">
              <a:buNone/>
            </a:pPr>
            <a:r>
              <a:rPr lang="en-US" dirty="0"/>
              <a:t>,</a:t>
            </a:r>
          </a:p>
        </p:txBody>
      </p:sp>
    </p:spTree>
    <p:extLst>
      <p:ext uri="{BB962C8B-B14F-4D97-AF65-F5344CB8AC3E}">
        <p14:creationId xmlns:p14="http://schemas.microsoft.com/office/powerpoint/2010/main" val="128124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039031" y="152400"/>
            <a:ext cx="8104969" cy="838200"/>
          </a:xfrm>
        </p:spPr>
        <p:txBody>
          <a:bodyPr/>
          <a:lstStyle/>
          <a:p>
            <a:r>
              <a:rPr lang="en-US" sz="2800" dirty="0"/>
              <a:t>Institute for Policy &amp; Social Research</a:t>
            </a:r>
            <a:br>
              <a:rPr lang="en-US" sz="2800" dirty="0"/>
            </a:br>
            <a:r>
              <a:rPr lang="en-US" sz="2800" dirty="0"/>
              <a:t> Mission</a:t>
            </a:r>
          </a:p>
        </p:txBody>
      </p:sp>
      <p:sp>
        <p:nvSpPr>
          <p:cNvPr id="29698" name="Content Placeholder 2"/>
          <p:cNvSpPr>
            <a:spLocks noGrp="1"/>
          </p:cNvSpPr>
          <p:nvPr>
            <p:ph idx="1"/>
          </p:nvPr>
        </p:nvSpPr>
        <p:spPr>
          <a:xfrm>
            <a:off x="989201" y="1016000"/>
            <a:ext cx="7962454" cy="5232400"/>
          </a:xfrm>
        </p:spPr>
        <p:txBody>
          <a:bodyPr/>
          <a:lstStyle/>
          <a:p>
            <a:pPr>
              <a:spcBef>
                <a:spcPts val="600"/>
              </a:spcBef>
              <a:spcAft>
                <a:spcPts val="600"/>
              </a:spcAft>
            </a:pPr>
            <a:r>
              <a:rPr lang="en-US" sz="2400" dirty="0">
                <a:latin typeface="Calibri" pitchFamily="34" charset="0"/>
              </a:rPr>
              <a:t>Facilitate and support fundamental, cross-disciplinary research on social problems and issues. </a:t>
            </a:r>
          </a:p>
          <a:p>
            <a:pPr>
              <a:spcBef>
                <a:spcPts val="600"/>
              </a:spcBef>
              <a:spcAft>
                <a:spcPts val="600"/>
              </a:spcAft>
            </a:pPr>
            <a:r>
              <a:rPr lang="en-US" sz="2400" dirty="0">
                <a:latin typeface="Calibri" pitchFamily="34" charset="0"/>
              </a:rPr>
              <a:t>Foster and support the scholarly community for policy and social sciences at KU. </a:t>
            </a:r>
          </a:p>
          <a:p>
            <a:pPr>
              <a:spcBef>
                <a:spcPts val="600"/>
              </a:spcBef>
              <a:spcAft>
                <a:spcPts val="600"/>
              </a:spcAft>
            </a:pPr>
            <a:r>
              <a:rPr lang="en-US" sz="2400" dirty="0">
                <a:latin typeface="Calibri" pitchFamily="34" charset="0"/>
              </a:rPr>
              <a:t>Provide policy-relevant research to Kansas state and local government as well as the federal government.</a:t>
            </a:r>
          </a:p>
          <a:p>
            <a:pPr>
              <a:spcBef>
                <a:spcPts val="600"/>
              </a:spcBef>
              <a:spcAft>
                <a:spcPts val="600"/>
              </a:spcAft>
            </a:pPr>
            <a:r>
              <a:rPr lang="en-US" sz="2400" dirty="0">
                <a:latin typeface="Calibri" pitchFamily="34" charset="0"/>
              </a:rPr>
              <a:t>IPSR is the intellectual home for federally funded social science research at KU.</a:t>
            </a:r>
          </a:p>
          <a:p>
            <a:pPr>
              <a:spcBef>
                <a:spcPts val="600"/>
              </a:spcBef>
              <a:spcAft>
                <a:spcPts val="600"/>
              </a:spcAft>
            </a:pPr>
            <a:r>
              <a:rPr lang="en-US" sz="2400" dirty="0">
                <a:latin typeface="Calibri" pitchFamily="34" charset="0"/>
              </a:rPr>
              <a:t>IPSR currently has 47 extant projects worth $7.9 million.</a:t>
            </a:r>
          </a:p>
          <a:p>
            <a:pPr>
              <a:spcBef>
                <a:spcPts val="600"/>
              </a:spcBef>
              <a:spcAft>
                <a:spcPts val="600"/>
              </a:spcAft>
            </a:pPr>
            <a:endParaRPr lang="en-US" dirty="0">
              <a:latin typeface="Calibri" pitchFamily="34" charset="0"/>
            </a:endParaRPr>
          </a:p>
          <a:p>
            <a:pPr marL="0" indent="0">
              <a:spcBef>
                <a:spcPts val="600"/>
              </a:spcBef>
              <a:spcAft>
                <a:spcPts val="600"/>
              </a:spcAft>
              <a:buNone/>
            </a:pPr>
            <a:endParaRPr lang="en-US" sz="3200" dirty="0">
              <a:latin typeface="Calibri" pitchFamily="34" charset="0"/>
            </a:endParaRPr>
          </a:p>
        </p:txBody>
      </p:sp>
    </p:spTree>
    <p:extLst>
      <p:ext uri="{BB962C8B-B14F-4D97-AF65-F5344CB8AC3E}">
        <p14:creationId xmlns:p14="http://schemas.microsoft.com/office/powerpoint/2010/main" val="2390080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Research: Tax Incidence</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sz="3200" dirty="0"/>
              <a:t>Models of state tax incidence are more complicated than federal tax incidence.</a:t>
            </a:r>
          </a:p>
          <a:p>
            <a:r>
              <a:rPr lang="en-US" sz="3200" dirty="0"/>
              <a:t>Very few states have a full distributional analysis of their tax system.</a:t>
            </a:r>
          </a:p>
          <a:p>
            <a:r>
              <a:rPr lang="en-US" sz="3200" dirty="0"/>
              <a:t>A fully developed tax incidence model would take a lot of time and money to create (few models available).</a:t>
            </a:r>
          </a:p>
          <a:p>
            <a:endParaRPr lang="en-US" sz="3200" dirty="0"/>
          </a:p>
          <a:p>
            <a:pPr lvl="0"/>
            <a:endParaRPr lang="en-US" dirty="0"/>
          </a:p>
          <a:p>
            <a:endParaRPr lang="en-US" dirty="0"/>
          </a:p>
        </p:txBody>
      </p:sp>
    </p:spTree>
    <p:extLst>
      <p:ext uri="{BB962C8B-B14F-4D97-AF65-F5344CB8AC3E}">
        <p14:creationId xmlns:p14="http://schemas.microsoft.com/office/powerpoint/2010/main" val="1446161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Research: Tax Incidence</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sz="3200" b="1" u="sng" dirty="0">
                <a:solidFill>
                  <a:srgbClr val="FFE977"/>
                </a:solidFill>
              </a:rPr>
              <a:t>We Propose</a:t>
            </a:r>
            <a:r>
              <a:rPr lang="en-US" sz="3200" dirty="0"/>
              <a:t>:  developing a set of hypothetical taxpayers representing the demographics of the states to analyze tax policy changes.  We will measure:</a:t>
            </a:r>
          </a:p>
          <a:p>
            <a:pPr lvl="1"/>
            <a:r>
              <a:rPr lang="en-US" sz="3200" dirty="0"/>
              <a:t>Total taxes paid</a:t>
            </a:r>
          </a:p>
          <a:p>
            <a:pPr lvl="1"/>
            <a:r>
              <a:rPr lang="en-US" sz="3200" dirty="0"/>
              <a:t>Progressivity &amp;              </a:t>
            </a:r>
            <a:r>
              <a:rPr lang="en-US" sz="3200" dirty="0" err="1"/>
              <a:t>Regressivity</a:t>
            </a:r>
            <a:endParaRPr lang="en-US" sz="3200" dirty="0"/>
          </a:p>
          <a:p>
            <a:pPr lvl="1"/>
            <a:r>
              <a:rPr lang="en-US" sz="3200" dirty="0"/>
              <a:t>Implications for the                  three-legged stool</a:t>
            </a:r>
          </a:p>
          <a:p>
            <a:pPr lvl="0"/>
            <a:endParaRPr lang="en-US" dirty="0"/>
          </a:p>
          <a:p>
            <a:endParaRPr lang="en-US" dirty="0"/>
          </a:p>
        </p:txBody>
      </p:sp>
      <p:pic>
        <p:nvPicPr>
          <p:cNvPr id="4" name="Picture 3">
            <a:extLst>
              <a:ext uri="{FF2B5EF4-FFF2-40B4-BE49-F238E27FC236}">
                <a16:creationId xmlns:a16="http://schemas.microsoft.com/office/drawing/2014/main" id="{61BB9D7E-8870-7D45-9C26-1DC86DC25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158" y="3571875"/>
            <a:ext cx="2143125" cy="2143125"/>
          </a:xfrm>
          <a:prstGeom prst="rect">
            <a:avLst/>
          </a:prstGeom>
        </p:spPr>
      </p:pic>
    </p:spTree>
    <p:extLst>
      <p:ext uri="{BB962C8B-B14F-4D97-AF65-F5344CB8AC3E}">
        <p14:creationId xmlns:p14="http://schemas.microsoft.com/office/powerpoint/2010/main" val="2578643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Research: Tax Incidence Will Provide</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sz="3200" dirty="0"/>
              <a:t>Comprehensive picture of distribution of state/local taxes</a:t>
            </a:r>
          </a:p>
          <a:p>
            <a:r>
              <a:rPr lang="en-US" sz="3200" dirty="0"/>
              <a:t>Interpretable results</a:t>
            </a:r>
          </a:p>
          <a:p>
            <a:r>
              <a:rPr lang="en-US" sz="3200" dirty="0"/>
              <a:t>Testing of distributional impact of taxes</a:t>
            </a:r>
          </a:p>
          <a:p>
            <a:r>
              <a:rPr lang="en-US" sz="3200" dirty="0"/>
              <a:t>Be robust to assumptions and incorporate economic best practices</a:t>
            </a:r>
          </a:p>
          <a:p>
            <a:r>
              <a:rPr lang="en-US" sz="3200" dirty="0"/>
              <a:t>Be based on reliable data</a:t>
            </a:r>
          </a:p>
          <a:p>
            <a:endParaRPr lang="en-US" sz="3200" dirty="0"/>
          </a:p>
          <a:p>
            <a:pPr lvl="0"/>
            <a:endParaRPr lang="en-US" dirty="0"/>
          </a:p>
          <a:p>
            <a:endParaRPr lang="en-US" dirty="0"/>
          </a:p>
        </p:txBody>
      </p:sp>
    </p:spTree>
    <p:extLst>
      <p:ext uri="{BB962C8B-B14F-4D97-AF65-F5344CB8AC3E}">
        <p14:creationId xmlns:p14="http://schemas.microsoft.com/office/powerpoint/2010/main" val="1740296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Let’s Get Started:  Sales Taxes!</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dirty="0"/>
              <a:t>IPSR did some cursory analysis of the wide variety of sales taxes across the state.  </a:t>
            </a:r>
          </a:p>
          <a:p>
            <a:r>
              <a:rPr lang="en-US" dirty="0"/>
              <a:t>In Kansas there are 65 different sales taxes depending on location.</a:t>
            </a:r>
          </a:p>
          <a:p>
            <a:r>
              <a:rPr lang="en-US" dirty="0"/>
              <a:t>In the Legends, there are a wide variety of sales taxes depending on the store.</a:t>
            </a:r>
          </a:p>
          <a:p>
            <a:r>
              <a:rPr lang="en-US" dirty="0"/>
              <a:t>Johnson County has 17 different sales tax rates across the 75 sales tax areas in the county.</a:t>
            </a:r>
          </a:p>
          <a:p>
            <a:endParaRPr lang="en-US" sz="3200" dirty="0"/>
          </a:p>
          <a:p>
            <a:pPr lvl="0"/>
            <a:endParaRPr lang="en-US" dirty="0"/>
          </a:p>
          <a:p>
            <a:endParaRPr lang="en-US" dirty="0"/>
          </a:p>
        </p:txBody>
      </p:sp>
    </p:spTree>
    <p:extLst>
      <p:ext uri="{BB962C8B-B14F-4D97-AF65-F5344CB8AC3E}">
        <p14:creationId xmlns:p14="http://schemas.microsoft.com/office/powerpoint/2010/main" val="967443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B8DE5D-D1FE-E04C-8730-113DB6FA9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22" y="0"/>
            <a:ext cx="9601200" cy="9601200"/>
          </a:xfrm>
          <a:prstGeom prst="rect">
            <a:avLst/>
          </a:prstGeom>
        </p:spPr>
      </p:pic>
      <p:sp>
        <p:nvSpPr>
          <p:cNvPr id="2" name="TextBox 1"/>
          <p:cNvSpPr txBox="1"/>
          <p:nvPr/>
        </p:nvSpPr>
        <p:spPr>
          <a:xfrm>
            <a:off x="702197" y="1124673"/>
            <a:ext cx="2668256" cy="1754327"/>
          </a:xfrm>
          <a:prstGeom prst="rect">
            <a:avLst/>
          </a:prstGeom>
          <a:noFill/>
        </p:spPr>
        <p:txBody>
          <a:bodyPr wrap="none" rtlCol="0">
            <a:spAutoFit/>
          </a:bodyPr>
          <a:lstStyle/>
          <a:p>
            <a:r>
              <a:rPr lang="en-US" dirty="0"/>
              <a:t>At one location in </a:t>
            </a:r>
          </a:p>
          <a:p>
            <a:r>
              <a:rPr lang="en-US" dirty="0"/>
              <a:t>Hays, Kansas there</a:t>
            </a:r>
          </a:p>
          <a:p>
            <a:r>
              <a:rPr lang="en-US" dirty="0"/>
              <a:t>are 5 different sales </a:t>
            </a:r>
          </a:p>
          <a:p>
            <a:r>
              <a:rPr lang="en-US" dirty="0"/>
              <a:t>taxes for a single purchase</a:t>
            </a:r>
          </a:p>
          <a:p>
            <a:r>
              <a:rPr lang="en-US" dirty="0"/>
              <a:t>that lead to a tax rate of</a:t>
            </a:r>
          </a:p>
          <a:p>
            <a:r>
              <a:rPr lang="en-US" dirty="0"/>
              <a:t>11.5%. </a:t>
            </a:r>
          </a:p>
        </p:txBody>
      </p:sp>
    </p:spTree>
    <p:extLst>
      <p:ext uri="{BB962C8B-B14F-4D97-AF65-F5344CB8AC3E}">
        <p14:creationId xmlns:p14="http://schemas.microsoft.com/office/powerpoint/2010/main" val="82041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024" y="6037729"/>
            <a:ext cx="7840801" cy="400110"/>
          </a:xfrm>
          <a:prstGeom prst="rect">
            <a:avLst/>
          </a:prstGeom>
          <a:noFill/>
        </p:spPr>
        <p:txBody>
          <a:bodyPr wrap="none" rtlCol="0">
            <a:spAutoFit/>
          </a:bodyPr>
          <a:lstStyle/>
          <a:p>
            <a:r>
              <a:rPr lang="en-US" dirty="0">
                <a:solidFill>
                  <a:schemeClr val="accent1"/>
                </a:solidFill>
              </a:rPr>
              <a:t>In Kansas, there are 65 different sales taxes depending on location.</a:t>
            </a:r>
          </a:p>
        </p:txBody>
      </p:sp>
      <p:graphicFrame>
        <p:nvGraphicFramePr>
          <p:cNvPr id="4" name="Chart 3"/>
          <p:cNvGraphicFramePr>
            <a:graphicFrameLocks/>
          </p:cNvGraphicFramePr>
          <p:nvPr>
            <p:extLst>
              <p:ext uri="{D42A27DB-BD31-4B8C-83A1-F6EECF244321}">
                <p14:modId xmlns:p14="http://schemas.microsoft.com/office/powerpoint/2010/main" val="4266126847"/>
              </p:ext>
            </p:extLst>
          </p:nvPr>
        </p:nvGraphicFramePr>
        <p:xfrm>
          <a:off x="1" y="0"/>
          <a:ext cx="9144000" cy="586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76605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0" y="0"/>
            <a:ext cx="9144000" cy="5625442"/>
          </a:xfrm>
          <a:prstGeom prst="rect">
            <a:avLst/>
          </a:prstGeom>
        </p:spPr>
      </p:pic>
      <p:sp>
        <p:nvSpPr>
          <p:cNvPr id="2" name="TextBox 1"/>
          <p:cNvSpPr txBox="1"/>
          <p:nvPr/>
        </p:nvSpPr>
        <p:spPr>
          <a:xfrm>
            <a:off x="152400" y="5257800"/>
            <a:ext cx="6878806" cy="1938992"/>
          </a:xfrm>
          <a:prstGeom prst="rect">
            <a:avLst/>
          </a:prstGeom>
          <a:noFill/>
        </p:spPr>
        <p:txBody>
          <a:bodyPr wrap="none" rtlCol="0">
            <a:spAutoFit/>
          </a:bodyPr>
          <a:lstStyle/>
          <a:p>
            <a:pPr lvl="0"/>
            <a:r>
              <a:rPr lang="en-US" dirty="0">
                <a:solidFill>
                  <a:schemeClr val="bg1"/>
                </a:solidFill>
              </a:rPr>
              <a:t>Legends Shopping Area in Wyandotte County </a:t>
            </a:r>
          </a:p>
          <a:p>
            <a:pPr lvl="0"/>
            <a:r>
              <a:rPr lang="en-US" dirty="0">
                <a:solidFill>
                  <a:schemeClr val="bg1"/>
                </a:solidFill>
              </a:rPr>
              <a:t>has varying tax rates.  The sales tax rate at the Wal-Mart </a:t>
            </a:r>
          </a:p>
          <a:p>
            <a:pPr lvl="0"/>
            <a:r>
              <a:rPr lang="en-US" dirty="0">
                <a:solidFill>
                  <a:schemeClr val="bg1"/>
                </a:solidFill>
              </a:rPr>
              <a:t>is 9.73%, Target is 10.725%, and Nebraska Furniture Mart </a:t>
            </a:r>
          </a:p>
          <a:p>
            <a:pPr lvl="0"/>
            <a:r>
              <a:rPr lang="en-US" dirty="0">
                <a:solidFill>
                  <a:schemeClr val="bg1"/>
                </a:solidFill>
              </a:rPr>
              <a:t>is 9.125%.  These invisible boundaries leave the</a:t>
            </a:r>
          </a:p>
          <a:p>
            <a:pPr lvl="0"/>
            <a:r>
              <a:rPr lang="en-US" dirty="0">
                <a:solidFill>
                  <a:schemeClr val="bg1"/>
                </a:solidFill>
              </a:rPr>
              <a:t> consumer blindly navigating the retail market environment.</a:t>
            </a:r>
          </a:p>
          <a:p>
            <a:endParaRPr lang="en-US" dirty="0"/>
          </a:p>
        </p:txBody>
      </p:sp>
    </p:spTree>
    <p:extLst>
      <p:ext uri="{BB962C8B-B14F-4D97-AF65-F5344CB8AC3E}">
        <p14:creationId xmlns:p14="http://schemas.microsoft.com/office/powerpoint/2010/main" val="21160938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267CB5-54D0-6843-A4EE-EC10DDBA83F0}"/>
              </a:ext>
            </a:extLst>
          </p:cNvPr>
          <p:cNvSpPr txBox="1"/>
          <p:nvPr/>
        </p:nvSpPr>
        <p:spPr>
          <a:xfrm>
            <a:off x="990600" y="90437"/>
            <a:ext cx="6553200" cy="400110"/>
          </a:xfrm>
          <a:prstGeom prst="rect">
            <a:avLst/>
          </a:prstGeom>
          <a:noFill/>
        </p:spPr>
        <p:txBody>
          <a:bodyPr wrap="square" rtlCol="0">
            <a:spAutoFit/>
          </a:bodyPr>
          <a:lstStyle/>
          <a:p>
            <a:r>
              <a:rPr lang="en-US" b="1" dirty="0">
                <a:solidFill>
                  <a:schemeClr val="accent1"/>
                </a:solidFill>
              </a:rPr>
              <a:t>Sales Tax Disparities in Kansas</a:t>
            </a:r>
            <a:endParaRPr lang="en-US" dirty="0">
              <a:solidFill>
                <a:schemeClr val="accent1"/>
              </a:solidFill>
            </a:endParaRPr>
          </a:p>
        </p:txBody>
      </p:sp>
      <p:pic>
        <p:nvPicPr>
          <p:cNvPr id="5" name="Picture 4">
            <a:extLst>
              <a:ext uri="{FF2B5EF4-FFF2-40B4-BE49-F238E27FC236}">
                <a16:creationId xmlns:a16="http://schemas.microsoft.com/office/drawing/2014/main" id="{B5100C6E-9AFC-614E-B371-DA32C82B10D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532834" y="185808"/>
            <a:ext cx="3434080" cy="2819400"/>
          </a:xfrm>
          <a:prstGeom prst="rect">
            <a:avLst/>
          </a:prstGeom>
        </p:spPr>
      </p:pic>
      <p:sp>
        <p:nvSpPr>
          <p:cNvPr id="6" name="TextBox 5">
            <a:extLst>
              <a:ext uri="{FF2B5EF4-FFF2-40B4-BE49-F238E27FC236}">
                <a16:creationId xmlns:a16="http://schemas.microsoft.com/office/drawing/2014/main" id="{47B3F129-6DE2-6843-A28F-9E2777D83039}"/>
              </a:ext>
            </a:extLst>
          </p:cNvPr>
          <p:cNvSpPr txBox="1"/>
          <p:nvPr/>
        </p:nvSpPr>
        <p:spPr>
          <a:xfrm>
            <a:off x="1116106" y="820850"/>
            <a:ext cx="4222376" cy="1631216"/>
          </a:xfrm>
          <a:prstGeom prst="rect">
            <a:avLst/>
          </a:prstGeom>
          <a:noFill/>
        </p:spPr>
        <p:txBody>
          <a:bodyPr wrap="square" rtlCol="0">
            <a:spAutoFit/>
          </a:bodyPr>
          <a:lstStyle/>
          <a:p>
            <a:r>
              <a:rPr lang="en-US" dirty="0">
                <a:solidFill>
                  <a:schemeClr val="accent1"/>
                </a:solidFill>
              </a:rPr>
              <a:t>This map shows a major chain store with many locations in Kansas. However, stores are in different sales tax areas ranging from 7.5 percent to 10.3 percent.</a:t>
            </a:r>
          </a:p>
        </p:txBody>
      </p:sp>
      <p:pic>
        <p:nvPicPr>
          <p:cNvPr id="9" name="Picture 8">
            <a:extLst>
              <a:ext uri="{FF2B5EF4-FFF2-40B4-BE49-F238E27FC236}">
                <a16:creationId xmlns:a16="http://schemas.microsoft.com/office/drawing/2014/main" id="{A4545F46-E726-984D-A2EB-9D9520044E01}"/>
              </a:ext>
            </a:extLst>
          </p:cNvPr>
          <p:cNvPicPr/>
          <p:nvPr/>
        </p:nvPicPr>
        <p:blipFill rotWithShape="1">
          <a:blip r:embed="rId3" cstate="print">
            <a:extLst>
              <a:ext uri="{28A0092B-C50C-407E-A947-70E740481C1C}">
                <a14:useLocalDpi xmlns:a14="http://schemas.microsoft.com/office/drawing/2010/main" val="0"/>
              </a:ext>
            </a:extLst>
          </a:blip>
          <a:srcRect l="19316" t="28596" r="19487" b="14487"/>
          <a:stretch/>
        </p:blipFill>
        <p:spPr bwMode="auto">
          <a:xfrm>
            <a:off x="6542912" y="1857747"/>
            <a:ext cx="2601088" cy="1372464"/>
          </a:xfrm>
          <a:prstGeom prst="rect">
            <a:avLst/>
          </a:prstGeom>
          <a:ln>
            <a:noFill/>
          </a:ln>
          <a:extLst>
            <a:ext uri="{53640926-AAD7-44d8-BBD7-CCE9431645EC}">
              <a14:shadowObscured xmlns="" xmlns:a14="http://schemas.microsoft.com/office/drawing/2010/main"/>
            </a:ext>
          </a:extLst>
        </p:spPr>
      </p:pic>
      <p:sp>
        <p:nvSpPr>
          <p:cNvPr id="11" name="TextBox 10">
            <a:extLst>
              <a:ext uri="{FF2B5EF4-FFF2-40B4-BE49-F238E27FC236}">
                <a16:creationId xmlns:a16="http://schemas.microsoft.com/office/drawing/2014/main" id="{0FC059A3-D728-884B-959D-D1D0A3A3B2BF}"/>
              </a:ext>
            </a:extLst>
          </p:cNvPr>
          <p:cNvSpPr txBox="1"/>
          <p:nvPr/>
        </p:nvSpPr>
        <p:spPr>
          <a:xfrm>
            <a:off x="4157495" y="3627790"/>
            <a:ext cx="4770834" cy="2431435"/>
          </a:xfrm>
          <a:prstGeom prst="rect">
            <a:avLst/>
          </a:prstGeom>
          <a:noFill/>
        </p:spPr>
        <p:txBody>
          <a:bodyPr wrap="square" rtlCol="0">
            <a:spAutoFit/>
          </a:bodyPr>
          <a:lstStyle/>
          <a:p>
            <a:r>
              <a:rPr lang="en-US" dirty="0">
                <a:solidFill>
                  <a:schemeClr val="accent1"/>
                </a:solidFill>
              </a:rPr>
              <a:t>While the difference in the total purchase price of one gallon of milk may only be 7 cents, for the average family of four spending a modest $1,000 per month on groceries this could mean an extra </a:t>
            </a:r>
            <a:r>
              <a:rPr lang="en-US" b="1" dirty="0">
                <a:solidFill>
                  <a:schemeClr val="accent1"/>
                </a:solidFill>
              </a:rPr>
              <a:t>$336 a year</a:t>
            </a:r>
            <a:r>
              <a:rPr lang="en-US" dirty="0">
                <a:solidFill>
                  <a:schemeClr val="accent1"/>
                </a:solidFill>
              </a:rPr>
              <a:t>.</a:t>
            </a:r>
          </a:p>
          <a:p>
            <a:r>
              <a:rPr lang="en-US" sz="800" dirty="0">
                <a:solidFill>
                  <a:schemeClr val="accent1"/>
                </a:solidFill>
              </a:rPr>
              <a:t>U.S. Department of Agriculture. (2019). </a:t>
            </a:r>
            <a:r>
              <a:rPr lang="en-US" sz="800" i="1" dirty="0">
                <a:solidFill>
                  <a:schemeClr val="accent1"/>
                </a:solidFill>
              </a:rPr>
              <a:t>Official USDA Food Plans: Cost of Food at Home at Four Levels, U.S. Average, July 2019.</a:t>
            </a:r>
            <a:r>
              <a:rPr lang="en-US" sz="800" dirty="0">
                <a:solidFill>
                  <a:schemeClr val="accent1"/>
                </a:solidFill>
              </a:rPr>
              <a:t> Washington, D.C.: USDA Center for Nutrition Policy and Promotion. Retrieved September 24, 2019, https://www.fns.usda.gov/sites/default/files/media/file/CostofFoodJul2019.pdf</a:t>
            </a:r>
          </a:p>
        </p:txBody>
      </p:sp>
      <p:pic>
        <p:nvPicPr>
          <p:cNvPr id="2" name="Picture 1"/>
          <p:cNvPicPr>
            <a:picLocks noChangeAspect="1"/>
          </p:cNvPicPr>
          <p:nvPr/>
        </p:nvPicPr>
        <p:blipFill>
          <a:blip r:embed="rId4"/>
          <a:stretch>
            <a:fillRect/>
          </a:stretch>
        </p:blipFill>
        <p:spPr>
          <a:xfrm>
            <a:off x="76200" y="2592130"/>
            <a:ext cx="3657600" cy="4175433"/>
          </a:xfrm>
          <a:prstGeom prst="rect">
            <a:avLst/>
          </a:prstGeom>
        </p:spPr>
      </p:pic>
    </p:spTree>
    <p:extLst>
      <p:ext uri="{BB962C8B-B14F-4D97-AF65-F5344CB8AC3E}">
        <p14:creationId xmlns:p14="http://schemas.microsoft.com/office/powerpoint/2010/main" val="464033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660D-6471-4542-AA17-9671C77EC194}"/>
              </a:ext>
            </a:extLst>
          </p:cNvPr>
          <p:cNvSpPr>
            <a:spLocks noGrp="1"/>
          </p:cNvSpPr>
          <p:nvPr>
            <p:ph type="title"/>
          </p:nvPr>
        </p:nvSpPr>
        <p:spPr>
          <a:xfrm>
            <a:off x="1084881" y="152400"/>
            <a:ext cx="8059119" cy="838200"/>
          </a:xfrm>
        </p:spPr>
        <p:txBody>
          <a:bodyPr/>
          <a:lstStyle/>
          <a:p>
            <a:r>
              <a:rPr lang="en-US" dirty="0"/>
              <a:t>Let’s Get Started:  Sales Taxes!</a:t>
            </a:r>
          </a:p>
        </p:txBody>
      </p:sp>
      <p:sp>
        <p:nvSpPr>
          <p:cNvPr id="3" name="Content Placeholder 2">
            <a:extLst>
              <a:ext uri="{FF2B5EF4-FFF2-40B4-BE49-F238E27FC236}">
                <a16:creationId xmlns:a16="http://schemas.microsoft.com/office/drawing/2014/main" id="{9507F217-D74B-8F49-9280-9BAC7C35634D}"/>
              </a:ext>
            </a:extLst>
          </p:cNvPr>
          <p:cNvSpPr>
            <a:spLocks noGrp="1"/>
          </p:cNvSpPr>
          <p:nvPr>
            <p:ph idx="1"/>
          </p:nvPr>
        </p:nvSpPr>
        <p:spPr/>
        <p:txBody>
          <a:bodyPr/>
          <a:lstStyle/>
          <a:p>
            <a:r>
              <a:rPr lang="en-US" sz="3200" dirty="0"/>
              <a:t>Sales taxes in the state are incredibly complicated</a:t>
            </a:r>
          </a:p>
          <a:p>
            <a:r>
              <a:rPr lang="en-US" sz="3200" dirty="0"/>
              <a:t>Not low-lying fruit</a:t>
            </a:r>
          </a:p>
          <a:p>
            <a:r>
              <a:rPr lang="en-US" sz="3200" dirty="0"/>
              <a:t>Wayfair is an important first step</a:t>
            </a:r>
          </a:p>
          <a:p>
            <a:r>
              <a:rPr lang="en-US" sz="3200" dirty="0"/>
              <a:t>What about the sales tax base?</a:t>
            </a:r>
          </a:p>
          <a:p>
            <a:r>
              <a:rPr lang="en-US" sz="3200" dirty="0"/>
              <a:t>Food sales tax?  </a:t>
            </a:r>
          </a:p>
          <a:p>
            <a:r>
              <a:rPr lang="en-US" sz="3200" dirty="0"/>
              <a:t>We have a lot to talk about!</a:t>
            </a:r>
          </a:p>
          <a:p>
            <a:endParaRPr lang="en-US" sz="3200" dirty="0"/>
          </a:p>
          <a:p>
            <a:pPr lvl="0"/>
            <a:endParaRPr lang="en-US" dirty="0"/>
          </a:p>
          <a:p>
            <a:endParaRPr lang="en-US" dirty="0"/>
          </a:p>
        </p:txBody>
      </p:sp>
    </p:spTree>
    <p:extLst>
      <p:ext uri="{BB962C8B-B14F-4D97-AF65-F5344CB8AC3E}">
        <p14:creationId xmlns:p14="http://schemas.microsoft.com/office/powerpoint/2010/main" val="498033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192806" y="241053"/>
            <a:ext cx="7620000" cy="563563"/>
          </a:xfrm>
          <a:prstGeom prst="rect">
            <a:avLst/>
          </a:prstGeom>
          <a:noFill/>
          <a:ln w="9525">
            <a:noFill/>
            <a:miter lim="800000"/>
            <a:headEnd/>
            <a:tailEnd/>
          </a:ln>
        </p:spPr>
        <p:txBody>
          <a:bodyPr anchor="ctr"/>
          <a:lstStyle/>
          <a:p>
            <a:pPr algn="ctr" eaLnBrk="0" hangingPunct="0">
              <a:defRPr/>
            </a:pPr>
            <a:r>
              <a:rPr lang="en-US" sz="3200" b="1" dirty="0">
                <a:solidFill>
                  <a:schemeClr val="folHlink"/>
                </a:solidFill>
                <a:effectLst>
                  <a:outerShdw blurRad="38100" dist="38100" dir="2700000" algn="tl">
                    <a:srgbClr val="000000"/>
                  </a:outerShdw>
                </a:effectLst>
              </a:rPr>
              <a:t>Questions?</a:t>
            </a:r>
            <a:endParaRPr lang="en-US" sz="3200" b="1" kern="0" dirty="0">
              <a:solidFill>
                <a:srgbClr val="FFFF99"/>
              </a:solidFill>
            </a:endParaRPr>
          </a:p>
        </p:txBody>
      </p:sp>
      <p:pic>
        <p:nvPicPr>
          <p:cNvPr id="2" name="Picture 1"/>
          <p:cNvPicPr>
            <a:picLocks noChangeAspect="1"/>
          </p:cNvPicPr>
          <p:nvPr/>
        </p:nvPicPr>
        <p:blipFill>
          <a:blip r:embed="rId3"/>
          <a:stretch>
            <a:fillRect/>
          </a:stretch>
        </p:blipFill>
        <p:spPr>
          <a:xfrm>
            <a:off x="1835418" y="895648"/>
            <a:ext cx="6032500" cy="5626100"/>
          </a:xfrm>
          <a:prstGeom prst="rect">
            <a:avLst/>
          </a:prstGeom>
        </p:spPr>
      </p:pic>
    </p:spTree>
    <p:extLst>
      <p:ext uri="{BB962C8B-B14F-4D97-AF65-F5344CB8AC3E}">
        <p14:creationId xmlns:p14="http://schemas.microsoft.com/office/powerpoint/2010/main" val="414171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039031" y="152400"/>
            <a:ext cx="8104969" cy="838200"/>
          </a:xfrm>
        </p:spPr>
        <p:txBody>
          <a:bodyPr/>
          <a:lstStyle/>
          <a:p>
            <a:r>
              <a:rPr lang="en-US" sz="2800" dirty="0"/>
              <a:t>Institute for Policy &amp; Social Research </a:t>
            </a:r>
            <a:br>
              <a:rPr lang="en-US" sz="2800" dirty="0"/>
            </a:br>
            <a:r>
              <a:rPr lang="en-US" sz="2800" dirty="0"/>
              <a:t>Mission</a:t>
            </a:r>
          </a:p>
        </p:txBody>
      </p:sp>
      <p:sp>
        <p:nvSpPr>
          <p:cNvPr id="29698" name="Content Placeholder 2"/>
          <p:cNvSpPr>
            <a:spLocks noGrp="1"/>
          </p:cNvSpPr>
          <p:nvPr>
            <p:ph idx="1"/>
          </p:nvPr>
        </p:nvSpPr>
        <p:spPr>
          <a:xfrm>
            <a:off x="989201" y="1016000"/>
            <a:ext cx="7962454" cy="5232400"/>
          </a:xfrm>
        </p:spPr>
        <p:txBody>
          <a:bodyPr/>
          <a:lstStyle/>
          <a:p>
            <a:pPr>
              <a:spcBef>
                <a:spcPts val="600"/>
              </a:spcBef>
              <a:spcAft>
                <a:spcPts val="600"/>
              </a:spcAft>
            </a:pPr>
            <a:r>
              <a:rPr lang="en-US" sz="3200" dirty="0">
                <a:latin typeface="Calibri" pitchFamily="34" charset="0"/>
              </a:rPr>
              <a:t>IPSR assists faculty with research development, administers sponsored research projects and provides research and data services.</a:t>
            </a:r>
          </a:p>
          <a:p>
            <a:pPr>
              <a:spcBef>
                <a:spcPts val="600"/>
              </a:spcBef>
              <a:spcAft>
                <a:spcPts val="600"/>
              </a:spcAft>
            </a:pPr>
            <a:r>
              <a:rPr lang="en-US" sz="3200" dirty="0">
                <a:latin typeface="Calibri" pitchFamily="34" charset="0"/>
              </a:rPr>
              <a:t>IPSR was recently named the Kansas State Data Center by the US Census Bureau.</a:t>
            </a:r>
          </a:p>
        </p:txBody>
      </p:sp>
      <p:pic>
        <p:nvPicPr>
          <p:cNvPr id="2" name="Picture 1"/>
          <p:cNvPicPr>
            <a:picLocks noChangeAspect="1"/>
          </p:cNvPicPr>
          <p:nvPr/>
        </p:nvPicPr>
        <p:blipFill>
          <a:blip r:embed="rId3"/>
          <a:stretch>
            <a:fillRect/>
          </a:stretch>
        </p:blipFill>
        <p:spPr>
          <a:xfrm>
            <a:off x="1399775" y="4233389"/>
            <a:ext cx="2366310" cy="2193838"/>
          </a:xfrm>
          <a:prstGeom prst="rect">
            <a:avLst/>
          </a:prstGeom>
        </p:spPr>
      </p:pic>
      <p:pic>
        <p:nvPicPr>
          <p:cNvPr id="3" name="Picture 2"/>
          <p:cNvPicPr>
            <a:picLocks noChangeAspect="1"/>
          </p:cNvPicPr>
          <p:nvPr/>
        </p:nvPicPr>
        <p:blipFill>
          <a:blip r:embed="rId4"/>
          <a:stretch>
            <a:fillRect/>
          </a:stretch>
        </p:blipFill>
        <p:spPr>
          <a:xfrm>
            <a:off x="4620361" y="4594783"/>
            <a:ext cx="3869253" cy="1395695"/>
          </a:xfrm>
          <a:prstGeom prst="rect">
            <a:avLst/>
          </a:prstGeom>
        </p:spPr>
      </p:pic>
    </p:spTree>
    <p:extLst>
      <p:ext uri="{BB962C8B-B14F-4D97-AF65-F5344CB8AC3E}">
        <p14:creationId xmlns:p14="http://schemas.microsoft.com/office/powerpoint/2010/main" val="2639647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 for Science, Technology &amp; Economic Policy</a:t>
            </a:r>
          </a:p>
        </p:txBody>
      </p:sp>
      <p:sp>
        <p:nvSpPr>
          <p:cNvPr id="3" name="Content Placeholder 2"/>
          <p:cNvSpPr>
            <a:spLocks noGrp="1"/>
          </p:cNvSpPr>
          <p:nvPr>
            <p:ph idx="1"/>
          </p:nvPr>
        </p:nvSpPr>
        <p:spPr/>
        <p:txBody>
          <a:bodyPr/>
          <a:lstStyle/>
          <a:p>
            <a:r>
              <a:rPr lang="en-US" dirty="0"/>
              <a:t>CSTEP research focuses on science policy, scientific labor markets, education policy, and state and local economic development.</a:t>
            </a:r>
          </a:p>
          <a:p>
            <a:r>
              <a:rPr lang="en-US" dirty="0"/>
              <a:t>Contract Evaluations</a:t>
            </a:r>
          </a:p>
          <a:p>
            <a:pPr lvl="1"/>
            <a:r>
              <a:rPr lang="en-US" dirty="0"/>
              <a:t>Kauffman Foundation—</a:t>
            </a:r>
            <a:r>
              <a:rPr lang="en-US" i="1" dirty="0"/>
              <a:t>Immigration in the Bi-State Region </a:t>
            </a:r>
          </a:p>
          <a:p>
            <a:pPr lvl="1"/>
            <a:r>
              <a:rPr lang="en-US" dirty="0"/>
              <a:t>Women’s Foundation of Greater Kansas City—</a:t>
            </a:r>
            <a:r>
              <a:rPr lang="en-US" i="1" dirty="0"/>
              <a:t>The Status of Women in Kansas</a:t>
            </a:r>
          </a:p>
          <a:p>
            <a:endParaRPr lang="en-US" i="1" dirty="0"/>
          </a:p>
          <a:p>
            <a:pPr marL="0" indent="0">
              <a:buNone/>
            </a:pPr>
            <a:endParaRPr lang="en-US" dirty="0"/>
          </a:p>
        </p:txBody>
      </p:sp>
    </p:spTree>
    <p:extLst>
      <p:ext uri="{BB962C8B-B14F-4D97-AF65-F5344CB8AC3E}">
        <p14:creationId xmlns:p14="http://schemas.microsoft.com/office/powerpoint/2010/main" val="29923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924800" cy="762000"/>
          </a:xfrm>
        </p:spPr>
        <p:txBody>
          <a:bodyPr/>
          <a:lstStyle/>
          <a:p>
            <a:r>
              <a:rPr lang="en-US" sz="3200" dirty="0"/>
              <a:t>IPSR Contract Research</a:t>
            </a:r>
          </a:p>
        </p:txBody>
      </p:sp>
      <p:pic>
        <p:nvPicPr>
          <p:cNvPr id="4" name="Content Placeholder 3"/>
          <p:cNvPicPr>
            <a:picLocks noGrp="1" noChangeAspect="1"/>
          </p:cNvPicPr>
          <p:nvPr>
            <p:ph idx="1"/>
          </p:nvPr>
        </p:nvPicPr>
        <p:blipFill>
          <a:blip r:embed="rId2"/>
          <a:srcRect l="4085" r="4085"/>
          <a:stretch>
            <a:fillRect/>
          </a:stretch>
        </p:blipFill>
        <p:spPr>
          <a:xfrm>
            <a:off x="12368" y="990600"/>
            <a:ext cx="6934200" cy="4902970"/>
          </a:xfrm>
        </p:spPr>
      </p:pic>
      <p:pic>
        <p:nvPicPr>
          <p:cNvPr id="5" name="Picture 4"/>
          <p:cNvPicPr>
            <a:picLocks noChangeAspect="1"/>
          </p:cNvPicPr>
          <p:nvPr/>
        </p:nvPicPr>
        <p:blipFill>
          <a:blip r:embed="rId3"/>
          <a:stretch>
            <a:fillRect/>
          </a:stretch>
        </p:blipFill>
        <p:spPr>
          <a:xfrm>
            <a:off x="4267200" y="2743200"/>
            <a:ext cx="4572000" cy="3429000"/>
          </a:xfrm>
          <a:prstGeom prst="rect">
            <a:avLst/>
          </a:prstGeom>
        </p:spPr>
      </p:pic>
      <p:sp>
        <p:nvSpPr>
          <p:cNvPr id="7" name="TextBox 6"/>
          <p:cNvSpPr txBox="1"/>
          <p:nvPr/>
        </p:nvSpPr>
        <p:spPr>
          <a:xfrm>
            <a:off x="143893" y="6169027"/>
            <a:ext cx="8711640" cy="584776"/>
          </a:xfrm>
          <a:prstGeom prst="rect">
            <a:avLst/>
          </a:prstGeom>
          <a:noFill/>
        </p:spPr>
        <p:txBody>
          <a:bodyPr wrap="none" rtlCol="0">
            <a:spAutoFit/>
          </a:bodyPr>
          <a:lstStyle/>
          <a:p>
            <a:r>
              <a:rPr lang="en-US" sz="1600" dirty="0">
                <a:solidFill>
                  <a:schemeClr val="accent1"/>
                </a:solidFill>
              </a:rPr>
              <a:t>Testimony before US House of Representatives Working Group on Women in the 21</a:t>
            </a:r>
            <a:r>
              <a:rPr lang="en-US" sz="1600" baseline="30000" dirty="0">
                <a:solidFill>
                  <a:schemeClr val="accent1"/>
                </a:solidFill>
              </a:rPr>
              <a:t>st</a:t>
            </a:r>
            <a:r>
              <a:rPr lang="en-US" sz="1600" dirty="0">
                <a:solidFill>
                  <a:schemeClr val="accent1"/>
                </a:solidFill>
              </a:rPr>
              <a:t> Century </a:t>
            </a:r>
          </a:p>
          <a:p>
            <a:r>
              <a:rPr lang="en-US" sz="1600" dirty="0">
                <a:solidFill>
                  <a:schemeClr val="accent1"/>
                </a:solidFill>
              </a:rPr>
              <a:t>Workforce, March 2017</a:t>
            </a:r>
          </a:p>
        </p:txBody>
      </p:sp>
    </p:spTree>
    <p:extLst>
      <p:ext uri="{BB962C8B-B14F-4D97-AF65-F5344CB8AC3E}">
        <p14:creationId xmlns:p14="http://schemas.microsoft.com/office/powerpoint/2010/main" val="331710868"/>
      </p:ext>
    </p:extLst>
  </p:cSld>
  <p:clrMapOvr>
    <a:masterClrMapping/>
  </p:clrMapOvr>
</p:sld>
</file>

<file path=ppt/theme/theme1.xml><?xml version="1.0" encoding="utf-8"?>
<a:theme xmlns:a="http://schemas.openxmlformats.org/drawingml/2006/main" name="KUtemp4-column">
  <a:themeElements>
    <a:clrScheme name="KUtemp4-colum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KUtemp4-colum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Utemp4-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Utemp4-colum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Utemp4-colum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Utemp4-colum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Utemp4-colum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Utemp4-colum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Utemp4-colum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Utemp4-colum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Utemp4-colum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Utemp4-colum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Utemp4-colum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Utemp4-colum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KUtemp4-colum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FF116017237842BB0A3B2F9AB72A7E" ma:contentTypeVersion="10" ma:contentTypeDescription="Create a new document." ma:contentTypeScope="" ma:versionID="3ba8daf1ed8a3c1a390ee2318009da2e">
  <xsd:schema xmlns:xsd="http://www.w3.org/2001/XMLSchema" xmlns:xs="http://www.w3.org/2001/XMLSchema" xmlns:p="http://schemas.microsoft.com/office/2006/metadata/properties" xmlns:ns2="e687258a-6e96-418a-829f-766673d7569a" xmlns:ns3="8f5bec68-18f2-4c43-8063-dcd09ad907fe" targetNamespace="http://schemas.microsoft.com/office/2006/metadata/properties" ma:root="true" ma:fieldsID="a0ee8a909d66f082d1098ce5a1e78a73" ns2:_="" ns3:_="">
    <xsd:import namespace="e687258a-6e96-418a-829f-766673d7569a"/>
    <xsd:import namespace="8f5bec68-18f2-4c43-8063-dcd09ad907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7258a-6e96-418a-829f-766673d756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5bec68-18f2-4c43-8063-dcd09ad907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E2A447-1282-4D31-AD20-6A88C18676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87258a-6e96-418a-829f-766673d7569a"/>
    <ds:schemaRef ds:uri="8f5bec68-18f2-4c43-8063-dcd09ad907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348003-7587-4084-B1E0-FB1BDDB3FB9B}">
  <ds:schemaRefs>
    <ds:schemaRef ds:uri="http://schemas.microsoft.com/sharepoint/v3/contenttype/forms"/>
  </ds:schemaRefs>
</ds:datastoreItem>
</file>

<file path=customXml/itemProps3.xml><?xml version="1.0" encoding="utf-8"?>
<ds:datastoreItem xmlns:ds="http://schemas.openxmlformats.org/officeDocument/2006/customXml" ds:itemID="{EA8F03DB-B475-4B72-9BF0-982D15708556}">
  <ds:schemaRefs>
    <ds:schemaRef ds:uri="8f5bec68-18f2-4c43-8063-dcd09ad907fe"/>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e687258a-6e96-418a-829f-766673d7569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Metro</Template>
  <TotalTime>12664</TotalTime>
  <Words>3325</Words>
  <Application>Microsoft Office PowerPoint</Application>
  <PresentationFormat>On-screen Show (4:3)</PresentationFormat>
  <Paragraphs>391</Paragraphs>
  <Slides>69</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MS PGothic</vt:lpstr>
      <vt:lpstr>Arial</vt:lpstr>
      <vt:lpstr>Book Antiqua</vt:lpstr>
      <vt:lpstr>Calibri</vt:lpstr>
      <vt:lpstr>Gill Sans MT</vt:lpstr>
      <vt:lpstr>Wingdings</vt:lpstr>
      <vt:lpstr>KUtemp4-column</vt:lpstr>
      <vt:lpstr>Charting a Course for Tax Reform in Kansas</vt:lpstr>
      <vt:lpstr>Overview</vt:lpstr>
      <vt:lpstr>Introduction</vt:lpstr>
      <vt:lpstr>Rural, Midwestern Credentials</vt:lpstr>
      <vt:lpstr>PowerPoint Presentation</vt:lpstr>
      <vt:lpstr>Institute for Policy &amp; Social Research  Mission</vt:lpstr>
      <vt:lpstr>Institute for Policy &amp; Social Research  Mission</vt:lpstr>
      <vt:lpstr>Center for Science, Technology &amp; Economic Policy</vt:lpstr>
      <vt:lpstr>IPSR Contract Research</vt:lpstr>
      <vt:lpstr>Kansas Board of Regents</vt:lpstr>
      <vt:lpstr>PowerPoint Presentation</vt:lpstr>
      <vt:lpstr>PowerPoint Presentation</vt:lpstr>
      <vt:lpstr>Future of Work Conference—October 17th</vt:lpstr>
      <vt:lpstr>Kansas Economic Policy Conference  October 24th</vt:lpstr>
      <vt:lpstr>New Research Agenda: How Do State Tax Cuts Affect the Provision of Public Goods?</vt:lpstr>
      <vt:lpstr>How Do State Income Tax Cuts Affect Public Goods?</vt:lpstr>
      <vt:lpstr>How Do State Income Tax Cuts Affect Public Goods?</vt:lpstr>
      <vt:lpstr>State Disinvestments in Higher Education—Joint Work with Joshua Rosenbloom, Iowa State Univ.</vt:lpstr>
      <vt:lpstr>University of Kansas Experience</vt:lpstr>
      <vt:lpstr>Research Team</vt:lpstr>
      <vt:lpstr>Tami Gurley-Calvez—Associate Professor, KU Medical Center</vt:lpstr>
      <vt:lpstr>Pat Oslund—Associate Researcher IPSR</vt:lpstr>
      <vt:lpstr>The Kansas Economy</vt:lpstr>
      <vt:lpstr>The Kansas Economy</vt:lpstr>
      <vt:lpstr>Headwinds Facing the Kansas Economy</vt:lpstr>
      <vt:lpstr>Demography:  Population Trends</vt:lpstr>
      <vt:lpstr>Maximum Population by Year</vt:lpstr>
      <vt:lpstr>Population Trends—Plains States</vt:lpstr>
      <vt:lpstr>Headwinds:  Labor Force</vt:lpstr>
      <vt:lpstr>Headwinds:  Labor Force</vt:lpstr>
      <vt:lpstr>Headwinds—Federal Policy</vt:lpstr>
      <vt:lpstr>Trump Administration Crackdown on Immigration</vt:lpstr>
      <vt:lpstr>Percentage of Immigrants by County in Kansas</vt:lpstr>
      <vt:lpstr>Kansas Immigration Facts</vt:lpstr>
      <vt:lpstr>Trade Policy</vt:lpstr>
      <vt:lpstr>Economics of Trade</vt:lpstr>
      <vt:lpstr>Trade and the Kansas Economy</vt:lpstr>
      <vt:lpstr>Free Trade and Kansas</vt:lpstr>
      <vt:lpstr>Free Trade and Kansas</vt:lpstr>
      <vt:lpstr>Macroeconomic Uncertainty</vt:lpstr>
      <vt:lpstr>Kansas Economy Summary</vt:lpstr>
      <vt:lpstr>Academic Research on:  Tax Cuts &amp; Economic Activity The Kansas Tax Experiment  </vt:lpstr>
      <vt:lpstr>Academic Research Tax Cuts &amp; Economic Activity</vt:lpstr>
      <vt:lpstr>Brownback Tax Cuts Were a Natural Experiment</vt:lpstr>
      <vt:lpstr>Impact of State Tax Cuts on Pass-Through Business </vt:lpstr>
      <vt:lpstr>Impact of State Tax Cuts on Pass-Through Business </vt:lpstr>
      <vt:lpstr>Impact of State Tax Cuts on Pass-Through Business </vt:lpstr>
      <vt:lpstr>Effects of Tax Cuts on Employment Growth</vt:lpstr>
      <vt:lpstr>Kansas Tax Experiment—Synthetic Control</vt:lpstr>
      <vt:lpstr>Kansas Tax Experiment—Tax Revenues</vt:lpstr>
      <vt:lpstr>Kansas Tax Experiment—Synthetic Control Real Gross State Product</vt:lpstr>
      <vt:lpstr>Kansas Tax Experiment—Synthetic Control Total Employment</vt:lpstr>
      <vt:lpstr>Effects of Kansas’ Tax Reform—Synthetic Control</vt:lpstr>
      <vt:lpstr>Summary Kansas Tax Experiment</vt:lpstr>
      <vt:lpstr>Charting a Course on  Tax Reform</vt:lpstr>
      <vt:lpstr>Tax Reform:  Big Picture</vt:lpstr>
      <vt:lpstr>Research: Kansas Tax Policies</vt:lpstr>
      <vt:lpstr>Research: Tax Incidence</vt:lpstr>
      <vt:lpstr>Research: Kansas Tax Policies</vt:lpstr>
      <vt:lpstr>Research: Tax Incidence</vt:lpstr>
      <vt:lpstr>Research: Tax Incidence</vt:lpstr>
      <vt:lpstr>Research: Tax Incidence Will Provide</vt:lpstr>
      <vt:lpstr>Let’s Get Started:  Sales Taxes!</vt:lpstr>
      <vt:lpstr>PowerPoint Presentation</vt:lpstr>
      <vt:lpstr>PowerPoint Presentation</vt:lpstr>
      <vt:lpstr>PowerPoint Presentation</vt:lpstr>
      <vt:lpstr>PowerPoint Presentation</vt:lpstr>
      <vt:lpstr>Let’s Get Started:  Sales Taxes!</vt:lpstr>
      <vt:lpstr>PowerPoint Presentation</vt:lpstr>
    </vt:vector>
  </TitlesOfParts>
  <Company>NIH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OD/USER</dc:creator>
  <cp:lastModifiedBy>Davis, Kate [GO]</cp:lastModifiedBy>
  <cp:revision>715</cp:revision>
  <dcterms:created xsi:type="dcterms:W3CDTF">2008-02-04T20:39:44Z</dcterms:created>
  <dcterms:modified xsi:type="dcterms:W3CDTF">2019-09-24T20:45:48Z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0x01010076FF116017237842BB0A3B2F9AB72A7E</vt:lpwstr>
  </property>
</Properties>
</file>