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notesSlides/notesSlide9.xml" ContentType="application/vnd.openxmlformats-officedocument.presentationml.notesSlide+xml"/>
  <Override PartName="/ppt/slideLayouts/slideLayout12.xml" ContentType="application/vnd.openxmlformats-officedocument.presentationml.slideLayout+xml"/>
  <Override PartName="/ppt/notesSlides/notesSlide10.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notesSlides/notesSlide8.xml" ContentType="application/vnd.openxmlformats-officedocument.presentationml.notesSlide+xml"/>
  <Override PartName="/ppt/slideLayouts/slideLayout1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6.xml" ContentType="application/vnd.openxmlformats-officedocument.presentationml.slideLayout+xml"/>
  <Override PartName="/ppt/notesSlides/notesSlide6.xml" ContentType="application/vnd.openxmlformats-officedocument.presentationml.notesSlide+xml"/>
  <Override PartName="/ppt/slideLayouts/slideLayout15.xml" ContentType="application/vnd.openxmlformats-officedocument.presentationml.slideLayout+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slideLayouts/slideLayout1.xml" ContentType="application/vnd.openxmlformats-officedocument.presentationml.slideLayout+xml"/>
  <Override PartName="/ppt/notesSlides/notesSlide26.xml" ContentType="application/vnd.openxmlformats-officedocument.presentationml.notesSlid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slideLayouts/slideLayout6.xml" ContentType="application/vnd.openxmlformats-officedocument.presentationml.slideLayout+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slideLayouts/slideLayout4.xml" ContentType="application/vnd.openxmlformats-officedocument.presentationml.slideLayout+xml"/>
  <Override PartName="/ppt/notesSlides/notesSlide17.xml" ContentType="application/vnd.openxmlformats-officedocument.presentationml.notesSlide+xml"/>
  <Override PartName="/ppt/handoutMasters/handoutMaster1.xml" ContentType="application/vnd.openxmlformats-officedocument.presentationml.handoutMaster+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handoutMasterIdLst>
    <p:handoutMasterId r:id="rId30"/>
  </p:handoutMasterIdLst>
  <p:sldIdLst>
    <p:sldId id="365" r:id="rId3"/>
    <p:sldId id="366" r:id="rId4"/>
    <p:sldId id="364" r:id="rId5"/>
    <p:sldId id="383" r:id="rId6"/>
    <p:sldId id="358" r:id="rId7"/>
    <p:sldId id="347" r:id="rId8"/>
    <p:sldId id="369" r:id="rId9"/>
    <p:sldId id="381" r:id="rId10"/>
    <p:sldId id="370" r:id="rId11"/>
    <p:sldId id="371" r:id="rId12"/>
    <p:sldId id="367" r:id="rId13"/>
    <p:sldId id="382" r:id="rId14"/>
    <p:sldId id="340" r:id="rId15"/>
    <p:sldId id="372" r:id="rId16"/>
    <p:sldId id="373" r:id="rId17"/>
    <p:sldId id="375" r:id="rId18"/>
    <p:sldId id="368" r:id="rId19"/>
    <p:sldId id="325" r:id="rId20"/>
    <p:sldId id="341" r:id="rId21"/>
    <p:sldId id="342" r:id="rId22"/>
    <p:sldId id="343" r:id="rId23"/>
    <p:sldId id="377" r:id="rId24"/>
    <p:sldId id="378" r:id="rId25"/>
    <p:sldId id="376" r:id="rId26"/>
    <p:sldId id="380" r:id="rId27"/>
    <p:sldId id="379"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hew Darrah" initials="md" lastIdx="1" clrIdx="0"/>
  <p:cmAuthor id="1" name="ttenbrink" initials="t" lastIdx="2" clrIdx="1"/>
  <p:cmAuthor id="2" name="Emilie Doerksen" initials="ed" lastIdx="1" clrIdx="2"/>
  <p:cmAuthor id="3" name="cdeneault" initials="cd" lastIdx="1"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3223" autoAdjust="0"/>
  </p:normalViewPr>
  <p:slideViewPr>
    <p:cSldViewPr>
      <p:cViewPr varScale="1">
        <p:scale>
          <a:sx n="101" d="100"/>
          <a:sy n="101" d="100"/>
        </p:scale>
        <p:origin x="18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342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9"/>
            <a:ext cx="3037840"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9"/>
            <a:ext cx="3037840" cy="465139"/>
          </a:xfrm>
          <a:prstGeom prst="rect">
            <a:avLst/>
          </a:prstGeom>
        </p:spPr>
        <p:txBody>
          <a:bodyPr vert="horz" lIns="91440" tIns="45720" rIns="91440" bIns="45720" rtlCol="0"/>
          <a:lstStyle>
            <a:lvl1pPr algn="r">
              <a:defRPr sz="1200"/>
            </a:lvl1pPr>
          </a:lstStyle>
          <a:p>
            <a:fld id="{0858BE9C-6F22-453F-A3E5-EE30678E7DFB}" type="datetimeFigureOut">
              <a:rPr lang="en-US" smtClean="0"/>
              <a:pPr/>
              <a:t>9/23/2019</a:t>
            </a:fld>
            <a:endParaRPr lang="en-US" dirty="0"/>
          </a:p>
        </p:txBody>
      </p:sp>
      <p:sp>
        <p:nvSpPr>
          <p:cNvPr id="4" name="Footer Placeholder 3"/>
          <p:cNvSpPr>
            <a:spLocks noGrp="1"/>
          </p:cNvSpPr>
          <p:nvPr>
            <p:ph type="ftr" sz="quarter" idx="2"/>
          </p:nvPr>
        </p:nvSpPr>
        <p:spPr>
          <a:xfrm>
            <a:off x="0" y="8829682"/>
            <a:ext cx="3037840" cy="46513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82"/>
            <a:ext cx="3037840" cy="465139"/>
          </a:xfrm>
          <a:prstGeom prst="rect">
            <a:avLst/>
          </a:prstGeom>
        </p:spPr>
        <p:txBody>
          <a:bodyPr vert="horz" lIns="91440" tIns="45720" rIns="91440" bIns="45720" rtlCol="0" anchor="b"/>
          <a:lstStyle>
            <a:lvl1pPr algn="r">
              <a:defRPr sz="1200"/>
            </a:lvl1pPr>
          </a:lstStyle>
          <a:p>
            <a:fld id="{81E1789B-390E-4376-A2B3-6D5652619CAF}" type="slidenum">
              <a:rPr lang="en-US" smtClean="0"/>
              <a:pPr/>
              <a:t>‹#›</a:t>
            </a:fld>
            <a:endParaRPr lang="en-US" dirty="0"/>
          </a:p>
        </p:txBody>
      </p:sp>
    </p:spTree>
    <p:extLst>
      <p:ext uri="{BB962C8B-B14F-4D97-AF65-F5344CB8AC3E}">
        <p14:creationId xmlns:p14="http://schemas.microsoft.com/office/powerpoint/2010/main" val="8950585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9"/>
            <a:ext cx="3037840"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9"/>
            <a:ext cx="3037840" cy="465139"/>
          </a:xfrm>
          <a:prstGeom prst="rect">
            <a:avLst/>
          </a:prstGeom>
        </p:spPr>
        <p:txBody>
          <a:bodyPr vert="horz" lIns="91440" tIns="45720" rIns="91440" bIns="45720" rtlCol="0"/>
          <a:lstStyle>
            <a:lvl1pPr algn="r">
              <a:defRPr sz="1200"/>
            </a:lvl1pPr>
          </a:lstStyle>
          <a:p>
            <a:fld id="{E31D4775-2BAE-45BE-9E42-92BCE5BC94FB}" type="datetimeFigureOut">
              <a:rPr lang="en-US" smtClean="0"/>
              <a:pPr/>
              <a:t>9/23/2019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1" y="4416434"/>
            <a:ext cx="560832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82"/>
            <a:ext cx="3037840" cy="465139"/>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82"/>
            <a:ext cx="3037840" cy="465139"/>
          </a:xfrm>
          <a:prstGeom prst="rect">
            <a:avLst/>
          </a:prstGeom>
        </p:spPr>
        <p:txBody>
          <a:bodyPr vert="horz" lIns="91440" tIns="45720" rIns="91440" bIns="45720" rtlCol="0" anchor="b"/>
          <a:lstStyle>
            <a:lvl1pPr algn="r">
              <a:defRPr sz="1200"/>
            </a:lvl1pPr>
          </a:lstStyle>
          <a:p>
            <a:fld id="{14D8ED0C-D5C7-453A-8273-394039AA7B59}" type="slidenum">
              <a:rPr lang="en-US" smtClean="0"/>
              <a:pPr/>
              <a:t>‹#›</a:t>
            </a:fld>
            <a:endParaRPr lang="en-US" dirty="0"/>
          </a:p>
        </p:txBody>
      </p:sp>
    </p:spTree>
    <p:extLst>
      <p:ext uri="{BB962C8B-B14F-4D97-AF65-F5344CB8AC3E}">
        <p14:creationId xmlns:p14="http://schemas.microsoft.com/office/powerpoint/2010/main" val="38956188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6C6452-D52C-411A-923F-E91EDC8FEB90}" type="slidenum">
              <a:rPr lang="en-US" smtClean="0">
                <a:solidFill>
                  <a:prstClr val="black"/>
                </a:solidFill>
              </a:rPr>
              <a:pPr fontAlgn="base">
                <a:spcBef>
                  <a:spcPct val="0"/>
                </a:spcBef>
                <a:spcAft>
                  <a:spcPct val="0"/>
                </a:spcAft>
                <a:defRPr/>
              </a:pPr>
              <a:t>1</a:t>
            </a:fld>
            <a:endParaRPr lang="en-US" dirty="0" smtClean="0">
              <a:solidFill>
                <a:prstClr val="black"/>
              </a:solidFill>
            </a:endParaRPr>
          </a:p>
        </p:txBody>
      </p:sp>
    </p:spTree>
    <p:extLst>
      <p:ext uri="{BB962C8B-B14F-4D97-AF65-F5344CB8AC3E}">
        <p14:creationId xmlns:p14="http://schemas.microsoft.com/office/powerpoint/2010/main" val="1349364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10</a:t>
            </a:fld>
            <a:endParaRPr lang="en-US" dirty="0"/>
          </a:p>
        </p:txBody>
      </p:sp>
    </p:spTree>
    <p:extLst>
      <p:ext uri="{BB962C8B-B14F-4D97-AF65-F5344CB8AC3E}">
        <p14:creationId xmlns:p14="http://schemas.microsoft.com/office/powerpoint/2010/main" val="406097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BEE143-8DC5-4D9A-8D1D-2EF0CCB507D6}" type="slidenum">
              <a:rPr lang="en-US" smtClean="0"/>
              <a:pPr>
                <a:defRPr/>
              </a:pPr>
              <a:t>11</a:t>
            </a:fld>
            <a:endParaRPr lang="en-US" dirty="0"/>
          </a:p>
        </p:txBody>
      </p:sp>
    </p:spTree>
    <p:extLst>
      <p:ext uri="{BB962C8B-B14F-4D97-AF65-F5344CB8AC3E}">
        <p14:creationId xmlns:p14="http://schemas.microsoft.com/office/powerpoint/2010/main" val="231160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12</a:t>
            </a:fld>
            <a:endParaRPr lang="en-US" dirty="0"/>
          </a:p>
        </p:txBody>
      </p:sp>
    </p:spTree>
    <p:extLst>
      <p:ext uri="{BB962C8B-B14F-4D97-AF65-F5344CB8AC3E}">
        <p14:creationId xmlns:p14="http://schemas.microsoft.com/office/powerpoint/2010/main" val="1729848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96913"/>
            <a:ext cx="6626225" cy="4970462"/>
          </a:xfrm>
        </p:spPr>
      </p:sp>
      <p:sp>
        <p:nvSpPr>
          <p:cNvPr id="3" name="Notes Placeholder 2"/>
          <p:cNvSpPr>
            <a:spLocks noGrp="1"/>
          </p:cNvSpPr>
          <p:nvPr>
            <p:ph type="body" idx="1"/>
          </p:nvPr>
        </p:nvSpPr>
        <p:spPr>
          <a:xfrm>
            <a:off x="701041" y="5867400"/>
            <a:ext cx="5608320" cy="273209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13</a:t>
            </a:fld>
            <a:endParaRPr lang="en-US" dirty="0"/>
          </a:p>
        </p:txBody>
      </p:sp>
    </p:spTree>
    <p:extLst>
      <p:ext uri="{BB962C8B-B14F-4D97-AF65-F5344CB8AC3E}">
        <p14:creationId xmlns:p14="http://schemas.microsoft.com/office/powerpoint/2010/main" val="3967469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14</a:t>
            </a:fld>
            <a:endParaRPr lang="en-US" dirty="0"/>
          </a:p>
        </p:txBody>
      </p:sp>
    </p:spTree>
    <p:extLst>
      <p:ext uri="{BB962C8B-B14F-4D97-AF65-F5344CB8AC3E}">
        <p14:creationId xmlns:p14="http://schemas.microsoft.com/office/powerpoint/2010/main" val="3650800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15</a:t>
            </a:fld>
            <a:endParaRPr lang="en-US" dirty="0"/>
          </a:p>
        </p:txBody>
      </p:sp>
    </p:spTree>
    <p:extLst>
      <p:ext uri="{BB962C8B-B14F-4D97-AF65-F5344CB8AC3E}">
        <p14:creationId xmlns:p14="http://schemas.microsoft.com/office/powerpoint/2010/main" val="350715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16</a:t>
            </a:fld>
            <a:endParaRPr lang="en-US" dirty="0"/>
          </a:p>
        </p:txBody>
      </p:sp>
    </p:spTree>
    <p:extLst>
      <p:ext uri="{BB962C8B-B14F-4D97-AF65-F5344CB8AC3E}">
        <p14:creationId xmlns:p14="http://schemas.microsoft.com/office/powerpoint/2010/main" val="4083243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BEE143-8DC5-4D9A-8D1D-2EF0CCB507D6}" type="slidenum">
              <a:rPr lang="en-US" smtClean="0"/>
              <a:pPr>
                <a:defRPr/>
              </a:pPr>
              <a:t>17</a:t>
            </a:fld>
            <a:endParaRPr lang="en-US" dirty="0"/>
          </a:p>
        </p:txBody>
      </p:sp>
    </p:spTree>
    <p:extLst>
      <p:ext uri="{BB962C8B-B14F-4D97-AF65-F5344CB8AC3E}">
        <p14:creationId xmlns:p14="http://schemas.microsoft.com/office/powerpoint/2010/main" val="1697151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7175" y="696913"/>
            <a:ext cx="6446838" cy="4837112"/>
          </a:xfrm>
        </p:spPr>
      </p:sp>
      <p:sp>
        <p:nvSpPr>
          <p:cNvPr id="4" name="Slide Number Placeholder 3"/>
          <p:cNvSpPr>
            <a:spLocks noGrp="1"/>
          </p:cNvSpPr>
          <p:nvPr>
            <p:ph type="sldNum" sz="quarter" idx="10"/>
          </p:nvPr>
        </p:nvSpPr>
        <p:spPr/>
        <p:txBody>
          <a:bodyPr/>
          <a:lstStyle/>
          <a:p>
            <a:fld id="{14D8ED0C-D5C7-453A-8273-394039AA7B59}" type="slidenum">
              <a:rPr lang="en-US" smtClean="0"/>
              <a:pPr/>
              <a:t>18</a:t>
            </a:fld>
            <a:endParaRPr lang="en-US" dirty="0"/>
          </a:p>
        </p:txBody>
      </p:sp>
    </p:spTree>
    <p:extLst>
      <p:ext uri="{BB962C8B-B14F-4D97-AF65-F5344CB8AC3E}">
        <p14:creationId xmlns:p14="http://schemas.microsoft.com/office/powerpoint/2010/main" val="2893374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19</a:t>
            </a:fld>
            <a:endParaRPr lang="en-US" dirty="0"/>
          </a:p>
        </p:txBody>
      </p:sp>
    </p:spTree>
    <p:extLst>
      <p:ext uri="{BB962C8B-B14F-4D97-AF65-F5344CB8AC3E}">
        <p14:creationId xmlns:p14="http://schemas.microsoft.com/office/powerpoint/2010/main" val="2954518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BEE143-8DC5-4D9A-8D1D-2EF0CCB507D6}" type="slidenum">
              <a:rPr lang="en-US" smtClean="0"/>
              <a:pPr>
                <a:defRPr/>
              </a:pPr>
              <a:t>2</a:t>
            </a:fld>
            <a:endParaRPr lang="en-US" dirty="0"/>
          </a:p>
        </p:txBody>
      </p:sp>
    </p:spTree>
    <p:extLst>
      <p:ext uri="{BB962C8B-B14F-4D97-AF65-F5344CB8AC3E}">
        <p14:creationId xmlns:p14="http://schemas.microsoft.com/office/powerpoint/2010/main" val="1137173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20</a:t>
            </a:fld>
            <a:endParaRPr lang="en-US" dirty="0"/>
          </a:p>
        </p:txBody>
      </p:sp>
    </p:spTree>
    <p:extLst>
      <p:ext uri="{BB962C8B-B14F-4D97-AF65-F5344CB8AC3E}">
        <p14:creationId xmlns:p14="http://schemas.microsoft.com/office/powerpoint/2010/main" val="2246284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D8ED0C-D5C7-453A-8273-394039AA7B59}" type="slidenum">
              <a:rPr lang="en-US" smtClean="0"/>
              <a:pPr/>
              <a:t>21</a:t>
            </a:fld>
            <a:endParaRPr lang="en-US" dirty="0"/>
          </a:p>
        </p:txBody>
      </p:sp>
    </p:spTree>
    <p:extLst>
      <p:ext uri="{BB962C8B-B14F-4D97-AF65-F5344CB8AC3E}">
        <p14:creationId xmlns:p14="http://schemas.microsoft.com/office/powerpoint/2010/main" val="4203776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BEE143-8DC5-4D9A-8D1D-2EF0CCB507D6}" type="slidenum">
              <a:rPr lang="en-US" smtClean="0"/>
              <a:pPr>
                <a:defRPr/>
              </a:pPr>
              <a:t>22</a:t>
            </a:fld>
            <a:endParaRPr lang="en-US" dirty="0"/>
          </a:p>
        </p:txBody>
      </p:sp>
    </p:spTree>
    <p:extLst>
      <p:ext uri="{BB962C8B-B14F-4D97-AF65-F5344CB8AC3E}">
        <p14:creationId xmlns:p14="http://schemas.microsoft.com/office/powerpoint/2010/main" val="3835807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23</a:t>
            </a:fld>
            <a:endParaRPr lang="en-US" dirty="0"/>
          </a:p>
        </p:txBody>
      </p:sp>
    </p:spTree>
    <p:extLst>
      <p:ext uri="{BB962C8B-B14F-4D97-AF65-F5344CB8AC3E}">
        <p14:creationId xmlns:p14="http://schemas.microsoft.com/office/powerpoint/2010/main" val="1663281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24</a:t>
            </a:fld>
            <a:endParaRPr lang="en-US" dirty="0"/>
          </a:p>
        </p:txBody>
      </p:sp>
    </p:spTree>
    <p:extLst>
      <p:ext uri="{BB962C8B-B14F-4D97-AF65-F5344CB8AC3E}">
        <p14:creationId xmlns:p14="http://schemas.microsoft.com/office/powerpoint/2010/main" val="1317965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25</a:t>
            </a:fld>
            <a:endParaRPr lang="en-US" dirty="0"/>
          </a:p>
        </p:txBody>
      </p:sp>
    </p:spTree>
    <p:extLst>
      <p:ext uri="{BB962C8B-B14F-4D97-AF65-F5344CB8AC3E}">
        <p14:creationId xmlns:p14="http://schemas.microsoft.com/office/powerpoint/2010/main" val="1861072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26</a:t>
            </a:fld>
            <a:endParaRPr lang="en-US" dirty="0"/>
          </a:p>
        </p:txBody>
      </p:sp>
    </p:spTree>
    <p:extLst>
      <p:ext uri="{BB962C8B-B14F-4D97-AF65-F5344CB8AC3E}">
        <p14:creationId xmlns:p14="http://schemas.microsoft.com/office/powerpoint/2010/main" val="331294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96913"/>
            <a:ext cx="6626225" cy="4970462"/>
          </a:xfrm>
        </p:spPr>
      </p:sp>
      <p:sp>
        <p:nvSpPr>
          <p:cNvPr id="3" name="Notes Placeholder 2"/>
          <p:cNvSpPr>
            <a:spLocks noGrp="1"/>
          </p:cNvSpPr>
          <p:nvPr>
            <p:ph type="body" idx="1"/>
          </p:nvPr>
        </p:nvSpPr>
        <p:spPr>
          <a:xfrm>
            <a:off x="701041" y="5867400"/>
            <a:ext cx="5608320" cy="273209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81221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96913"/>
            <a:ext cx="6626225" cy="4970462"/>
          </a:xfrm>
        </p:spPr>
      </p:sp>
      <p:sp>
        <p:nvSpPr>
          <p:cNvPr id="3" name="Notes Placeholder 2"/>
          <p:cNvSpPr>
            <a:spLocks noGrp="1"/>
          </p:cNvSpPr>
          <p:nvPr>
            <p:ph type="body" idx="1"/>
          </p:nvPr>
        </p:nvSpPr>
        <p:spPr>
          <a:xfrm>
            <a:off x="701041" y="5867400"/>
            <a:ext cx="5608320" cy="2732090"/>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775299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5</a:t>
            </a:fld>
            <a:endParaRPr lang="en-US" dirty="0"/>
          </a:p>
        </p:txBody>
      </p:sp>
    </p:spTree>
    <p:extLst>
      <p:ext uri="{BB962C8B-B14F-4D97-AF65-F5344CB8AC3E}">
        <p14:creationId xmlns:p14="http://schemas.microsoft.com/office/powerpoint/2010/main" val="2571196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6</a:t>
            </a:fld>
            <a:endParaRPr lang="en-US" dirty="0"/>
          </a:p>
        </p:txBody>
      </p:sp>
    </p:spTree>
    <p:extLst>
      <p:ext uri="{BB962C8B-B14F-4D97-AF65-F5344CB8AC3E}">
        <p14:creationId xmlns:p14="http://schemas.microsoft.com/office/powerpoint/2010/main" val="4254281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7</a:t>
            </a:fld>
            <a:endParaRPr lang="en-US" dirty="0"/>
          </a:p>
        </p:txBody>
      </p:sp>
    </p:spTree>
    <p:extLst>
      <p:ext uri="{BB962C8B-B14F-4D97-AF65-F5344CB8AC3E}">
        <p14:creationId xmlns:p14="http://schemas.microsoft.com/office/powerpoint/2010/main" val="219146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8</a:t>
            </a:fld>
            <a:endParaRPr lang="en-US" dirty="0"/>
          </a:p>
        </p:txBody>
      </p:sp>
    </p:spTree>
    <p:extLst>
      <p:ext uri="{BB962C8B-B14F-4D97-AF65-F5344CB8AC3E}">
        <p14:creationId xmlns:p14="http://schemas.microsoft.com/office/powerpoint/2010/main" val="485175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D8ED0C-D5C7-453A-8273-394039AA7B59}" type="slidenum">
              <a:rPr lang="en-US" smtClean="0"/>
              <a:pPr/>
              <a:t>9</a:t>
            </a:fld>
            <a:endParaRPr lang="en-US" dirty="0"/>
          </a:p>
        </p:txBody>
      </p:sp>
    </p:spTree>
    <p:extLst>
      <p:ext uri="{BB962C8B-B14F-4D97-AF65-F5344CB8AC3E}">
        <p14:creationId xmlns:p14="http://schemas.microsoft.com/office/powerpoint/2010/main" val="1090468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34405A-FF82-455E-9BD9-540E50D82DF6}" type="datetime1">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B8757E-E6A2-43AC-A713-C817F5625D0D}" type="datetime1">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3D1F01-FFD3-4469-8A26-3229C138A09E}" type="datetime1">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lvl1pPr>
              <a:defRPr>
                <a:solidFill>
                  <a:srgbClr val="003399"/>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2860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KDOL Ad Astra Logo - Blue-Gold.jpg"/>
          <p:cNvPicPr>
            <a:picLocks noChangeAspect="1"/>
          </p:cNvPicPr>
          <p:nvPr userDrawn="1"/>
        </p:nvPicPr>
        <p:blipFill>
          <a:blip r:embed="rId2" cstate="print"/>
          <a:stretch>
            <a:fillRect/>
          </a:stretch>
        </p:blipFill>
        <p:spPr>
          <a:xfrm>
            <a:off x="2895600" y="3810000"/>
            <a:ext cx="3276600" cy="1884253"/>
          </a:xfrm>
          <a:prstGeom prst="rect">
            <a:avLst/>
          </a:prstGeom>
        </p:spPr>
      </p:pic>
    </p:spTree>
    <p:extLst>
      <p:ext uri="{BB962C8B-B14F-4D97-AF65-F5344CB8AC3E}">
        <p14:creationId xmlns:p14="http://schemas.microsoft.com/office/powerpoint/2010/main" val="1052854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KDOL Ad Astra Logo - Blue-Gold.jpg"/>
          <p:cNvPicPr>
            <a:picLocks noChangeAspect="1"/>
          </p:cNvPicPr>
          <p:nvPr userDrawn="1"/>
        </p:nvPicPr>
        <p:blipFill>
          <a:blip r:embed="rId2" cstate="print"/>
          <a:stretch>
            <a:fillRect/>
          </a:stretch>
        </p:blipFill>
        <p:spPr>
          <a:xfrm>
            <a:off x="6553200" y="5638800"/>
            <a:ext cx="1745519" cy="1003785"/>
          </a:xfrm>
          <a:prstGeom prst="rect">
            <a:avLst/>
          </a:prstGeom>
        </p:spPr>
      </p:pic>
    </p:spTree>
    <p:extLst>
      <p:ext uri="{BB962C8B-B14F-4D97-AF65-F5344CB8AC3E}">
        <p14:creationId xmlns:p14="http://schemas.microsoft.com/office/powerpoint/2010/main" val="2643119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KDOL Ad Astra Logo - Blue-Gold.jpg"/>
          <p:cNvPicPr>
            <a:picLocks noChangeAspect="1"/>
          </p:cNvPicPr>
          <p:nvPr userDrawn="1"/>
        </p:nvPicPr>
        <p:blipFill>
          <a:blip r:embed="rId2" cstate="print"/>
          <a:stretch>
            <a:fillRect/>
          </a:stretch>
        </p:blipFill>
        <p:spPr>
          <a:xfrm>
            <a:off x="6553200" y="5638800"/>
            <a:ext cx="1745519" cy="1003785"/>
          </a:xfrm>
          <a:prstGeom prst="rect">
            <a:avLst/>
          </a:prstGeom>
        </p:spPr>
      </p:pic>
    </p:spTree>
    <p:extLst>
      <p:ext uri="{BB962C8B-B14F-4D97-AF65-F5344CB8AC3E}">
        <p14:creationId xmlns:p14="http://schemas.microsoft.com/office/powerpoint/2010/main" val="93518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926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19538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7" descr="KDOL Ad Astra Logo - Blue-Gold.jpg"/>
          <p:cNvPicPr>
            <a:picLocks noChangeAspect="1"/>
          </p:cNvPicPr>
          <p:nvPr userDrawn="1"/>
        </p:nvPicPr>
        <p:blipFill>
          <a:blip r:embed="rId2" cstate="print"/>
          <a:stretch>
            <a:fillRect/>
          </a:stretch>
        </p:blipFill>
        <p:spPr>
          <a:xfrm>
            <a:off x="6553200" y="5638800"/>
            <a:ext cx="1745519" cy="1003785"/>
          </a:xfrm>
          <a:prstGeom prst="rect">
            <a:avLst/>
          </a:prstGeom>
        </p:spPr>
      </p:pic>
    </p:spTree>
    <p:extLst>
      <p:ext uri="{BB962C8B-B14F-4D97-AF65-F5344CB8AC3E}">
        <p14:creationId xmlns:p14="http://schemas.microsoft.com/office/powerpoint/2010/main" val="3020550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vl1pPr>
          </a:lstStyle>
          <a:p>
            <a:r>
              <a:rPr lang="en-US" dirty="0" smtClean="0"/>
              <a:t>Questions</a:t>
            </a:r>
            <a:endParaRPr lang="en-US" dirty="0"/>
          </a:p>
        </p:txBody>
      </p:sp>
      <p:pic>
        <p:nvPicPr>
          <p:cNvPr id="6" name="Picture 5" descr="KDOL Ad Astra Logo - Blue-Gold.jpg"/>
          <p:cNvPicPr>
            <a:picLocks noChangeAspect="1"/>
          </p:cNvPicPr>
          <p:nvPr userDrawn="1"/>
        </p:nvPicPr>
        <p:blipFill>
          <a:blip r:embed="rId2" cstate="print"/>
          <a:stretch>
            <a:fillRect/>
          </a:stretch>
        </p:blipFill>
        <p:spPr>
          <a:xfrm>
            <a:off x="6553200" y="5638800"/>
            <a:ext cx="1745519" cy="1003785"/>
          </a:xfrm>
          <a:prstGeom prst="rect">
            <a:avLst/>
          </a:prstGeom>
        </p:spPr>
      </p:pic>
      <p:pic>
        <p:nvPicPr>
          <p:cNvPr id="2050" name="Picture 2" descr="C:\Users\shenke\AppData\Local\Microsoft\Windows\Temporary Internet Files\Content.IE5\1HPD1G56\MC900441498[1].png"/>
          <p:cNvPicPr>
            <a:picLocks noChangeAspect="1" noChangeArrowheads="1"/>
          </p:cNvPicPr>
          <p:nvPr userDrawn="1"/>
        </p:nvPicPr>
        <p:blipFill>
          <a:blip r:embed="rId3" cstate="print"/>
          <a:srcRect/>
          <a:stretch>
            <a:fillRect/>
          </a:stretch>
        </p:blipFill>
        <p:spPr bwMode="auto">
          <a:xfrm>
            <a:off x="2743428" y="1600428"/>
            <a:ext cx="3657143" cy="3657143"/>
          </a:xfrm>
          <a:prstGeom prst="rect">
            <a:avLst/>
          </a:prstGeom>
          <a:noFill/>
        </p:spPr>
      </p:pic>
    </p:spTree>
    <p:extLst>
      <p:ext uri="{BB962C8B-B14F-4D97-AF65-F5344CB8AC3E}">
        <p14:creationId xmlns:p14="http://schemas.microsoft.com/office/powerpoint/2010/main" val="23916743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KDOL Ad Astra Logo - Blue-Gold.jpg"/>
          <p:cNvPicPr>
            <a:picLocks noChangeAspect="1"/>
          </p:cNvPicPr>
          <p:nvPr userDrawn="1"/>
        </p:nvPicPr>
        <p:blipFill>
          <a:blip r:embed="rId2" cstate="print"/>
          <a:stretch>
            <a:fillRect/>
          </a:stretch>
        </p:blipFill>
        <p:spPr>
          <a:xfrm>
            <a:off x="2819400" y="914400"/>
            <a:ext cx="3429000" cy="1971893"/>
          </a:xfrm>
          <a:prstGeom prst="rect">
            <a:avLst/>
          </a:prstGeom>
        </p:spPr>
      </p:pic>
      <p:sp>
        <p:nvSpPr>
          <p:cNvPr id="8" name="TextBox 7"/>
          <p:cNvSpPr txBox="1"/>
          <p:nvPr userDrawn="1"/>
        </p:nvSpPr>
        <p:spPr>
          <a:xfrm>
            <a:off x="2362200" y="3200400"/>
            <a:ext cx="4419600" cy="584775"/>
          </a:xfrm>
          <a:prstGeom prst="rect">
            <a:avLst/>
          </a:prstGeom>
          <a:noFill/>
        </p:spPr>
        <p:txBody>
          <a:bodyPr wrap="square" rtlCol="0">
            <a:spAutoFit/>
          </a:bodyPr>
          <a:lstStyle/>
          <a:p>
            <a:pPr algn="ctr" fontAlgn="base">
              <a:spcBef>
                <a:spcPct val="0"/>
              </a:spcBef>
              <a:spcAft>
                <a:spcPct val="0"/>
              </a:spcAft>
            </a:pPr>
            <a:r>
              <a:rPr lang="en-US" sz="3200" b="1" dirty="0" smtClean="0">
                <a:solidFill>
                  <a:srgbClr val="002569"/>
                </a:solidFill>
                <a:latin typeface="Arial" charset="0"/>
                <a:cs typeface="Arial" charset="0"/>
              </a:rPr>
              <a:t>www.dol.ks.gov</a:t>
            </a:r>
            <a:endParaRPr lang="en-US" sz="3200" b="1" dirty="0">
              <a:solidFill>
                <a:srgbClr val="002569"/>
              </a:solidFill>
              <a:latin typeface="Arial" charset="0"/>
              <a:cs typeface="Arial" charset="0"/>
            </a:endParaRPr>
          </a:p>
        </p:txBody>
      </p:sp>
      <p:sp>
        <p:nvSpPr>
          <p:cNvPr id="9" name="TextBox 8"/>
          <p:cNvSpPr txBox="1"/>
          <p:nvPr userDrawn="1"/>
        </p:nvSpPr>
        <p:spPr>
          <a:xfrm>
            <a:off x="762000" y="4572000"/>
            <a:ext cx="7772400" cy="369332"/>
          </a:xfrm>
          <a:prstGeom prst="rect">
            <a:avLst/>
          </a:prstGeom>
          <a:noFill/>
        </p:spPr>
        <p:txBody>
          <a:bodyPr wrap="square" rtlCol="0">
            <a:spAutoFit/>
          </a:bodyPr>
          <a:lstStyle/>
          <a:p>
            <a:pPr algn="ctr" fontAlgn="base">
              <a:spcBef>
                <a:spcPct val="0"/>
              </a:spcBef>
              <a:spcAft>
                <a:spcPct val="0"/>
              </a:spcAft>
            </a:pPr>
            <a:r>
              <a:rPr lang="en-US" dirty="0" smtClean="0">
                <a:solidFill>
                  <a:prstClr val="black"/>
                </a:solidFill>
                <a:latin typeface="Arial" charset="0"/>
                <a:cs typeface="Arial" charset="0"/>
              </a:rPr>
              <a:t>Presenter</a:t>
            </a:r>
            <a:endParaRPr lang="en-US" dirty="0">
              <a:solidFill>
                <a:prstClr val="black"/>
              </a:solidFill>
              <a:latin typeface="Arial" charset="0"/>
              <a:cs typeface="Arial" charset="0"/>
            </a:endParaRPr>
          </a:p>
        </p:txBody>
      </p:sp>
    </p:spTree>
    <p:extLst>
      <p:ext uri="{BB962C8B-B14F-4D97-AF65-F5344CB8AC3E}">
        <p14:creationId xmlns:p14="http://schemas.microsoft.com/office/powerpoint/2010/main" val="234375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04E5A2-C6F1-4690-95C3-52A6FCCC5BB9}" type="datetime1">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DF854-08A9-4184-A88D-72BE428A913B}" type="datetime1">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422500-579D-4C91-B5E8-25D79F3202D5}" type="datetime1">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CF512C-BEC9-41A1-95D2-710401F0F350}" type="datetime1">
              <a:rPr lang="en-US" smtClean="0"/>
              <a:pPr/>
              <a:t>9/23/2019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2759EC-5233-4634-94F0-66CFB871EA02}" type="datetime1">
              <a:rPr lang="en-US" smtClean="0"/>
              <a:pPr/>
              <a:t>9/23/2019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DEFF0-00B3-4A2E-AC6D-0868E7F9A73E}" type="datetime1">
              <a:rPr lang="en-US" smtClean="0"/>
              <a:pPr/>
              <a:t>9/23/2019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7F8EBA-D8D8-4DDF-885D-5A8626E7579A}" type="datetime1">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3DBF40-0FA3-4EBB-A43D-7C4D875BCF9A}" type="datetime1">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04C895-A699-47DF-8499-4075AA5D1F5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E2557-9176-4740-A58E-69F33FCEF055}" type="datetime1">
              <a:rPr lang="en-US" smtClean="0"/>
              <a:pPr/>
              <a:t>9/23/2019</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4C895-A699-47DF-8499-4075AA5D1F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27274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dt="0"/>
  <p:txStyles>
    <p:titleStyle>
      <a:lvl1pPr algn="ctr" rtl="0" eaLnBrk="1" fontAlgn="base" hangingPunct="1">
        <a:spcBef>
          <a:spcPct val="0"/>
        </a:spcBef>
        <a:spcAft>
          <a:spcPct val="0"/>
        </a:spcAft>
        <a:defRPr sz="4400" b="1" kern="1200">
          <a:solidFill>
            <a:srgbClr val="002569"/>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914400"/>
            <a:ext cx="7772400" cy="762000"/>
          </a:xfrm>
        </p:spPr>
        <p:txBody>
          <a:bodyPr/>
          <a:lstStyle/>
          <a:p>
            <a:pPr lvl="0"/>
            <a:r>
              <a:rPr lang="en-US" dirty="0">
                <a:latin typeface="Garamond" pitchFamily="18" charset="0"/>
              </a:rPr>
              <a:t>Labor Market Conditions</a:t>
            </a:r>
            <a:endParaRPr lang="en-US" sz="6000" dirty="0">
              <a:latin typeface="Garamond" pitchFamily="18" charset="0"/>
            </a:endParaRPr>
          </a:p>
        </p:txBody>
      </p:sp>
      <p:sp>
        <p:nvSpPr>
          <p:cNvPr id="4" name="Subtitle 3"/>
          <p:cNvSpPr>
            <a:spLocks noGrp="1"/>
          </p:cNvSpPr>
          <p:nvPr>
            <p:ph type="subTitle" idx="1"/>
          </p:nvPr>
        </p:nvSpPr>
        <p:spPr>
          <a:xfrm>
            <a:off x="1371600" y="1828800"/>
            <a:ext cx="6400800" cy="1905000"/>
          </a:xfrm>
        </p:spPr>
        <p:txBody>
          <a:bodyPr/>
          <a:lstStyle/>
          <a:p>
            <a:pPr lvl="0" eaLnBrk="0" hangingPunct="0"/>
            <a:r>
              <a:rPr lang="en-US" sz="2400" dirty="0">
                <a:solidFill>
                  <a:schemeClr val="tx1"/>
                </a:solidFill>
                <a:latin typeface="Garamond" pitchFamily="18" charset="0"/>
              </a:rPr>
              <a:t>Prepared for</a:t>
            </a:r>
          </a:p>
          <a:p>
            <a:pPr lvl="0" eaLnBrk="0" hangingPunct="0"/>
            <a:r>
              <a:rPr lang="en-US" sz="2400" dirty="0">
                <a:solidFill>
                  <a:schemeClr val="tx1"/>
                </a:solidFill>
                <a:latin typeface="Garamond" pitchFamily="18" charset="0"/>
              </a:rPr>
              <a:t>Governor’s Council on Tax </a:t>
            </a:r>
            <a:r>
              <a:rPr lang="en-US" sz="2400" dirty="0" smtClean="0">
                <a:solidFill>
                  <a:schemeClr val="tx1"/>
                </a:solidFill>
                <a:latin typeface="Garamond" pitchFamily="18" charset="0"/>
              </a:rPr>
              <a:t>Reform</a:t>
            </a:r>
          </a:p>
          <a:p>
            <a:pPr lvl="0" eaLnBrk="0" hangingPunct="0"/>
            <a:r>
              <a:rPr lang="en-US" sz="2400" dirty="0">
                <a:solidFill>
                  <a:schemeClr val="tx1"/>
                </a:solidFill>
                <a:latin typeface="Garamond" pitchFamily="18" charset="0"/>
              </a:rPr>
              <a:t>September </a:t>
            </a:r>
            <a:r>
              <a:rPr lang="en-US" sz="2400" dirty="0" smtClean="0">
                <a:solidFill>
                  <a:schemeClr val="tx1"/>
                </a:solidFill>
                <a:latin typeface="Garamond" pitchFamily="18" charset="0"/>
              </a:rPr>
              <a:t>2019</a:t>
            </a:r>
            <a:endParaRPr lang="en-US" sz="2400" dirty="0">
              <a:solidFill>
                <a:schemeClr val="tx1"/>
              </a:solidFill>
              <a:latin typeface="Garamond" pitchFamily="18" charset="0"/>
            </a:endParaRPr>
          </a:p>
        </p:txBody>
      </p:sp>
      <p:sp>
        <p:nvSpPr>
          <p:cNvPr id="5" name="Subtitle 3"/>
          <p:cNvSpPr txBox="1">
            <a:spLocks/>
          </p:cNvSpPr>
          <p:nvPr/>
        </p:nvSpPr>
        <p:spPr bwMode="auto">
          <a:xfrm>
            <a:off x="6400800" y="4648200"/>
            <a:ext cx="2362200"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For more information, contact:</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Julie Menghini</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Director of Communications</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401 S.W. Topeka Blvd</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Topeka, KS 66603</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Phone: 785-581-7307</a:t>
            </a:r>
          </a:p>
          <a:p>
            <a:pPr lvl="0" algn="r" eaLnBrk="0" fontAlgn="base" hangingPunct="0">
              <a:spcBef>
                <a:spcPct val="0"/>
              </a:spcBef>
              <a:spcAft>
                <a:spcPct val="0"/>
              </a:spcAft>
            </a:pPr>
            <a:r>
              <a:rPr lang="en-US" sz="1200" dirty="0">
                <a:latin typeface="Garamond" pitchFamily="18" charset="0"/>
                <a:ea typeface="Times New Roman" pitchFamily="18" charset="0"/>
                <a:cs typeface="Times New Roman" pitchFamily="18" charset="0"/>
              </a:rPr>
              <a:t>Fax: 785-296-0753</a:t>
            </a:r>
          </a:p>
          <a:p>
            <a:pPr algn="ctr" fontAlgn="base">
              <a:spcBef>
                <a:spcPct val="20000"/>
              </a:spcBef>
              <a:spcAft>
                <a:spcPct val="0"/>
              </a:spcAft>
              <a:buFont typeface="Arial" charset="0"/>
              <a:buNone/>
              <a:defRPr/>
            </a:pPr>
            <a:endParaRPr lang="en-US" sz="1050" dirty="0">
              <a:solidFill>
                <a:prstClr val="black">
                  <a:tint val="75000"/>
                </a:prstClr>
              </a:solidFill>
              <a:latin typeface="Arial" pitchFamily="34" charset="0"/>
              <a:cs typeface="Arial" pitchFamily="34" charset="0"/>
            </a:endParaRPr>
          </a:p>
        </p:txBody>
      </p:sp>
    </p:spTree>
    <p:extLst>
      <p:ext uri="{BB962C8B-B14F-4D97-AF65-F5344CB8AC3E}">
        <p14:creationId xmlns:p14="http://schemas.microsoft.com/office/powerpoint/2010/main" val="3342952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10</a:t>
            </a:fld>
            <a:endParaRPr lang="en-US" dirty="0"/>
          </a:p>
        </p:txBody>
      </p:sp>
      <p:pic>
        <p:nvPicPr>
          <p:cNvPr id="3" name="Picture 2"/>
          <p:cNvPicPr>
            <a:picLocks noChangeAspect="1"/>
          </p:cNvPicPr>
          <p:nvPr/>
        </p:nvPicPr>
        <p:blipFill>
          <a:blip r:embed="rId3"/>
          <a:stretch>
            <a:fillRect/>
          </a:stretch>
        </p:blipFill>
        <p:spPr>
          <a:xfrm>
            <a:off x="308886" y="283402"/>
            <a:ext cx="8530314" cy="6183684"/>
          </a:xfrm>
          <a:prstGeom prst="rect">
            <a:avLst/>
          </a:prstGeom>
        </p:spPr>
      </p:pic>
    </p:spTree>
    <p:extLst>
      <p:ext uri="{BB962C8B-B14F-4D97-AF65-F5344CB8AC3E}">
        <p14:creationId xmlns:p14="http://schemas.microsoft.com/office/powerpoint/2010/main" val="2640974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Garamond" pitchFamily="18" charset="0"/>
              </a:rPr>
              <a:t>Household Survey Data</a:t>
            </a:r>
            <a:endParaRPr lang="en-US" dirty="0"/>
          </a:p>
        </p:txBody>
      </p:sp>
      <p:sp>
        <p:nvSpPr>
          <p:cNvPr id="3" name="Subtitle 2"/>
          <p:cNvSpPr>
            <a:spLocks noGrp="1"/>
          </p:cNvSpPr>
          <p:nvPr>
            <p:ph type="subTitle" idx="1"/>
          </p:nvPr>
        </p:nvSpPr>
        <p:spPr/>
        <p:txBody>
          <a:bodyPr/>
          <a:lstStyle/>
          <a:p>
            <a:r>
              <a:rPr lang="en-US" dirty="0">
                <a:solidFill>
                  <a:schemeClr val="tx2"/>
                </a:solidFill>
                <a:latin typeface="Garamond" pitchFamily="18" charset="0"/>
              </a:rPr>
              <a:t>Labor Force and Unemployment</a:t>
            </a:r>
          </a:p>
          <a:p>
            <a:r>
              <a:rPr lang="en-US" sz="2000" dirty="0">
                <a:solidFill>
                  <a:schemeClr val="tx2"/>
                </a:solidFill>
                <a:latin typeface="Garamond" pitchFamily="18" charset="0"/>
              </a:rPr>
              <a:t>Local Area Unemployment Statistics Program (LAUS)</a:t>
            </a:r>
          </a:p>
        </p:txBody>
      </p:sp>
    </p:spTree>
    <p:extLst>
      <p:ext uri="{BB962C8B-B14F-4D97-AF65-F5344CB8AC3E}">
        <p14:creationId xmlns:p14="http://schemas.microsoft.com/office/powerpoint/2010/main" val="3750077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12</a:t>
            </a:fld>
            <a:endParaRPr lang="en-US" dirty="0"/>
          </a:p>
        </p:txBody>
      </p:sp>
      <p:pic>
        <p:nvPicPr>
          <p:cNvPr id="3" name="Picture 2"/>
          <p:cNvPicPr>
            <a:picLocks noChangeAspect="1"/>
          </p:cNvPicPr>
          <p:nvPr/>
        </p:nvPicPr>
        <p:blipFill>
          <a:blip r:embed="rId3"/>
          <a:stretch>
            <a:fillRect/>
          </a:stretch>
        </p:blipFill>
        <p:spPr>
          <a:xfrm>
            <a:off x="0" y="667981"/>
            <a:ext cx="9144000" cy="5522038"/>
          </a:xfrm>
          <a:prstGeom prst="rect">
            <a:avLst/>
          </a:prstGeom>
        </p:spPr>
      </p:pic>
    </p:spTree>
    <p:extLst>
      <p:ext uri="{BB962C8B-B14F-4D97-AF65-F5344CB8AC3E}">
        <p14:creationId xmlns:p14="http://schemas.microsoft.com/office/powerpoint/2010/main" val="366362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838200"/>
          </a:xfrm>
        </p:spPr>
        <p:txBody>
          <a:bodyPr>
            <a:normAutofit fontScale="90000"/>
          </a:bodyPr>
          <a:lstStyle/>
          <a:p>
            <a:r>
              <a:rPr lang="en-US" dirty="0" smtClean="0">
                <a:latin typeface="Garamond" pitchFamily="18" charset="0"/>
              </a:rPr>
              <a:t>HOUSEHOLD </a:t>
            </a:r>
            <a:r>
              <a:rPr lang="en-US" dirty="0">
                <a:latin typeface="Garamond" pitchFamily="18" charset="0"/>
              </a:rPr>
              <a:t>DATA</a:t>
            </a:r>
            <a:br>
              <a:rPr lang="en-US" dirty="0">
                <a:latin typeface="Garamond" pitchFamily="18" charset="0"/>
              </a:rPr>
            </a:br>
            <a:r>
              <a:rPr lang="en-US" sz="1800" dirty="0">
                <a:latin typeface="Garamond" pitchFamily="18" charset="0"/>
              </a:rPr>
              <a:t>Local Area Unemployment Statistics (LAUS)</a:t>
            </a:r>
            <a:r>
              <a:rPr lang="en-US" dirty="0" smtClean="0">
                <a:latin typeface="Garamond" pitchFamily="18" charset="0"/>
              </a:rPr>
              <a:t/>
            </a:r>
            <a:br>
              <a:rPr lang="en-US" dirty="0" smtClean="0">
                <a:latin typeface="Garamond" pitchFamily="18" charset="0"/>
              </a:rPr>
            </a:br>
            <a:endParaRPr lang="en-US" sz="1400" dirty="0">
              <a:latin typeface="Garamond" pitchFamily="18" charset="0"/>
            </a:endParaRPr>
          </a:p>
        </p:txBody>
      </p:sp>
      <p:sp>
        <p:nvSpPr>
          <p:cNvPr id="4" name="Slide Number Placeholder 3"/>
          <p:cNvSpPr>
            <a:spLocks noGrp="1"/>
          </p:cNvSpPr>
          <p:nvPr>
            <p:ph type="sldNum" sz="quarter" idx="12"/>
          </p:nvPr>
        </p:nvSpPr>
        <p:spPr/>
        <p:txBody>
          <a:bodyPr/>
          <a:lstStyle/>
          <a:p>
            <a:fld id="{5404C895-A699-47DF-8499-4075AA5D1F52}" type="slidenum">
              <a:rPr lang="en-US" sz="1000" smtClean="0">
                <a:latin typeface="Garamond" pitchFamily="18" charset="0"/>
              </a:rPr>
              <a:pPr/>
              <a:t>13</a:t>
            </a:fld>
            <a:endParaRPr lang="en-US" sz="1000" dirty="0">
              <a:latin typeface="Garamond" pitchFamily="18" charset="0"/>
            </a:endParaRPr>
          </a:p>
        </p:txBody>
      </p:sp>
      <p:sp>
        <p:nvSpPr>
          <p:cNvPr id="6" name="TextBox 5"/>
          <p:cNvSpPr txBox="1"/>
          <p:nvPr/>
        </p:nvSpPr>
        <p:spPr>
          <a:xfrm>
            <a:off x="685800" y="1600200"/>
            <a:ext cx="7391400" cy="3375283"/>
          </a:xfrm>
          <a:prstGeom prst="rect">
            <a:avLst/>
          </a:prstGeom>
          <a:noFill/>
        </p:spPr>
        <p:txBody>
          <a:bodyPr wrap="square" rtlCol="0">
            <a:spAutoFit/>
          </a:bodyPr>
          <a:lstStyle/>
          <a:p>
            <a:pPr marR="0" lvl="0">
              <a:spcBef>
                <a:spcPts val="0"/>
              </a:spcBef>
              <a:spcAft>
                <a:spcPts val="1000"/>
              </a:spcAft>
              <a:tabLst>
                <a:tab pos="457200" algn="l"/>
              </a:tabLst>
            </a:pPr>
            <a:r>
              <a:rPr lang="en-US" sz="2000" dirty="0" smtClean="0">
                <a:latin typeface="Garamond" pitchFamily="18" charset="0"/>
                <a:ea typeface="Calibri"/>
                <a:cs typeface="Times New Roman"/>
              </a:rPr>
              <a:t>August 2019 highlights (all data is seasonally adjusted):</a:t>
            </a:r>
          </a:p>
          <a:p>
            <a:pPr marL="342900" marR="0" lvl="0" indent="-342900">
              <a:spcBef>
                <a:spcPts val="0"/>
              </a:spcBef>
              <a:spcAft>
                <a:spcPts val="1000"/>
              </a:spcAft>
              <a:buFont typeface="Arial"/>
              <a:buChar char="•"/>
              <a:tabLst>
                <a:tab pos="457200" algn="l"/>
              </a:tabLst>
            </a:pPr>
            <a:r>
              <a:rPr lang="en-US" sz="2000" dirty="0" smtClean="0">
                <a:latin typeface="Garamond" pitchFamily="18" charset="0"/>
                <a:ea typeface="Calibri"/>
                <a:cs typeface="Times New Roman"/>
              </a:rPr>
              <a:t>The labor force increased by a net of 1,491 individuals to a total of 1,480,339 participants over the month.</a:t>
            </a:r>
          </a:p>
          <a:p>
            <a:pPr marL="342900" marR="0" lvl="0" indent="-342900">
              <a:spcBef>
                <a:spcPts val="0"/>
              </a:spcBef>
              <a:spcAft>
                <a:spcPts val="1000"/>
              </a:spcAft>
              <a:buFont typeface="Arial"/>
              <a:buChar char="•"/>
              <a:tabLst>
                <a:tab pos="457200" algn="l"/>
              </a:tabLst>
            </a:pPr>
            <a:r>
              <a:rPr lang="en-US" sz="2000" dirty="0" smtClean="0">
                <a:latin typeface="Garamond" pitchFamily="18" charset="0"/>
                <a:ea typeface="Calibri"/>
                <a:cs typeface="Times New Roman"/>
              </a:rPr>
              <a:t>Employment increased by a net of 2,496 individuals to 1,432,598 over the month.</a:t>
            </a:r>
          </a:p>
          <a:p>
            <a:pPr marL="342900" marR="0" lvl="0" indent="-342900">
              <a:spcBef>
                <a:spcPts val="0"/>
              </a:spcBef>
              <a:spcAft>
                <a:spcPts val="1000"/>
              </a:spcAft>
              <a:buFont typeface="Arial"/>
              <a:buChar char="•"/>
              <a:tabLst>
                <a:tab pos="457200" algn="l"/>
              </a:tabLst>
            </a:pPr>
            <a:r>
              <a:rPr lang="en-US" sz="2000" dirty="0" smtClean="0">
                <a:latin typeface="Garamond" pitchFamily="18" charset="0"/>
                <a:ea typeface="Calibri"/>
                <a:cs typeface="Times New Roman"/>
              </a:rPr>
              <a:t>The pool of the unemployed </a:t>
            </a:r>
            <a:r>
              <a:rPr lang="en-US" sz="2000" dirty="0">
                <a:latin typeface="Garamond" pitchFamily="18" charset="0"/>
                <a:ea typeface="Calibri"/>
                <a:cs typeface="Times New Roman"/>
              </a:rPr>
              <a:t>decreased by </a:t>
            </a:r>
            <a:r>
              <a:rPr lang="en-US" sz="2000" dirty="0" smtClean="0">
                <a:latin typeface="Garamond" pitchFamily="18" charset="0"/>
                <a:ea typeface="Calibri"/>
                <a:cs typeface="Times New Roman"/>
              </a:rPr>
              <a:t>a net of 1,005 individuals to 47,741 over the month.</a:t>
            </a:r>
          </a:p>
          <a:p>
            <a:pPr marL="342900" marR="0" lvl="0" indent="-342900">
              <a:spcBef>
                <a:spcPts val="0"/>
              </a:spcBef>
              <a:spcAft>
                <a:spcPts val="1000"/>
              </a:spcAft>
              <a:buFont typeface="Arial"/>
              <a:buChar char="•"/>
              <a:tabLst>
                <a:tab pos="457200" algn="l"/>
              </a:tabLst>
            </a:pPr>
            <a:r>
              <a:rPr lang="en-US" sz="2000" dirty="0" smtClean="0">
                <a:latin typeface="Garamond" pitchFamily="18" charset="0"/>
              </a:rPr>
              <a:t>The </a:t>
            </a:r>
            <a:r>
              <a:rPr lang="en-US" sz="2000" dirty="0">
                <a:latin typeface="Garamond" pitchFamily="18" charset="0"/>
              </a:rPr>
              <a:t>unemployment rate </a:t>
            </a:r>
            <a:r>
              <a:rPr lang="en-US" sz="2000" dirty="0" smtClean="0">
                <a:latin typeface="Garamond" pitchFamily="18" charset="0"/>
              </a:rPr>
              <a:t>decreased from 3.3% in July to 3.2% </a:t>
            </a:r>
            <a:r>
              <a:rPr lang="en-US" sz="2000" dirty="0">
                <a:latin typeface="Garamond" pitchFamily="18" charset="0"/>
              </a:rPr>
              <a:t>in </a:t>
            </a:r>
            <a:r>
              <a:rPr lang="en-US" sz="2000" dirty="0" smtClean="0">
                <a:latin typeface="Garamond" pitchFamily="18" charset="0"/>
              </a:rPr>
              <a:t>August.</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14</a:t>
            </a:fld>
            <a:endParaRPr lang="en-US" dirty="0"/>
          </a:p>
        </p:txBody>
      </p:sp>
      <p:pic>
        <p:nvPicPr>
          <p:cNvPr id="3" name="Picture 2"/>
          <p:cNvPicPr>
            <a:picLocks noChangeAspect="1"/>
          </p:cNvPicPr>
          <p:nvPr/>
        </p:nvPicPr>
        <p:blipFill>
          <a:blip r:embed="rId3"/>
          <a:stretch>
            <a:fillRect/>
          </a:stretch>
        </p:blipFill>
        <p:spPr>
          <a:xfrm>
            <a:off x="232686" y="283401"/>
            <a:ext cx="8678627" cy="6291197"/>
          </a:xfrm>
          <a:prstGeom prst="rect">
            <a:avLst/>
          </a:prstGeom>
        </p:spPr>
      </p:pic>
    </p:spTree>
    <p:extLst>
      <p:ext uri="{BB962C8B-B14F-4D97-AF65-F5344CB8AC3E}">
        <p14:creationId xmlns:p14="http://schemas.microsoft.com/office/powerpoint/2010/main" val="1981698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15</a:t>
            </a:fld>
            <a:endParaRPr lang="en-US" dirty="0"/>
          </a:p>
        </p:txBody>
      </p:sp>
      <p:pic>
        <p:nvPicPr>
          <p:cNvPr id="3" name="Picture 2"/>
          <p:cNvPicPr>
            <a:picLocks noChangeAspect="1"/>
          </p:cNvPicPr>
          <p:nvPr/>
        </p:nvPicPr>
        <p:blipFill>
          <a:blip r:embed="rId3"/>
          <a:stretch>
            <a:fillRect/>
          </a:stretch>
        </p:blipFill>
        <p:spPr>
          <a:xfrm>
            <a:off x="232686" y="283401"/>
            <a:ext cx="8678627" cy="6291197"/>
          </a:xfrm>
          <a:prstGeom prst="rect">
            <a:avLst/>
          </a:prstGeom>
        </p:spPr>
      </p:pic>
    </p:spTree>
    <p:extLst>
      <p:ext uri="{BB962C8B-B14F-4D97-AF65-F5344CB8AC3E}">
        <p14:creationId xmlns:p14="http://schemas.microsoft.com/office/powerpoint/2010/main" val="3423552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16</a:t>
            </a:fld>
            <a:endParaRPr lang="en-US" dirty="0"/>
          </a:p>
        </p:txBody>
      </p:sp>
      <p:pic>
        <p:nvPicPr>
          <p:cNvPr id="3" name="Picture 2"/>
          <p:cNvPicPr>
            <a:picLocks noChangeAspect="1"/>
          </p:cNvPicPr>
          <p:nvPr/>
        </p:nvPicPr>
        <p:blipFill>
          <a:blip r:embed="rId3"/>
          <a:stretch>
            <a:fillRect/>
          </a:stretch>
        </p:blipFill>
        <p:spPr>
          <a:xfrm>
            <a:off x="237261" y="287966"/>
            <a:ext cx="8669478" cy="6282067"/>
          </a:xfrm>
          <a:prstGeom prst="rect">
            <a:avLst/>
          </a:prstGeom>
        </p:spPr>
      </p:pic>
    </p:spTree>
    <p:extLst>
      <p:ext uri="{BB962C8B-B14F-4D97-AF65-F5344CB8AC3E}">
        <p14:creationId xmlns:p14="http://schemas.microsoft.com/office/powerpoint/2010/main" val="1315358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Garamond" pitchFamily="18" charset="0"/>
              </a:rPr>
              <a:t>Unemployment Insurance Data</a:t>
            </a:r>
            <a:endParaRPr lang="en-US" dirty="0"/>
          </a:p>
        </p:txBody>
      </p:sp>
      <p:sp>
        <p:nvSpPr>
          <p:cNvPr id="3" name="Subtitle 2"/>
          <p:cNvSpPr>
            <a:spLocks noGrp="1"/>
          </p:cNvSpPr>
          <p:nvPr>
            <p:ph type="subTitle" idx="1"/>
          </p:nvPr>
        </p:nvSpPr>
        <p:spPr/>
        <p:txBody>
          <a:bodyPr/>
          <a:lstStyle/>
          <a:p>
            <a:r>
              <a:rPr lang="en-US" sz="2800" dirty="0">
                <a:solidFill>
                  <a:schemeClr val="tx2"/>
                </a:solidFill>
                <a:latin typeface="Garamond" pitchFamily="18" charset="0"/>
              </a:rPr>
              <a:t>UI Claimants, Average Duration of Benefits</a:t>
            </a:r>
          </a:p>
          <a:p>
            <a:r>
              <a:rPr lang="en-US" sz="2000" dirty="0">
                <a:solidFill>
                  <a:schemeClr val="tx2"/>
                </a:solidFill>
                <a:latin typeface="Garamond" pitchFamily="18" charset="0"/>
              </a:rPr>
              <a:t>Kansas Department of Labor Administrative Data</a:t>
            </a:r>
          </a:p>
        </p:txBody>
      </p:sp>
    </p:spTree>
    <p:extLst>
      <p:ext uri="{BB962C8B-B14F-4D97-AF65-F5344CB8AC3E}">
        <p14:creationId xmlns:p14="http://schemas.microsoft.com/office/powerpoint/2010/main" val="851043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sz="4000" dirty="0" smtClean="0">
                <a:latin typeface="Garamond" pitchFamily="18" charset="0"/>
              </a:rPr>
              <a:t>UNEMPLOYMENT INSURANCE CLAIMS</a:t>
            </a:r>
            <a:br>
              <a:rPr lang="en-US" sz="4000" dirty="0" smtClean="0">
                <a:latin typeface="Garamond" pitchFamily="18" charset="0"/>
              </a:rPr>
            </a:br>
            <a:r>
              <a:rPr lang="en-US" sz="1600" dirty="0" smtClean="0">
                <a:latin typeface="Garamond" pitchFamily="18" charset="0"/>
              </a:rPr>
              <a:t>Estimates are not seasonally adjusted </a:t>
            </a:r>
            <a:endParaRPr lang="en-US" sz="1600" dirty="0">
              <a:latin typeface="Garamond" pitchFamily="18" charset="0"/>
            </a:endParaRPr>
          </a:p>
        </p:txBody>
      </p:sp>
      <p:sp>
        <p:nvSpPr>
          <p:cNvPr id="5" name="Content Placeholder 4"/>
          <p:cNvSpPr>
            <a:spLocks noGrp="1"/>
          </p:cNvSpPr>
          <p:nvPr>
            <p:ph idx="1"/>
          </p:nvPr>
        </p:nvSpPr>
        <p:spPr>
          <a:xfrm>
            <a:off x="457200" y="1752600"/>
            <a:ext cx="8229600" cy="4373565"/>
          </a:xfrm>
        </p:spPr>
        <p:txBody>
          <a:bodyPr>
            <a:normAutofit/>
          </a:bodyPr>
          <a:lstStyle/>
          <a:p>
            <a:pPr algn="ctr">
              <a:buNone/>
            </a:pPr>
            <a:endParaRPr lang="en-US" sz="1400" b="1" dirty="0" smtClean="0">
              <a:latin typeface="Garamond" pitchFamily="18" charset="0"/>
            </a:endParaRPr>
          </a:p>
          <a:p>
            <a:pPr algn="ctr">
              <a:buNone/>
            </a:pPr>
            <a:endParaRPr lang="en-US" sz="1400" b="1" dirty="0" smtClean="0">
              <a:latin typeface="Garamond" pitchFamily="18" charset="0"/>
            </a:endParaRPr>
          </a:p>
          <a:p>
            <a:pPr algn="ctr">
              <a:spcBef>
                <a:spcPts val="0"/>
              </a:spcBef>
              <a:buNone/>
            </a:pPr>
            <a:endParaRPr lang="en-US" sz="1400" b="1" dirty="0" smtClean="0">
              <a:latin typeface="Garamond" pitchFamily="18" charset="0"/>
            </a:endParaRPr>
          </a:p>
          <a:p>
            <a:pPr>
              <a:buNone/>
            </a:pPr>
            <a:endParaRPr lang="en-US" sz="1800" dirty="0" smtClean="0">
              <a:latin typeface="Garamond"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5404C895-A699-47DF-8499-4075AA5D1F52}" type="slidenum">
              <a:rPr lang="en-US" sz="1000" smtClean="0">
                <a:latin typeface="Garamond" pitchFamily="18" charset="0"/>
              </a:rPr>
              <a:pPr/>
              <a:t>18</a:t>
            </a:fld>
            <a:endParaRPr lang="en-US" sz="1000" dirty="0">
              <a:latin typeface="Garamond" pitchFamily="18" charset="0"/>
            </a:endParaRPr>
          </a:p>
        </p:txBody>
      </p:sp>
      <p:sp>
        <p:nvSpPr>
          <p:cNvPr id="6" name="TextBox 5"/>
          <p:cNvSpPr txBox="1"/>
          <p:nvPr/>
        </p:nvSpPr>
        <p:spPr>
          <a:xfrm>
            <a:off x="914400" y="1981200"/>
            <a:ext cx="7315200" cy="4202689"/>
          </a:xfrm>
          <a:prstGeom prst="rect">
            <a:avLst/>
          </a:prstGeom>
          <a:noFill/>
        </p:spPr>
        <p:txBody>
          <a:bodyPr wrap="square" rtlCol="0">
            <a:spAutoFit/>
          </a:bodyPr>
          <a:lstStyle/>
          <a:p>
            <a:pPr lvl="0">
              <a:lnSpc>
                <a:spcPct val="114000"/>
              </a:lnSpc>
              <a:spcAft>
                <a:spcPts val="1000"/>
              </a:spcAft>
            </a:pPr>
            <a:r>
              <a:rPr lang="en-US" dirty="0" smtClean="0">
                <a:latin typeface="Garamond" pitchFamily="18" charset="0"/>
              </a:rPr>
              <a:t>August 2019 highlights:</a:t>
            </a:r>
          </a:p>
          <a:p>
            <a:pPr marL="347472" lvl="0" indent="-347472">
              <a:lnSpc>
                <a:spcPct val="114000"/>
              </a:lnSpc>
              <a:spcAft>
                <a:spcPts val="1000"/>
              </a:spcAft>
              <a:buFont typeface="Arial" pitchFamily="34" charset="0"/>
              <a:buChar char="•"/>
            </a:pPr>
            <a:r>
              <a:rPr lang="en-US" dirty="0" smtClean="0">
                <a:latin typeface="Garamond" pitchFamily="18" charset="0"/>
              </a:rPr>
              <a:t>Over the year, initial claims increased by 319 </a:t>
            </a:r>
            <a:r>
              <a:rPr lang="en-US" dirty="0">
                <a:latin typeface="Garamond" pitchFamily="18" charset="0"/>
              </a:rPr>
              <a:t>and </a:t>
            </a:r>
            <a:r>
              <a:rPr lang="en-US" dirty="0" smtClean="0">
                <a:latin typeface="Garamond" pitchFamily="18" charset="0"/>
              </a:rPr>
              <a:t>continued claims decreased by 3,127 claims (these numbers include all programs).</a:t>
            </a:r>
          </a:p>
          <a:p>
            <a:pPr marL="347472" lvl="0" indent="-347472">
              <a:lnSpc>
                <a:spcPct val="114000"/>
              </a:lnSpc>
              <a:spcAft>
                <a:spcPts val="1000"/>
              </a:spcAft>
              <a:buFont typeface="Arial" pitchFamily="34" charset="0"/>
              <a:buChar char="•"/>
            </a:pPr>
            <a:r>
              <a:rPr lang="en-US" dirty="0" smtClean="0">
                <a:latin typeface="Garamond" pitchFamily="18" charset="0"/>
              </a:rPr>
              <a:t>The number of individuals receiving unemployment insurance benefits decreased by 549 over the month, and decreased by 940 from August </a:t>
            </a:r>
            <a:r>
              <a:rPr lang="en-US" dirty="0" smtClean="0">
                <a:ln w="6350">
                  <a:noFill/>
                </a:ln>
                <a:latin typeface="Garamond" pitchFamily="18" charset="0"/>
              </a:rPr>
              <a:t>2018</a:t>
            </a:r>
            <a:r>
              <a:rPr lang="en-US" dirty="0" smtClean="0">
                <a:latin typeface="Garamond" pitchFamily="18" charset="0"/>
              </a:rPr>
              <a:t>.</a:t>
            </a:r>
          </a:p>
          <a:p>
            <a:pPr marL="347472" lvl="0" indent="-347472">
              <a:lnSpc>
                <a:spcPct val="114000"/>
              </a:lnSpc>
              <a:spcAft>
                <a:spcPts val="1000"/>
              </a:spcAft>
              <a:buFont typeface="Arial" pitchFamily="34" charset="0"/>
              <a:buChar char="•"/>
            </a:pPr>
            <a:r>
              <a:rPr lang="en-US" dirty="0" smtClean="0">
                <a:latin typeface="Garamond" pitchFamily="18" charset="0"/>
              </a:rPr>
              <a:t>The average duration of benefit receipt is 11.3 weeks, a decrease </a:t>
            </a:r>
            <a:r>
              <a:rPr lang="en-US" dirty="0">
                <a:latin typeface="Garamond" pitchFamily="18" charset="0"/>
              </a:rPr>
              <a:t>of 0.1 weeks from last </a:t>
            </a:r>
            <a:r>
              <a:rPr lang="en-US" dirty="0" smtClean="0">
                <a:latin typeface="Garamond" pitchFamily="18" charset="0"/>
              </a:rPr>
              <a:t>month and no change </a:t>
            </a:r>
            <a:r>
              <a:rPr lang="en-US" dirty="0">
                <a:latin typeface="Garamond" pitchFamily="18" charset="0"/>
              </a:rPr>
              <a:t>over the past 12 </a:t>
            </a:r>
            <a:r>
              <a:rPr lang="en-US" dirty="0" smtClean="0">
                <a:latin typeface="Garamond" pitchFamily="18" charset="0"/>
              </a:rPr>
              <a:t>months (average duration is measured with a 12 month moving average).</a:t>
            </a:r>
          </a:p>
          <a:p>
            <a:pPr marL="342900" marR="0" lvl="0" indent="-342900" algn="just">
              <a:lnSpc>
                <a:spcPct val="115000"/>
              </a:lnSpc>
              <a:spcBef>
                <a:spcPts val="0"/>
              </a:spcBef>
              <a:spcAft>
                <a:spcPts val="0"/>
              </a:spcAft>
            </a:pPr>
            <a:endParaRPr lang="en-US" sz="1200" dirty="0" smtClean="0">
              <a:latin typeface="Garamond" pitchFamily="18" charset="0"/>
              <a:ea typeface="Calibri"/>
              <a:cs typeface="Times New Roman"/>
            </a:endParaRPr>
          </a:p>
          <a:p>
            <a:pPr marL="342900" marR="0" lvl="0" indent="-342900" algn="just">
              <a:lnSpc>
                <a:spcPct val="115000"/>
              </a:lnSpc>
              <a:spcBef>
                <a:spcPts val="0"/>
              </a:spcBef>
              <a:spcAft>
                <a:spcPts val="0"/>
              </a:spcAft>
            </a:pPr>
            <a:endParaRPr lang="en-US" sz="1200" dirty="0" smtClean="0">
              <a:latin typeface="Garamond" pitchFamily="18" charset="0"/>
              <a:ea typeface="Calibri"/>
              <a:cs typeface="Times New Roman"/>
            </a:endParaRPr>
          </a:p>
          <a:p>
            <a:endParaRPr lang="en-US" sz="1200" dirty="0" smtClean="0">
              <a:solidFill>
                <a:srgbClr val="FF0000"/>
              </a:solidFill>
              <a:latin typeface="Garamond" pitchFamily="18" charset="0"/>
            </a:endParaRPr>
          </a:p>
          <a:p>
            <a:r>
              <a:rPr lang="en-US" sz="1200" dirty="0" smtClean="0">
                <a:solidFill>
                  <a:srgbClr val="FF0000"/>
                </a:solidFill>
                <a:latin typeface="Garamond" pitchFamily="18" charset="0"/>
              </a:rPr>
              <a:t> </a:t>
            </a:r>
          </a:p>
          <a:p>
            <a:endParaRPr lang="en-US" dirty="0">
              <a:solidFill>
                <a:srgbClr val="FF0000"/>
              </a:solidFill>
              <a:latin typeface="Garamond"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404C895-A699-47DF-8499-4075AA5D1F52}" type="slidenum">
              <a:rPr lang="en-US" smtClean="0"/>
              <a:pPr/>
              <a:t>19</a:t>
            </a:fld>
            <a:endParaRPr lang="en-US" dirty="0"/>
          </a:p>
        </p:txBody>
      </p:sp>
      <p:pic>
        <p:nvPicPr>
          <p:cNvPr id="5" name="Picture 4"/>
          <p:cNvPicPr>
            <a:picLocks noChangeAspect="1"/>
          </p:cNvPicPr>
          <p:nvPr/>
        </p:nvPicPr>
        <p:blipFill>
          <a:blip r:embed="rId3"/>
          <a:stretch>
            <a:fillRect/>
          </a:stretch>
        </p:blipFill>
        <p:spPr>
          <a:xfrm>
            <a:off x="241835" y="294054"/>
            <a:ext cx="8660330" cy="610674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Garamond" pitchFamily="18" charset="0"/>
              </a:rPr>
              <a:t>Payroll Survey Data</a:t>
            </a:r>
            <a:endParaRPr lang="en-US" dirty="0"/>
          </a:p>
        </p:txBody>
      </p:sp>
      <p:sp>
        <p:nvSpPr>
          <p:cNvPr id="3" name="Subtitle 2"/>
          <p:cNvSpPr>
            <a:spLocks noGrp="1"/>
          </p:cNvSpPr>
          <p:nvPr>
            <p:ph type="subTitle" idx="1"/>
          </p:nvPr>
        </p:nvSpPr>
        <p:spPr/>
        <p:txBody>
          <a:bodyPr/>
          <a:lstStyle/>
          <a:p>
            <a:r>
              <a:rPr lang="en-US" dirty="0" smtClean="0">
                <a:solidFill>
                  <a:schemeClr val="tx2"/>
                </a:solidFill>
                <a:latin typeface="Garamond" pitchFamily="18" charset="0"/>
              </a:rPr>
              <a:t>Jobs, Hours, and Wages</a:t>
            </a:r>
          </a:p>
          <a:p>
            <a:r>
              <a:rPr lang="en-US" sz="2400" dirty="0" smtClean="0">
                <a:solidFill>
                  <a:schemeClr val="tx2"/>
                </a:solidFill>
                <a:latin typeface="Garamond" pitchFamily="18" charset="0"/>
              </a:rPr>
              <a:t>Current Employment Statistics (CES Program)</a:t>
            </a:r>
          </a:p>
        </p:txBody>
      </p:sp>
    </p:spTree>
    <p:extLst>
      <p:ext uri="{BB962C8B-B14F-4D97-AF65-F5344CB8AC3E}">
        <p14:creationId xmlns:p14="http://schemas.microsoft.com/office/powerpoint/2010/main" val="16336868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404C895-A699-47DF-8499-4075AA5D1F52}" type="slidenum">
              <a:rPr lang="en-US" smtClean="0"/>
              <a:pPr/>
              <a:t>20</a:t>
            </a:fld>
            <a:endParaRPr lang="en-US" dirty="0"/>
          </a:p>
        </p:txBody>
      </p:sp>
      <p:pic>
        <p:nvPicPr>
          <p:cNvPr id="3" name="Picture 2"/>
          <p:cNvPicPr>
            <a:picLocks noChangeAspect="1"/>
          </p:cNvPicPr>
          <p:nvPr/>
        </p:nvPicPr>
        <p:blipFill>
          <a:blip r:embed="rId3"/>
          <a:stretch>
            <a:fillRect/>
          </a:stretch>
        </p:blipFill>
        <p:spPr>
          <a:xfrm>
            <a:off x="241835" y="294054"/>
            <a:ext cx="8660330" cy="6182946"/>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404C895-A699-47DF-8499-4075AA5D1F52}" type="slidenum">
              <a:rPr lang="en-US" smtClean="0"/>
              <a:pPr/>
              <a:t>21</a:t>
            </a:fld>
            <a:endParaRPr lang="en-US" dirty="0"/>
          </a:p>
        </p:txBody>
      </p:sp>
      <p:pic>
        <p:nvPicPr>
          <p:cNvPr id="2" name="Picture 1"/>
          <p:cNvPicPr>
            <a:picLocks noChangeAspect="1"/>
          </p:cNvPicPr>
          <p:nvPr/>
        </p:nvPicPr>
        <p:blipFill>
          <a:blip r:embed="rId3"/>
          <a:stretch>
            <a:fillRect/>
          </a:stretch>
        </p:blipFill>
        <p:spPr>
          <a:xfrm>
            <a:off x="309649" y="284162"/>
            <a:ext cx="8529551" cy="6182722"/>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Garamond" pitchFamily="18" charset="0"/>
              </a:rPr>
              <a:t>Business Cycle Indicators</a:t>
            </a:r>
            <a:endParaRPr lang="en-US" dirty="0"/>
          </a:p>
        </p:txBody>
      </p:sp>
      <p:sp>
        <p:nvSpPr>
          <p:cNvPr id="3" name="Subtitle 2"/>
          <p:cNvSpPr>
            <a:spLocks noGrp="1"/>
          </p:cNvSpPr>
          <p:nvPr>
            <p:ph type="subTitle" idx="1"/>
          </p:nvPr>
        </p:nvSpPr>
        <p:spPr>
          <a:xfrm>
            <a:off x="1371600" y="1676400"/>
            <a:ext cx="6400800" cy="1828800"/>
          </a:xfrm>
        </p:spPr>
        <p:txBody>
          <a:bodyPr/>
          <a:lstStyle/>
          <a:p>
            <a:pPr algn="l"/>
            <a:r>
              <a:rPr lang="en-US" sz="1600" b="1" dirty="0" smtClean="0">
                <a:latin typeface="Garamond" panose="02020404030301010803" pitchFamily="18" charset="0"/>
              </a:rPr>
              <a:t>Federal Reserve Statement September 18</a:t>
            </a:r>
            <a:r>
              <a:rPr lang="en-US" sz="1600" b="1" baseline="30000" dirty="0" smtClean="0">
                <a:latin typeface="Garamond" panose="02020404030301010803" pitchFamily="18" charset="0"/>
              </a:rPr>
              <a:t>th</a:t>
            </a:r>
            <a:r>
              <a:rPr lang="en-US" sz="1600" b="1" dirty="0" smtClean="0">
                <a:latin typeface="Garamond" panose="02020404030301010803" pitchFamily="18" charset="0"/>
              </a:rPr>
              <a:t> 2019:</a:t>
            </a:r>
          </a:p>
          <a:p>
            <a:pPr algn="l"/>
            <a:r>
              <a:rPr lang="en-US" sz="1400" dirty="0">
                <a:latin typeface="Garamond" panose="02020404030301010803" pitchFamily="18" charset="0"/>
              </a:rPr>
              <a:t> </a:t>
            </a:r>
            <a:r>
              <a:rPr lang="en-US" sz="1600" dirty="0">
                <a:latin typeface="Garamond" panose="02020404030301010803" pitchFamily="18" charset="0"/>
              </a:rPr>
              <a:t>In light of the implications of global developments for the economic outlook as well as muted inflation pressures, the Committee decided to lower the target range for the federal funds rate to 1-3/4 to 2 percent. This action supports the Committee's view that sustained expansion of economic activity, strong labor market conditions, and inflation near the Committee's symmetric 2 percent objective are the most likely outcomes, but uncertainties about this outlook remain. </a:t>
            </a:r>
          </a:p>
          <a:p>
            <a:endParaRPr lang="en-US" sz="1400" dirty="0">
              <a:solidFill>
                <a:schemeClr val="tx2"/>
              </a:solidFill>
              <a:latin typeface="Garamond" pitchFamily="18" charset="0"/>
            </a:endParaRPr>
          </a:p>
        </p:txBody>
      </p:sp>
    </p:spTree>
    <p:extLst>
      <p:ext uri="{BB962C8B-B14F-4D97-AF65-F5344CB8AC3E}">
        <p14:creationId xmlns:p14="http://schemas.microsoft.com/office/powerpoint/2010/main" val="1815587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Business Cycle Indicators</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OMAHA, Neb. (Sept. 3, 2019) – The August Creighton University Mid-America Business Conditions Index, a leading economic indicator for the nine-state region stretching from Minnesota to Arkansas, fell below growth neutral for the first time since November </a:t>
            </a:r>
            <a:r>
              <a:rPr lang="en-US" sz="2400" dirty="0" smtClean="0">
                <a:latin typeface="Garamond" panose="02020404030301010803" pitchFamily="18" charset="0"/>
              </a:rPr>
              <a:t>2016.</a:t>
            </a:r>
          </a:p>
          <a:p>
            <a:pPr lvl="1"/>
            <a:r>
              <a:rPr lang="en-US" sz="1600" dirty="0" smtClean="0">
                <a:latin typeface="Garamond" panose="02020404030301010803" pitchFamily="18" charset="0"/>
              </a:rPr>
              <a:t>Lower Export Orders and hiring pushed index into negative territory</a:t>
            </a:r>
          </a:p>
          <a:p>
            <a:pPr lvl="1"/>
            <a:r>
              <a:rPr lang="en-US" sz="1600" dirty="0">
                <a:latin typeface="Garamond" panose="02020404030301010803" pitchFamily="18" charset="0"/>
              </a:rPr>
              <a:t>Business confidence slumped to 35-month low</a:t>
            </a:r>
            <a:r>
              <a:rPr lang="en-US" sz="1600" dirty="0" smtClean="0">
                <a:latin typeface="Garamond" panose="02020404030301010803" pitchFamily="18" charset="0"/>
              </a:rPr>
              <a:t>.</a:t>
            </a:r>
          </a:p>
          <a:p>
            <a:pPr lvl="1"/>
            <a:r>
              <a:rPr lang="en-US" sz="1600" dirty="0">
                <a:latin typeface="Garamond" panose="02020404030301010803" pitchFamily="18" charset="0"/>
              </a:rPr>
              <a:t>Approximately 44% of supply managers indicated that tariffs and trading issues were the greatest economic challenge for their company in the next 12 months.</a:t>
            </a:r>
          </a:p>
        </p:txBody>
      </p:sp>
      <p:sp>
        <p:nvSpPr>
          <p:cNvPr id="4" name="Slide Number Placeholder 3"/>
          <p:cNvSpPr>
            <a:spLocks noGrp="1"/>
          </p:cNvSpPr>
          <p:nvPr>
            <p:ph type="sldNum" sz="quarter" idx="12"/>
          </p:nvPr>
        </p:nvSpPr>
        <p:spPr/>
        <p:txBody>
          <a:bodyPr/>
          <a:lstStyle/>
          <a:p>
            <a:fld id="{5404C895-A699-47DF-8499-4075AA5D1F52}" type="slidenum">
              <a:rPr lang="en-US" smtClean="0"/>
              <a:pPr/>
              <a:t>23</a:t>
            </a:fld>
            <a:endParaRPr lang="en-US" dirty="0"/>
          </a:p>
        </p:txBody>
      </p:sp>
    </p:spTree>
    <p:extLst>
      <p:ext uri="{BB962C8B-B14F-4D97-AF65-F5344CB8AC3E}">
        <p14:creationId xmlns:p14="http://schemas.microsoft.com/office/powerpoint/2010/main" val="1265960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Business Cycle Indicators</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sz="2800" dirty="0" smtClean="0">
                <a:latin typeface="Garamond" panose="02020404030301010803" pitchFamily="18" charset="0"/>
              </a:rPr>
              <a:t>Federal Reserve Board: Beige Book</a:t>
            </a:r>
            <a:r>
              <a:rPr lang="en-US" sz="2800" dirty="0">
                <a:latin typeface="Garamond" panose="02020404030301010803" pitchFamily="18" charset="0"/>
              </a:rPr>
              <a:t> </a:t>
            </a:r>
            <a:r>
              <a:rPr lang="en-US" sz="2800" dirty="0" smtClean="0">
                <a:latin typeface="Garamond" panose="02020404030301010803" pitchFamily="18" charset="0"/>
              </a:rPr>
              <a:t>(Sept. 4</a:t>
            </a:r>
            <a:r>
              <a:rPr lang="en-US" sz="2800" baseline="30000" dirty="0" smtClean="0">
                <a:latin typeface="Garamond" panose="02020404030301010803" pitchFamily="18" charset="0"/>
              </a:rPr>
              <a:t>th</a:t>
            </a:r>
            <a:r>
              <a:rPr lang="en-US" sz="2800" dirty="0" smtClean="0">
                <a:latin typeface="Garamond" panose="02020404030301010803" pitchFamily="18" charset="0"/>
              </a:rPr>
              <a:t> 2019)</a:t>
            </a:r>
          </a:p>
          <a:p>
            <a:pPr lvl="1"/>
            <a:r>
              <a:rPr lang="en-US" sz="2400" dirty="0">
                <a:latin typeface="Garamond" panose="02020404030301010803" pitchFamily="18" charset="0"/>
              </a:rPr>
              <a:t>Factory production and shipments edged down compared to the previous survey period at both durable and non-durable goods plants, while new orders declined slightly. Manufacturers anticipated modest increases in production, shipments and new orders in the coming months. Capital spending was modestly above year-ago levels, and slight increases were expected in the months ahead. However, a majority of respondents expected the most recent round of U.S. tariffs on Chinese goods to negatively affect their businesses. </a:t>
            </a:r>
          </a:p>
          <a:p>
            <a:pPr lvl="1"/>
            <a:endParaRPr lang="en-US" sz="2400" dirty="0" smtClean="0"/>
          </a:p>
        </p:txBody>
      </p:sp>
      <p:sp>
        <p:nvSpPr>
          <p:cNvPr id="4" name="Slide Number Placeholder 3"/>
          <p:cNvSpPr>
            <a:spLocks noGrp="1"/>
          </p:cNvSpPr>
          <p:nvPr>
            <p:ph type="sldNum" sz="quarter" idx="12"/>
          </p:nvPr>
        </p:nvSpPr>
        <p:spPr/>
        <p:txBody>
          <a:bodyPr/>
          <a:lstStyle/>
          <a:p>
            <a:fld id="{5404C895-A699-47DF-8499-4075AA5D1F52}" type="slidenum">
              <a:rPr lang="en-US" smtClean="0"/>
              <a:pPr/>
              <a:t>24</a:t>
            </a:fld>
            <a:endParaRPr lang="en-US" dirty="0"/>
          </a:p>
        </p:txBody>
      </p:sp>
    </p:spTree>
    <p:extLst>
      <p:ext uri="{BB962C8B-B14F-4D97-AF65-F5344CB8AC3E}">
        <p14:creationId xmlns:p14="http://schemas.microsoft.com/office/powerpoint/2010/main" val="4265583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Cycle Indicators</a:t>
            </a:r>
            <a:endParaRPr lang="en-US" dirty="0"/>
          </a:p>
        </p:txBody>
      </p:sp>
      <p:sp>
        <p:nvSpPr>
          <p:cNvPr id="3" name="Content Placeholder 2"/>
          <p:cNvSpPr>
            <a:spLocks noGrp="1"/>
          </p:cNvSpPr>
          <p:nvPr>
            <p:ph idx="1"/>
          </p:nvPr>
        </p:nvSpPr>
        <p:spPr/>
        <p:txBody>
          <a:bodyPr/>
          <a:lstStyle/>
          <a:p>
            <a:r>
              <a:rPr lang="en-US" dirty="0" err="1" smtClean="0"/>
              <a:t>Awh</a:t>
            </a:r>
            <a:r>
              <a:rPr lang="en-US" dirty="0" smtClean="0"/>
              <a:t> US and KS</a:t>
            </a:r>
            <a:endParaRPr lang="en-US" dirty="0"/>
          </a:p>
        </p:txBody>
      </p:sp>
      <p:sp>
        <p:nvSpPr>
          <p:cNvPr id="4" name="Slide Number Placeholder 3"/>
          <p:cNvSpPr>
            <a:spLocks noGrp="1"/>
          </p:cNvSpPr>
          <p:nvPr>
            <p:ph type="sldNum" sz="quarter" idx="12"/>
          </p:nvPr>
        </p:nvSpPr>
        <p:spPr/>
        <p:txBody>
          <a:bodyPr/>
          <a:lstStyle/>
          <a:p>
            <a:fld id="{5404C895-A699-47DF-8499-4075AA5D1F52}" type="slidenum">
              <a:rPr lang="en-US" smtClean="0"/>
              <a:pPr/>
              <a:t>25</a:t>
            </a:fld>
            <a:endParaRPr lang="en-US" dirty="0"/>
          </a:p>
        </p:txBody>
      </p:sp>
      <p:pic>
        <p:nvPicPr>
          <p:cNvPr id="5" name="Picture 4"/>
          <p:cNvPicPr>
            <a:picLocks noChangeAspect="1"/>
          </p:cNvPicPr>
          <p:nvPr/>
        </p:nvPicPr>
        <p:blipFill>
          <a:blip r:embed="rId3"/>
          <a:stretch>
            <a:fillRect/>
          </a:stretch>
        </p:blipFill>
        <p:spPr>
          <a:xfrm>
            <a:off x="234973" y="283401"/>
            <a:ext cx="8674053" cy="5964999"/>
          </a:xfrm>
          <a:prstGeom prst="rect">
            <a:avLst/>
          </a:prstGeom>
        </p:spPr>
      </p:pic>
    </p:spTree>
    <p:extLst>
      <p:ext uri="{BB962C8B-B14F-4D97-AF65-F5344CB8AC3E}">
        <p14:creationId xmlns:p14="http://schemas.microsoft.com/office/powerpoint/2010/main" val="398890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Cycle Indicators</a:t>
            </a:r>
            <a:endParaRPr lang="en-US" dirty="0"/>
          </a:p>
        </p:txBody>
      </p:sp>
      <p:sp>
        <p:nvSpPr>
          <p:cNvPr id="3" name="Content Placeholder 2"/>
          <p:cNvSpPr>
            <a:spLocks noGrp="1"/>
          </p:cNvSpPr>
          <p:nvPr>
            <p:ph idx="1"/>
          </p:nvPr>
        </p:nvSpPr>
        <p:spPr/>
        <p:txBody>
          <a:bodyPr/>
          <a:lstStyle/>
          <a:p>
            <a:r>
              <a:rPr lang="en-US" dirty="0" smtClean="0"/>
              <a:t>Total production hours US </a:t>
            </a:r>
            <a:r>
              <a:rPr lang="en-US" dirty="0" err="1" smtClean="0"/>
              <a:t>manf</a:t>
            </a:r>
            <a:endParaRPr lang="en-US" dirty="0"/>
          </a:p>
        </p:txBody>
      </p:sp>
      <p:sp>
        <p:nvSpPr>
          <p:cNvPr id="4" name="Slide Number Placeholder 3"/>
          <p:cNvSpPr>
            <a:spLocks noGrp="1"/>
          </p:cNvSpPr>
          <p:nvPr>
            <p:ph type="sldNum" sz="quarter" idx="12"/>
          </p:nvPr>
        </p:nvSpPr>
        <p:spPr/>
        <p:txBody>
          <a:bodyPr/>
          <a:lstStyle/>
          <a:p>
            <a:fld id="{5404C895-A699-47DF-8499-4075AA5D1F52}" type="slidenum">
              <a:rPr lang="en-US" smtClean="0"/>
              <a:pPr/>
              <a:t>26</a:t>
            </a:fld>
            <a:endParaRPr lang="en-US" dirty="0"/>
          </a:p>
        </p:txBody>
      </p:sp>
      <p:pic>
        <p:nvPicPr>
          <p:cNvPr id="6" name="Picture 5"/>
          <p:cNvPicPr>
            <a:picLocks noChangeAspect="1"/>
          </p:cNvPicPr>
          <p:nvPr/>
        </p:nvPicPr>
        <p:blipFill>
          <a:blip r:embed="rId3"/>
          <a:stretch>
            <a:fillRect/>
          </a:stretch>
        </p:blipFill>
        <p:spPr>
          <a:xfrm>
            <a:off x="239548" y="291011"/>
            <a:ext cx="8664904" cy="6109790"/>
          </a:xfrm>
          <a:prstGeom prst="rect">
            <a:avLst/>
          </a:prstGeom>
        </p:spPr>
      </p:pic>
    </p:spTree>
    <p:extLst>
      <p:ext uri="{BB962C8B-B14F-4D97-AF65-F5344CB8AC3E}">
        <p14:creationId xmlns:p14="http://schemas.microsoft.com/office/powerpoint/2010/main" val="181123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838200"/>
          </a:xfrm>
        </p:spPr>
        <p:txBody>
          <a:bodyPr>
            <a:normAutofit/>
          </a:bodyPr>
          <a:lstStyle/>
          <a:p>
            <a:r>
              <a:rPr lang="en-US" sz="3600" b="1" dirty="0" smtClean="0">
                <a:latin typeface="Garamond" pitchFamily="18" charset="0"/>
              </a:rPr>
              <a:t>Current </a:t>
            </a:r>
            <a:r>
              <a:rPr lang="en-US" sz="3600" b="1" dirty="0">
                <a:latin typeface="Garamond" pitchFamily="18" charset="0"/>
              </a:rPr>
              <a:t>Employment Statistics (CES</a:t>
            </a:r>
            <a:r>
              <a:rPr lang="en-US" sz="3600" b="1" dirty="0" smtClean="0">
                <a:latin typeface="Garamond" pitchFamily="18" charset="0"/>
              </a:rPr>
              <a:t>)</a:t>
            </a:r>
            <a:endParaRPr lang="en-US" sz="2800" b="1" dirty="0">
              <a:latin typeface="Garamond" pitchFamily="18" charset="0"/>
            </a:endParaRPr>
          </a:p>
        </p:txBody>
      </p:sp>
      <p:sp>
        <p:nvSpPr>
          <p:cNvPr id="4" name="Slide Number Placeholder 3"/>
          <p:cNvSpPr>
            <a:spLocks noGrp="1"/>
          </p:cNvSpPr>
          <p:nvPr>
            <p:ph type="sldNum" sz="quarter" idx="12"/>
          </p:nvPr>
        </p:nvSpPr>
        <p:spPr/>
        <p:txBody>
          <a:bodyPr/>
          <a:lstStyle/>
          <a:p>
            <a:fld id="{5404C895-A699-47DF-8499-4075AA5D1F52}" type="slidenum">
              <a:rPr lang="en-US" sz="1000" smtClean="0">
                <a:solidFill>
                  <a:prstClr val="black">
                    <a:tint val="75000"/>
                  </a:prstClr>
                </a:solidFill>
                <a:latin typeface="Garamond" pitchFamily="18" charset="0"/>
              </a:rPr>
              <a:pPr/>
              <a:t>3</a:t>
            </a:fld>
            <a:endParaRPr lang="en-US" sz="1000" dirty="0">
              <a:solidFill>
                <a:prstClr val="black">
                  <a:tint val="75000"/>
                </a:prstClr>
              </a:solidFill>
              <a:latin typeface="Garamond" pitchFamily="18" charset="0"/>
            </a:endParaRPr>
          </a:p>
        </p:txBody>
      </p:sp>
      <p:sp>
        <p:nvSpPr>
          <p:cNvPr id="6" name="TextBox 5"/>
          <p:cNvSpPr txBox="1"/>
          <p:nvPr/>
        </p:nvSpPr>
        <p:spPr>
          <a:xfrm>
            <a:off x="685800" y="1600200"/>
            <a:ext cx="7772400" cy="4268861"/>
          </a:xfrm>
          <a:prstGeom prst="rect">
            <a:avLst/>
          </a:prstGeom>
          <a:noFill/>
        </p:spPr>
        <p:txBody>
          <a:bodyPr wrap="square" rtlCol="0">
            <a:spAutoFit/>
          </a:bodyPr>
          <a:lstStyle/>
          <a:p>
            <a:pPr marL="347663" indent="-347663">
              <a:lnSpc>
                <a:spcPct val="110000"/>
              </a:lnSpc>
              <a:spcAft>
                <a:spcPts val="1000"/>
              </a:spcAft>
              <a:buSzPct val="100000"/>
              <a:buFont typeface="Wingdings" pitchFamily="2" charset="2"/>
              <a:buChar char="§"/>
            </a:pPr>
            <a:r>
              <a:rPr lang="en-US" sz="2800" dirty="0">
                <a:latin typeface="Garamond" panose="02020404030301010803" pitchFamily="18" charset="0"/>
              </a:rPr>
              <a:t>Survey of </a:t>
            </a:r>
            <a:r>
              <a:rPr lang="en-US" sz="2800" dirty="0" smtClean="0">
                <a:latin typeface="Garamond" panose="02020404030301010803" pitchFamily="18" charset="0"/>
              </a:rPr>
              <a:t>Employers – how many </a:t>
            </a:r>
            <a:r>
              <a:rPr lang="en-US" sz="2800" dirty="0">
                <a:latin typeface="Garamond" panose="02020404030301010803" pitchFamily="18" charset="0"/>
              </a:rPr>
              <a:t>people </a:t>
            </a:r>
            <a:r>
              <a:rPr lang="en-US" sz="2800" dirty="0" smtClean="0">
                <a:latin typeface="Garamond" panose="02020404030301010803" pitchFamily="18" charset="0"/>
              </a:rPr>
              <a:t>are on </a:t>
            </a:r>
            <a:r>
              <a:rPr lang="en-US" sz="2800" dirty="0">
                <a:latin typeface="Garamond" panose="02020404030301010803" pitchFamily="18" charset="0"/>
              </a:rPr>
              <a:t>the payroll?</a:t>
            </a:r>
          </a:p>
          <a:p>
            <a:pPr marL="347663" indent="-347663">
              <a:lnSpc>
                <a:spcPct val="110000"/>
              </a:lnSpc>
              <a:spcAft>
                <a:spcPts val="1000"/>
              </a:spcAft>
              <a:buSzPct val="100000"/>
              <a:buFont typeface="Wingdings" pitchFamily="2" charset="2"/>
              <a:buChar char="§"/>
            </a:pPr>
            <a:r>
              <a:rPr lang="en-US" sz="2800" dirty="0" smtClean="0">
                <a:latin typeface="Garamond" panose="02020404030301010803" pitchFamily="18" charset="0"/>
              </a:rPr>
              <a:t>Concepts:</a:t>
            </a:r>
            <a:endParaRPr lang="en-US" sz="2800" dirty="0">
              <a:latin typeface="Garamond" panose="02020404030301010803" pitchFamily="18" charset="0"/>
            </a:endParaRPr>
          </a:p>
          <a:p>
            <a:pPr marL="804863" lvl="1" indent="-347663">
              <a:lnSpc>
                <a:spcPct val="110000"/>
              </a:lnSpc>
              <a:spcAft>
                <a:spcPts val="1000"/>
              </a:spcAft>
              <a:buSzPct val="100000"/>
              <a:buFont typeface="Wingdings" pitchFamily="2" charset="2"/>
              <a:buChar char="§"/>
            </a:pPr>
            <a:r>
              <a:rPr lang="en-US" sz="2800" dirty="0">
                <a:latin typeface="Garamond" panose="02020404030301010803" pitchFamily="18" charset="0"/>
              </a:rPr>
              <a:t>A job is a person on payroll who received pay for any part of the pay period that includes the 12th of the month.</a:t>
            </a:r>
          </a:p>
          <a:p>
            <a:pPr marL="804863" lvl="1" indent="-347663">
              <a:lnSpc>
                <a:spcPct val="110000"/>
              </a:lnSpc>
              <a:spcAft>
                <a:spcPts val="1000"/>
              </a:spcAft>
              <a:buSzPct val="100000"/>
              <a:buFont typeface="Wingdings" pitchFamily="2" charset="2"/>
              <a:buChar char="§"/>
            </a:pPr>
            <a:r>
              <a:rPr lang="en-US" sz="2800" dirty="0">
                <a:latin typeface="Garamond" panose="02020404030301010803" pitchFamily="18" charset="0"/>
              </a:rPr>
              <a:t>Not included: self employed, volunteer, family worker (not paid), farm worker, military</a:t>
            </a:r>
            <a:r>
              <a:rPr lang="en-US" sz="2800" dirty="0" smtClean="0">
                <a:latin typeface="Garamond" panose="02020404030301010803" pitchFamily="18" charset="0"/>
              </a:rPr>
              <a:t>.</a:t>
            </a:r>
            <a:endParaRPr lang="en-US" sz="2800" dirty="0">
              <a:latin typeface="Garamond" panose="02020404030301010803" pitchFamily="18" charset="0"/>
            </a:endParaRPr>
          </a:p>
        </p:txBody>
      </p:sp>
    </p:spTree>
    <p:extLst>
      <p:ext uri="{BB962C8B-B14F-4D97-AF65-F5344CB8AC3E}">
        <p14:creationId xmlns:p14="http://schemas.microsoft.com/office/powerpoint/2010/main" val="1163561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838200"/>
          </a:xfrm>
        </p:spPr>
        <p:txBody>
          <a:bodyPr>
            <a:normAutofit fontScale="90000"/>
          </a:bodyPr>
          <a:lstStyle/>
          <a:p>
            <a:r>
              <a:rPr lang="en-US" dirty="0">
                <a:latin typeface="Garamond" pitchFamily="18" charset="0"/>
              </a:rPr>
              <a:t>INDUSTRY DATA</a:t>
            </a:r>
            <a:br>
              <a:rPr lang="en-US" dirty="0">
                <a:latin typeface="Garamond" pitchFamily="18" charset="0"/>
              </a:rPr>
            </a:br>
            <a:r>
              <a:rPr lang="en-US" sz="1800" dirty="0">
                <a:latin typeface="Garamond" pitchFamily="18" charset="0"/>
              </a:rPr>
              <a:t>Current Employment Statistics (CES)</a:t>
            </a:r>
            <a:r>
              <a:rPr lang="en-US" dirty="0" smtClean="0">
                <a:latin typeface="Garamond" pitchFamily="18" charset="0"/>
              </a:rPr>
              <a:t/>
            </a:r>
            <a:br>
              <a:rPr lang="en-US" dirty="0" smtClean="0">
                <a:latin typeface="Garamond" pitchFamily="18" charset="0"/>
              </a:rPr>
            </a:br>
            <a:endParaRPr lang="en-US" sz="1400" dirty="0">
              <a:latin typeface="Garamond" pitchFamily="18" charset="0"/>
            </a:endParaRPr>
          </a:p>
        </p:txBody>
      </p:sp>
      <p:sp>
        <p:nvSpPr>
          <p:cNvPr id="4" name="Slide Number Placeholder 3"/>
          <p:cNvSpPr>
            <a:spLocks noGrp="1"/>
          </p:cNvSpPr>
          <p:nvPr>
            <p:ph type="sldNum" sz="quarter" idx="12"/>
          </p:nvPr>
        </p:nvSpPr>
        <p:spPr/>
        <p:txBody>
          <a:bodyPr/>
          <a:lstStyle/>
          <a:p>
            <a:fld id="{5404C895-A699-47DF-8499-4075AA5D1F52}" type="slidenum">
              <a:rPr lang="en-US" sz="1000" smtClean="0">
                <a:solidFill>
                  <a:prstClr val="black">
                    <a:tint val="75000"/>
                  </a:prstClr>
                </a:solidFill>
                <a:latin typeface="Garamond" pitchFamily="18" charset="0"/>
              </a:rPr>
              <a:pPr/>
              <a:t>4</a:t>
            </a:fld>
            <a:endParaRPr lang="en-US" sz="1000" dirty="0">
              <a:solidFill>
                <a:prstClr val="black">
                  <a:tint val="75000"/>
                </a:prstClr>
              </a:solidFill>
              <a:latin typeface="Garamond" pitchFamily="18" charset="0"/>
            </a:endParaRPr>
          </a:p>
        </p:txBody>
      </p:sp>
      <p:sp>
        <p:nvSpPr>
          <p:cNvPr id="6" name="TextBox 5"/>
          <p:cNvSpPr txBox="1"/>
          <p:nvPr/>
        </p:nvSpPr>
        <p:spPr>
          <a:xfrm>
            <a:off x="685800" y="1600200"/>
            <a:ext cx="7772400" cy="4133439"/>
          </a:xfrm>
          <a:prstGeom prst="rect">
            <a:avLst/>
          </a:prstGeom>
          <a:noFill/>
        </p:spPr>
        <p:txBody>
          <a:bodyPr wrap="square" rtlCol="0">
            <a:spAutoFit/>
          </a:bodyPr>
          <a:lstStyle/>
          <a:p>
            <a:pPr lvl="0">
              <a:lnSpc>
                <a:spcPct val="110000"/>
              </a:lnSpc>
              <a:spcAft>
                <a:spcPts val="1000"/>
              </a:spcAft>
              <a:buSzPct val="125000"/>
            </a:pPr>
            <a:r>
              <a:rPr lang="en-US" dirty="0" smtClean="0">
                <a:latin typeface="Garamond" pitchFamily="18" charset="0"/>
              </a:rPr>
              <a:t>August 2019 highlights:</a:t>
            </a:r>
          </a:p>
          <a:p>
            <a:pPr marL="347472" lvl="0" indent="-347472">
              <a:lnSpc>
                <a:spcPct val="110000"/>
              </a:lnSpc>
              <a:spcAft>
                <a:spcPts val="1000"/>
              </a:spcAft>
              <a:buSzPct val="125000"/>
              <a:buFont typeface="Wingdings" pitchFamily="2" charset="2"/>
              <a:buChar char="§"/>
            </a:pPr>
            <a:r>
              <a:rPr lang="en-US" dirty="0" smtClean="0">
                <a:latin typeface="Garamond" pitchFamily="18" charset="0"/>
              </a:rPr>
              <a:t>Kansas gained 7,900 </a:t>
            </a:r>
            <a:r>
              <a:rPr lang="en-US" dirty="0">
                <a:latin typeface="Garamond" pitchFamily="18" charset="0"/>
              </a:rPr>
              <a:t>jobs over the month (a monthly average of </a:t>
            </a:r>
            <a:r>
              <a:rPr lang="en-US" dirty="0" smtClean="0">
                <a:latin typeface="Garamond" pitchFamily="18" charset="0"/>
              </a:rPr>
              <a:t>+4,100 </a:t>
            </a:r>
            <a:r>
              <a:rPr lang="en-US" dirty="0">
                <a:latin typeface="Garamond" pitchFamily="18" charset="0"/>
              </a:rPr>
              <a:t>jobs over the last 3 months). Over the past 12 months, the number of nonfarm jobs increased by a total of </a:t>
            </a:r>
            <a:r>
              <a:rPr lang="en-US" dirty="0" smtClean="0">
                <a:latin typeface="Garamond" pitchFamily="18" charset="0"/>
              </a:rPr>
              <a:t>15,500 </a:t>
            </a:r>
            <a:r>
              <a:rPr lang="en-US" dirty="0">
                <a:latin typeface="Garamond" pitchFamily="18" charset="0"/>
              </a:rPr>
              <a:t>jobs. Estimates are seasonally adjusted.</a:t>
            </a:r>
          </a:p>
          <a:p>
            <a:pPr marL="347472" lvl="0" indent="-347472">
              <a:lnSpc>
                <a:spcPct val="110000"/>
              </a:lnSpc>
              <a:spcAft>
                <a:spcPts val="1000"/>
              </a:spcAft>
              <a:buSzPct val="125000"/>
              <a:buFont typeface="Wingdings" pitchFamily="2" charset="2"/>
              <a:buChar char="§"/>
            </a:pPr>
            <a:r>
              <a:rPr lang="en-US" dirty="0">
                <a:latin typeface="Garamond" pitchFamily="18" charset="0"/>
              </a:rPr>
              <a:t>The private sector added </a:t>
            </a:r>
            <a:r>
              <a:rPr lang="en-US" dirty="0" smtClean="0">
                <a:latin typeface="Garamond" pitchFamily="18" charset="0"/>
              </a:rPr>
              <a:t>4,200 </a:t>
            </a:r>
            <a:r>
              <a:rPr lang="en-US" dirty="0">
                <a:latin typeface="Garamond" pitchFamily="18" charset="0"/>
              </a:rPr>
              <a:t>jobs over the month, or </a:t>
            </a:r>
            <a:r>
              <a:rPr lang="en-US" dirty="0" smtClean="0">
                <a:latin typeface="Garamond" pitchFamily="18" charset="0"/>
              </a:rPr>
              <a:t>0.4%. </a:t>
            </a:r>
            <a:r>
              <a:rPr lang="en-US" dirty="0">
                <a:latin typeface="Garamond" pitchFamily="18" charset="0"/>
              </a:rPr>
              <a:t>The largest </a:t>
            </a:r>
            <a:r>
              <a:rPr lang="en-US" dirty="0" smtClean="0">
                <a:latin typeface="Garamond" pitchFamily="18" charset="0"/>
              </a:rPr>
              <a:t>increases were </a:t>
            </a:r>
            <a:r>
              <a:rPr lang="en-US" dirty="0">
                <a:latin typeface="Garamond" pitchFamily="18" charset="0"/>
              </a:rPr>
              <a:t>in </a:t>
            </a:r>
            <a:r>
              <a:rPr lang="en-US" dirty="0" smtClean="0">
                <a:latin typeface="Garamond" pitchFamily="18" charset="0"/>
              </a:rPr>
              <a:t>Leisure and Hospitality (+1,700</a:t>
            </a:r>
            <a:r>
              <a:rPr lang="en-US" dirty="0">
                <a:latin typeface="Garamond" pitchFamily="18" charset="0"/>
              </a:rPr>
              <a:t>) and </a:t>
            </a:r>
            <a:r>
              <a:rPr lang="en-US" dirty="0" smtClean="0">
                <a:latin typeface="Garamond" pitchFamily="18" charset="0"/>
              </a:rPr>
              <a:t>Trade, Transportation, and Utilities (+1,400</a:t>
            </a:r>
            <a:r>
              <a:rPr lang="en-US" dirty="0">
                <a:latin typeface="Garamond" pitchFamily="18" charset="0"/>
              </a:rPr>
              <a:t>). Over the past 12 months, the private sector gained </a:t>
            </a:r>
            <a:r>
              <a:rPr lang="en-US" dirty="0" smtClean="0">
                <a:latin typeface="Garamond" pitchFamily="18" charset="0"/>
              </a:rPr>
              <a:t>17,800 </a:t>
            </a:r>
            <a:r>
              <a:rPr lang="en-US" dirty="0">
                <a:latin typeface="Garamond" pitchFamily="18" charset="0"/>
              </a:rPr>
              <a:t>jobs. Estimates are seasonally adjusted.</a:t>
            </a:r>
          </a:p>
          <a:p>
            <a:pPr marL="347472" lvl="0" indent="-347472">
              <a:lnSpc>
                <a:spcPct val="110000"/>
              </a:lnSpc>
              <a:spcAft>
                <a:spcPts val="1000"/>
              </a:spcAft>
              <a:buSzPct val="125000"/>
              <a:buFont typeface="Wingdings" pitchFamily="2" charset="2"/>
              <a:buChar char="§"/>
            </a:pPr>
            <a:r>
              <a:rPr lang="en-US" dirty="0">
                <a:latin typeface="Garamond" pitchFamily="18" charset="0"/>
              </a:rPr>
              <a:t>Average weekly hours worked in the private sector </a:t>
            </a:r>
            <a:r>
              <a:rPr lang="en-US" dirty="0" smtClean="0">
                <a:latin typeface="Garamond" pitchFamily="18" charset="0"/>
              </a:rPr>
              <a:t>remains at 34.4 hours, no change from last August. </a:t>
            </a:r>
            <a:r>
              <a:rPr lang="en-US" dirty="0">
                <a:latin typeface="Garamond" pitchFamily="18" charset="0"/>
              </a:rPr>
              <a:t>Average nominal hourly earnings increased by $</a:t>
            </a:r>
            <a:r>
              <a:rPr lang="en-US" dirty="0" smtClean="0">
                <a:latin typeface="Garamond" pitchFamily="18" charset="0"/>
              </a:rPr>
              <a:t>1.41 </a:t>
            </a:r>
            <a:r>
              <a:rPr lang="en-US" dirty="0">
                <a:latin typeface="Garamond" pitchFamily="18" charset="0"/>
              </a:rPr>
              <a:t>to $</a:t>
            </a:r>
            <a:r>
              <a:rPr lang="en-US" dirty="0" smtClean="0">
                <a:latin typeface="Garamond" pitchFamily="18" charset="0"/>
              </a:rPr>
              <a:t>25.39 (+5.9%). </a:t>
            </a:r>
            <a:r>
              <a:rPr lang="en-US" dirty="0">
                <a:latin typeface="Garamond" pitchFamily="18" charset="0"/>
              </a:rPr>
              <a:t>Average nominal weekly earnings increased by </a:t>
            </a:r>
            <a:r>
              <a:rPr lang="en-US" dirty="0" smtClean="0">
                <a:latin typeface="Garamond" pitchFamily="18" charset="0"/>
              </a:rPr>
              <a:t>$48.51 (+5.9%) </a:t>
            </a:r>
            <a:r>
              <a:rPr lang="en-US" dirty="0">
                <a:latin typeface="Garamond" pitchFamily="18" charset="0"/>
              </a:rPr>
              <a:t>over the past 12 months. Estimates are not seasonally adjusted</a:t>
            </a:r>
            <a:r>
              <a:rPr lang="en-US" dirty="0" smtClean="0">
                <a:latin typeface="Garamond" pitchFamily="18" charset="0"/>
              </a:rPr>
              <a:t>.</a:t>
            </a:r>
            <a:endParaRPr lang="en-US" dirty="0">
              <a:latin typeface="Garamond" pitchFamily="18" charset="0"/>
            </a:endParaRPr>
          </a:p>
        </p:txBody>
      </p:sp>
    </p:spTree>
    <p:extLst>
      <p:ext uri="{BB962C8B-B14F-4D97-AF65-F5344CB8AC3E}">
        <p14:creationId xmlns:p14="http://schemas.microsoft.com/office/powerpoint/2010/main" val="113744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5</a:t>
            </a:fld>
            <a:endParaRPr lang="en-US" dirty="0"/>
          </a:p>
        </p:txBody>
      </p:sp>
      <p:pic>
        <p:nvPicPr>
          <p:cNvPr id="4" name="Picture 3"/>
          <p:cNvPicPr>
            <a:picLocks noChangeAspect="1"/>
          </p:cNvPicPr>
          <p:nvPr/>
        </p:nvPicPr>
        <p:blipFill>
          <a:blip r:embed="rId3"/>
          <a:stretch>
            <a:fillRect/>
          </a:stretch>
        </p:blipFill>
        <p:spPr>
          <a:xfrm>
            <a:off x="306599" y="284923"/>
            <a:ext cx="8532601" cy="617909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6</a:t>
            </a:fld>
            <a:endParaRPr lang="en-US" dirty="0"/>
          </a:p>
        </p:txBody>
      </p:sp>
      <p:pic>
        <p:nvPicPr>
          <p:cNvPr id="4" name="Picture 3"/>
          <p:cNvPicPr>
            <a:picLocks noChangeAspect="1"/>
          </p:cNvPicPr>
          <p:nvPr/>
        </p:nvPicPr>
        <p:blipFill>
          <a:blip r:embed="rId3"/>
          <a:stretch>
            <a:fillRect/>
          </a:stretch>
        </p:blipFill>
        <p:spPr>
          <a:xfrm>
            <a:off x="1332222" y="0"/>
            <a:ext cx="6479555" cy="6858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7</a:t>
            </a:fld>
            <a:endParaRPr lang="en-US" dirty="0"/>
          </a:p>
        </p:txBody>
      </p:sp>
      <p:pic>
        <p:nvPicPr>
          <p:cNvPr id="4" name="Picture 3"/>
          <p:cNvPicPr>
            <a:picLocks noChangeAspect="1"/>
          </p:cNvPicPr>
          <p:nvPr/>
        </p:nvPicPr>
        <p:blipFill>
          <a:blip r:embed="rId3"/>
          <a:stretch>
            <a:fillRect/>
          </a:stretch>
        </p:blipFill>
        <p:spPr>
          <a:xfrm>
            <a:off x="303550" y="281118"/>
            <a:ext cx="8535650" cy="6184437"/>
          </a:xfrm>
          <a:prstGeom prst="rect">
            <a:avLst/>
          </a:prstGeom>
        </p:spPr>
      </p:pic>
    </p:spTree>
    <p:extLst>
      <p:ext uri="{BB962C8B-B14F-4D97-AF65-F5344CB8AC3E}">
        <p14:creationId xmlns:p14="http://schemas.microsoft.com/office/powerpoint/2010/main" val="427702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8</a:t>
            </a:fld>
            <a:endParaRPr lang="en-US" dirty="0"/>
          </a:p>
        </p:txBody>
      </p:sp>
      <p:pic>
        <p:nvPicPr>
          <p:cNvPr id="3" name="Picture 2"/>
          <p:cNvPicPr>
            <a:picLocks noChangeAspect="1"/>
          </p:cNvPicPr>
          <p:nvPr/>
        </p:nvPicPr>
        <p:blipFill>
          <a:blip r:embed="rId3"/>
          <a:stretch>
            <a:fillRect/>
          </a:stretch>
        </p:blipFill>
        <p:spPr>
          <a:xfrm>
            <a:off x="308886" y="283402"/>
            <a:ext cx="8530314" cy="6183684"/>
          </a:xfrm>
          <a:prstGeom prst="rect">
            <a:avLst/>
          </a:prstGeom>
        </p:spPr>
      </p:pic>
    </p:spTree>
    <p:extLst>
      <p:ext uri="{BB962C8B-B14F-4D97-AF65-F5344CB8AC3E}">
        <p14:creationId xmlns:p14="http://schemas.microsoft.com/office/powerpoint/2010/main" val="1630589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404C895-A699-47DF-8499-4075AA5D1F52}" type="slidenum">
              <a:rPr lang="en-US" smtClean="0"/>
              <a:pPr/>
              <a:t>9</a:t>
            </a:fld>
            <a:endParaRPr lang="en-US" dirty="0"/>
          </a:p>
        </p:txBody>
      </p:sp>
      <p:pic>
        <p:nvPicPr>
          <p:cNvPr id="3" name="Picture 2"/>
          <p:cNvPicPr>
            <a:picLocks noChangeAspect="1"/>
          </p:cNvPicPr>
          <p:nvPr/>
        </p:nvPicPr>
        <p:blipFill>
          <a:blip r:embed="rId3"/>
          <a:stretch>
            <a:fillRect/>
          </a:stretch>
        </p:blipFill>
        <p:spPr>
          <a:xfrm>
            <a:off x="308886" y="283402"/>
            <a:ext cx="8530314" cy="6183684"/>
          </a:xfrm>
          <a:prstGeom prst="rect">
            <a:avLst/>
          </a:prstGeom>
        </p:spPr>
      </p:pic>
    </p:spTree>
    <p:extLst>
      <p:ext uri="{BB962C8B-B14F-4D97-AF65-F5344CB8AC3E}">
        <p14:creationId xmlns:p14="http://schemas.microsoft.com/office/powerpoint/2010/main" val="4172679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owerpoint template for LMIS">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FF116017237842BB0A3B2F9AB72A7E" ma:contentTypeVersion="10" ma:contentTypeDescription="Create a new document." ma:contentTypeScope="" ma:versionID="3ba8daf1ed8a3c1a390ee2318009da2e">
  <xsd:schema xmlns:xsd="http://www.w3.org/2001/XMLSchema" xmlns:xs="http://www.w3.org/2001/XMLSchema" xmlns:p="http://schemas.microsoft.com/office/2006/metadata/properties" xmlns:ns2="e687258a-6e96-418a-829f-766673d7569a" xmlns:ns3="8f5bec68-18f2-4c43-8063-dcd09ad907fe" targetNamespace="http://schemas.microsoft.com/office/2006/metadata/properties" ma:root="true" ma:fieldsID="a0ee8a909d66f082d1098ce5a1e78a73" ns2:_="" ns3:_="">
    <xsd:import namespace="e687258a-6e96-418a-829f-766673d7569a"/>
    <xsd:import namespace="8f5bec68-18f2-4c43-8063-dcd09ad907f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87258a-6e96-418a-829f-766673d756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5bec68-18f2-4c43-8063-dcd09ad907f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2C7DC7-B9EF-4F3D-AB8D-39EA2457EC60}"/>
</file>

<file path=customXml/itemProps2.xml><?xml version="1.0" encoding="utf-8"?>
<ds:datastoreItem xmlns:ds="http://schemas.openxmlformats.org/officeDocument/2006/customXml" ds:itemID="{BF5DCE02-D084-4252-B4CC-9F77586553EB}"/>
</file>

<file path=customXml/itemProps3.xml><?xml version="1.0" encoding="utf-8"?>
<ds:datastoreItem xmlns:ds="http://schemas.openxmlformats.org/officeDocument/2006/customXml" ds:itemID="{5E6F5443-923E-42C0-9514-BBEC6BF07F23}"/>
</file>

<file path=docProps/app.xml><?xml version="1.0" encoding="utf-8"?>
<Properties xmlns="http://schemas.openxmlformats.org/officeDocument/2006/extended-properties" xmlns:vt="http://schemas.openxmlformats.org/officeDocument/2006/docPropsVTypes">
  <TotalTime>115135</TotalTime>
  <Words>743</Words>
  <Application>Microsoft Office PowerPoint</Application>
  <PresentationFormat>On-screen Show (4:3)</PresentationFormat>
  <Paragraphs>110</Paragraphs>
  <Slides>26</Slides>
  <Notes>26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Garamond</vt:lpstr>
      <vt:lpstr>Times New Roman</vt:lpstr>
      <vt:lpstr>Wingdings</vt:lpstr>
      <vt:lpstr>Office Theme</vt:lpstr>
      <vt:lpstr>powerpoint template for LMIS</vt:lpstr>
      <vt:lpstr>Labor Market Conditions</vt:lpstr>
      <vt:lpstr>Payroll Survey Data</vt:lpstr>
      <vt:lpstr>Current Employment Statistics (CES)</vt:lpstr>
      <vt:lpstr>INDUSTRY DATA Current Employment Statistics (CES) </vt:lpstr>
      <vt:lpstr>PowerPoint Presentation</vt:lpstr>
      <vt:lpstr>PowerPoint Presentation</vt:lpstr>
      <vt:lpstr>PowerPoint Presentation</vt:lpstr>
      <vt:lpstr>PowerPoint Presentation</vt:lpstr>
      <vt:lpstr>PowerPoint Presentation</vt:lpstr>
      <vt:lpstr>PowerPoint Presentation</vt:lpstr>
      <vt:lpstr>Household Survey Data</vt:lpstr>
      <vt:lpstr>PowerPoint Presentation</vt:lpstr>
      <vt:lpstr>HOUSEHOLD DATA Local Area Unemployment Statistics (LAUS) </vt:lpstr>
      <vt:lpstr>PowerPoint Presentation</vt:lpstr>
      <vt:lpstr>PowerPoint Presentation</vt:lpstr>
      <vt:lpstr>PowerPoint Presentation</vt:lpstr>
      <vt:lpstr>Unemployment Insurance Data</vt:lpstr>
      <vt:lpstr>UNEMPLOYMENT INSURANCE CLAIMS Estimates are not seasonally adjusted </vt:lpstr>
      <vt:lpstr>PowerPoint Presentation</vt:lpstr>
      <vt:lpstr>PowerPoint Presentation</vt:lpstr>
      <vt:lpstr>PowerPoint Presentation</vt:lpstr>
      <vt:lpstr>Business Cycle Indicators</vt:lpstr>
      <vt:lpstr>Business Cycle Indicators</vt:lpstr>
      <vt:lpstr>Business Cycle Indicators</vt:lpstr>
      <vt:lpstr>Business Cycle Indicators</vt:lpstr>
      <vt:lpstr>Business Cycle Indicators</vt:lpstr>
    </vt:vector>
  </TitlesOfParts>
  <Company>KDOL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ttenbrink</dc:creator>
  <cp:lastModifiedBy>Alexa Tapia [KDOL]</cp:lastModifiedBy>
  <cp:revision>4533</cp:revision>
  <cp:lastPrinted>2019-09-13T20:32:18Z</cp:lastPrinted>
  <dcterms:created xsi:type="dcterms:W3CDTF">2012-03-23T18:53:37Z</dcterms:created>
  <dcterms:modified xsi:type="dcterms:W3CDTF">2019-09-23T22:11:46Z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0x01010076FF116017237842BB0A3B2F9AB72A7E</vt:lpwstr>
  </property>
</Properties>
</file>