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912" r:id="rId5"/>
    <p:sldMasterId id="2147483916" r:id="rId6"/>
  </p:sldMasterIdLst>
  <p:notesMasterIdLst>
    <p:notesMasterId r:id="rId38"/>
  </p:notesMasterIdLst>
  <p:handoutMasterIdLst>
    <p:handoutMasterId r:id="rId39"/>
  </p:handoutMasterIdLst>
  <p:sldIdLst>
    <p:sldId id="320" r:id="rId7"/>
    <p:sldId id="380" r:id="rId8"/>
    <p:sldId id="324" r:id="rId9"/>
    <p:sldId id="325" r:id="rId10"/>
    <p:sldId id="360" r:id="rId11"/>
    <p:sldId id="369" r:id="rId12"/>
    <p:sldId id="361" r:id="rId13"/>
    <p:sldId id="258" r:id="rId14"/>
    <p:sldId id="332" r:id="rId15"/>
    <p:sldId id="379" r:id="rId16"/>
    <p:sldId id="357" r:id="rId17"/>
    <p:sldId id="381" r:id="rId18"/>
    <p:sldId id="328" r:id="rId19"/>
    <p:sldId id="331" r:id="rId20"/>
    <p:sldId id="343" r:id="rId21"/>
    <p:sldId id="344" r:id="rId22"/>
    <p:sldId id="358" r:id="rId23"/>
    <p:sldId id="367" r:id="rId24"/>
    <p:sldId id="382" r:id="rId25"/>
    <p:sldId id="383" r:id="rId26"/>
    <p:sldId id="373" r:id="rId27"/>
    <p:sldId id="377" r:id="rId28"/>
    <p:sldId id="321" r:id="rId29"/>
    <p:sldId id="330" r:id="rId30"/>
    <p:sldId id="329" r:id="rId31"/>
    <p:sldId id="333" r:id="rId32"/>
    <p:sldId id="374" r:id="rId33"/>
    <p:sldId id="339" r:id="rId34"/>
    <p:sldId id="375" r:id="rId35"/>
    <p:sldId id="350" r:id="rId36"/>
    <p:sldId id="345" r:id="rId37"/>
  </p:sldIdLst>
  <p:sldSz cx="24384000" cy="13716000"/>
  <p:notesSz cx="6858000" cy="9144000"/>
  <p:defaultTextStyle>
    <a:defPPr>
      <a:defRPr lang="en-US"/>
    </a:defPPr>
    <a:lvl1pPr algn="l" defTabSz="825500" rtl="0" eaLnBrk="0" fontAlgn="base" hangingPunct="0">
      <a:spcBef>
        <a:spcPct val="0"/>
      </a:spcBef>
      <a:spcAft>
        <a:spcPct val="0"/>
      </a:spcAft>
      <a:defRPr sz="5000" kern="1200">
        <a:solidFill>
          <a:srgbClr val="000000"/>
        </a:solidFill>
        <a:latin typeface="Helvetica Light"/>
        <a:ea typeface="Helvetica Light"/>
        <a:cs typeface="Helvetica Light"/>
        <a:sym typeface="Helvetica Light"/>
      </a:defRPr>
    </a:lvl1pPr>
    <a:lvl2pPr marL="457200" indent="-228600" algn="l" defTabSz="825500" rtl="0" eaLnBrk="0" fontAlgn="base" hangingPunct="0">
      <a:spcBef>
        <a:spcPct val="0"/>
      </a:spcBef>
      <a:spcAft>
        <a:spcPct val="0"/>
      </a:spcAft>
      <a:defRPr sz="5000" kern="1200">
        <a:solidFill>
          <a:srgbClr val="000000"/>
        </a:solidFill>
        <a:latin typeface="Helvetica Light"/>
        <a:ea typeface="Helvetica Light"/>
        <a:cs typeface="Helvetica Light"/>
        <a:sym typeface="Helvetica Light"/>
      </a:defRPr>
    </a:lvl2pPr>
    <a:lvl3pPr marL="914400" indent="-457200" algn="l" defTabSz="825500" rtl="0" eaLnBrk="0" fontAlgn="base" hangingPunct="0">
      <a:spcBef>
        <a:spcPct val="0"/>
      </a:spcBef>
      <a:spcAft>
        <a:spcPct val="0"/>
      </a:spcAft>
      <a:defRPr sz="5000" kern="1200">
        <a:solidFill>
          <a:srgbClr val="000000"/>
        </a:solidFill>
        <a:latin typeface="Helvetica Light"/>
        <a:ea typeface="Helvetica Light"/>
        <a:cs typeface="Helvetica Light"/>
        <a:sym typeface="Helvetica Light"/>
      </a:defRPr>
    </a:lvl3pPr>
    <a:lvl4pPr marL="1371600" indent="-685800" algn="l" defTabSz="825500" rtl="0" eaLnBrk="0" fontAlgn="base" hangingPunct="0">
      <a:spcBef>
        <a:spcPct val="0"/>
      </a:spcBef>
      <a:spcAft>
        <a:spcPct val="0"/>
      </a:spcAft>
      <a:defRPr sz="5000" kern="1200">
        <a:solidFill>
          <a:srgbClr val="000000"/>
        </a:solidFill>
        <a:latin typeface="Helvetica Light"/>
        <a:ea typeface="Helvetica Light"/>
        <a:cs typeface="Helvetica Light"/>
        <a:sym typeface="Helvetica Light"/>
      </a:defRPr>
    </a:lvl4pPr>
    <a:lvl5pPr marL="1828800" indent="-914400" algn="l" defTabSz="825500" rtl="0" eaLnBrk="0" fontAlgn="base" hangingPunct="0">
      <a:spcBef>
        <a:spcPct val="0"/>
      </a:spcBef>
      <a:spcAft>
        <a:spcPct val="0"/>
      </a:spcAft>
      <a:defRPr sz="5000" kern="1200">
        <a:solidFill>
          <a:srgbClr val="000000"/>
        </a:solidFill>
        <a:latin typeface="Helvetica Light"/>
        <a:ea typeface="Helvetica Light"/>
        <a:cs typeface="Helvetica Light"/>
        <a:sym typeface="Helvetica Light"/>
      </a:defRPr>
    </a:lvl5pPr>
    <a:lvl6pPr marL="2286000" algn="l" defTabSz="914400" rtl="0" eaLnBrk="1" latinLnBrk="0" hangingPunct="1">
      <a:defRPr sz="5000" kern="1200">
        <a:solidFill>
          <a:srgbClr val="000000"/>
        </a:solidFill>
        <a:latin typeface="Helvetica Light"/>
        <a:ea typeface="Helvetica Light"/>
        <a:cs typeface="Helvetica Light"/>
        <a:sym typeface="Helvetica Light"/>
      </a:defRPr>
    </a:lvl6pPr>
    <a:lvl7pPr marL="2743200" algn="l" defTabSz="914400" rtl="0" eaLnBrk="1" latinLnBrk="0" hangingPunct="1">
      <a:defRPr sz="5000" kern="1200">
        <a:solidFill>
          <a:srgbClr val="000000"/>
        </a:solidFill>
        <a:latin typeface="Helvetica Light"/>
        <a:ea typeface="Helvetica Light"/>
        <a:cs typeface="Helvetica Light"/>
        <a:sym typeface="Helvetica Light"/>
      </a:defRPr>
    </a:lvl7pPr>
    <a:lvl8pPr marL="3200400" algn="l" defTabSz="914400" rtl="0" eaLnBrk="1" latinLnBrk="0" hangingPunct="1">
      <a:defRPr sz="5000" kern="1200">
        <a:solidFill>
          <a:srgbClr val="000000"/>
        </a:solidFill>
        <a:latin typeface="Helvetica Light"/>
        <a:ea typeface="Helvetica Light"/>
        <a:cs typeface="Helvetica Light"/>
        <a:sym typeface="Helvetica Light"/>
      </a:defRPr>
    </a:lvl8pPr>
    <a:lvl9pPr marL="3657600" algn="l" defTabSz="914400" rtl="0" eaLnBrk="1" latinLnBrk="0" hangingPunct="1">
      <a:defRPr sz="5000" kern="1200">
        <a:solidFill>
          <a:srgbClr val="000000"/>
        </a:solidFill>
        <a:latin typeface="Helvetica Light"/>
        <a:ea typeface="Helvetica Light"/>
        <a:cs typeface="Helvetica Light"/>
        <a:sym typeface="Helvetica Light"/>
      </a:defRPr>
    </a:lvl9pPr>
  </p:defaultTextStyle>
  <p:extLst>
    <p:ext uri="{EFAFB233-063F-42B5-8137-9DF3F51BA10A}">
      <p15:sldGuideLst xmlns:p15="http://schemas.microsoft.com/office/powerpoint/2012/main">
        <p15:guide id="1" orient="horz" pos="4320">
          <p15:clr>
            <a:srgbClr val="A4A3A4"/>
          </p15:clr>
        </p15:guide>
        <p15:guide id="2" pos="765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AD02"/>
    <a:srgbClr val="FF6600"/>
    <a:srgbClr val="88CBC4"/>
    <a:srgbClr val="C04664"/>
    <a:srgbClr val="A7CB5B"/>
    <a:srgbClr val="003A37"/>
    <a:srgbClr val="81589F"/>
    <a:srgbClr val="A3DD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B306E7-E467-411E-A7BC-6DC18CE18241}" v="676" dt="2019-09-23T23:38:37.489"/>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9" autoAdjust="0"/>
    <p:restoredTop sz="96357" autoAdjust="0"/>
  </p:normalViewPr>
  <p:slideViewPr>
    <p:cSldViewPr snapToGrid="0">
      <p:cViewPr>
        <p:scale>
          <a:sx n="40" d="100"/>
          <a:sy n="40" d="100"/>
        </p:scale>
        <p:origin x="954" y="762"/>
      </p:cViewPr>
      <p:guideLst>
        <p:guide orient="horz" pos="4320"/>
        <p:guide pos="7657"/>
      </p:guideLst>
    </p:cSldViewPr>
  </p:slideViewPr>
  <p:outlineViewPr>
    <p:cViewPr>
      <p:scale>
        <a:sx n="33" d="100"/>
        <a:sy n="33" d="100"/>
      </p:scale>
      <p:origin x="0" y="-4242"/>
    </p:cViewPr>
  </p:outlineViewPr>
  <p:notesTextViewPr>
    <p:cViewPr>
      <p:scale>
        <a:sx n="3" d="2"/>
        <a:sy n="3" d="2"/>
      </p:scale>
      <p:origin x="0" y="0"/>
    </p:cViewPr>
  </p:notesTextViewPr>
  <p:notesViewPr>
    <p:cSldViewPr snapToGrid="0">
      <p:cViewPr varScale="1">
        <p:scale>
          <a:sx n="107" d="100"/>
          <a:sy n="107" d="100"/>
        </p:scale>
        <p:origin x="3990"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Header Placeholder 1">
            <a:extLst>
              <a:ext uri="{FF2B5EF4-FFF2-40B4-BE49-F238E27FC236}">
                <a16:creationId xmlns:a16="http://schemas.microsoft.com/office/drawing/2014/main" id="{1E95AFF9-EDA9-47A0-938D-371B51B7C35A}"/>
              </a:ext>
            </a:extLst>
          </p:cNvPr>
          <p:cNvSpPr>
            <a:spLocks noGrp="1" noChangeArrowheads="1"/>
          </p:cNvSpPr>
          <p:nvPr>
            <p:ph type="hdr" sz="quarter"/>
          </p:nvPr>
        </p:nvSpPr>
        <p:spPr bwMode="auto">
          <a:xfrm>
            <a:off x="0"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a:defRPr sz="1200">
                <a:latin typeface="Calibri" panose="020F0502020204030204" pitchFamily="34" charset="0"/>
              </a:defRPr>
            </a:lvl1pPr>
          </a:lstStyle>
          <a:p>
            <a:pPr>
              <a:defRPr/>
            </a:pPr>
            <a:endParaRPr lang="en-US" altLang="en-US"/>
          </a:p>
        </p:txBody>
      </p:sp>
      <p:sp>
        <p:nvSpPr>
          <p:cNvPr id="26627" name="Date Placeholder 2">
            <a:extLst>
              <a:ext uri="{FF2B5EF4-FFF2-40B4-BE49-F238E27FC236}">
                <a16:creationId xmlns:a16="http://schemas.microsoft.com/office/drawing/2014/main" id="{85BC7945-18BD-40F5-99BD-8018EFA3CF47}"/>
              </a:ext>
            </a:extLst>
          </p:cNvPr>
          <p:cNvSpPr>
            <a:spLocks noGrp="1" noChangeArrowheads="1"/>
          </p:cNvSpPr>
          <p:nvPr>
            <p:ph type="dt" sz="quarter" idx="1"/>
          </p:nvPr>
        </p:nvSpPr>
        <p:spPr bwMode="auto">
          <a:xfrm>
            <a:off x="3884613"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a:defRPr sz="1200">
                <a:latin typeface="Calibri" panose="020F0502020204030204" pitchFamily="34" charset="0"/>
              </a:defRPr>
            </a:lvl1pPr>
          </a:lstStyle>
          <a:p>
            <a:pPr>
              <a:defRPr/>
            </a:pPr>
            <a:fld id="{859834FD-FFD5-41C2-AD35-7CF3A49C1552}" type="datetimeFigureOut">
              <a:rPr lang="en-US" altLang="en-US"/>
              <a:pPr>
                <a:defRPr/>
              </a:pPr>
              <a:t>9/23/2019</a:t>
            </a:fld>
            <a:endParaRPr lang="en-US" altLang="en-US"/>
          </a:p>
        </p:txBody>
      </p:sp>
      <p:sp>
        <p:nvSpPr>
          <p:cNvPr id="26628" name="Footer Placeholder 3">
            <a:extLst>
              <a:ext uri="{FF2B5EF4-FFF2-40B4-BE49-F238E27FC236}">
                <a16:creationId xmlns:a16="http://schemas.microsoft.com/office/drawing/2014/main" id="{7C3B1E44-9DAC-4533-A8C0-E0AF9FB27E5A}"/>
              </a:ext>
            </a:extLst>
          </p:cNvPr>
          <p:cNvSpPr>
            <a:spLocks noGrp="1" noChangeArrowheads="1"/>
          </p:cNvSpPr>
          <p:nvPr>
            <p:ph type="ftr" sz="quarter" idx="2"/>
          </p:nvPr>
        </p:nvSpPr>
        <p:spPr bwMode="auto">
          <a:xfrm>
            <a:off x="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eaLnBrk="1">
              <a:defRPr sz="1200">
                <a:latin typeface="Calibri" panose="020F0502020204030204" pitchFamily="34" charset="0"/>
              </a:defRPr>
            </a:lvl1pPr>
          </a:lstStyle>
          <a:p>
            <a:pPr>
              <a:defRPr/>
            </a:pPr>
            <a:endParaRPr lang="en-US" altLang="en-US"/>
          </a:p>
        </p:txBody>
      </p:sp>
      <p:sp>
        <p:nvSpPr>
          <p:cNvPr id="26629" name="Slide Number Placeholder 4">
            <a:extLst>
              <a:ext uri="{FF2B5EF4-FFF2-40B4-BE49-F238E27FC236}">
                <a16:creationId xmlns:a16="http://schemas.microsoft.com/office/drawing/2014/main" id="{BCD8F012-4C22-44AF-8D47-0B5AB0BCFD46}"/>
              </a:ext>
            </a:extLst>
          </p:cNvPr>
          <p:cNvSpPr>
            <a:spLocks noGrp="1" noChangeArrowheads="1"/>
          </p:cNvSpPr>
          <p:nvPr>
            <p:ph type="sldNum" sz="quarter" idx="3"/>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a:defRPr sz="1200">
                <a:latin typeface="Calibri" panose="020F0502020204030204" pitchFamily="34" charset="0"/>
              </a:defRPr>
            </a:lvl1pPr>
          </a:lstStyle>
          <a:p>
            <a:pPr>
              <a:defRPr/>
            </a:pPr>
            <a:fld id="{3623B455-93F4-4E41-B3EE-B5A27C85EBA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Shape 481">
            <a:extLst>
              <a:ext uri="{FF2B5EF4-FFF2-40B4-BE49-F238E27FC236}">
                <a16:creationId xmlns:a16="http://schemas.microsoft.com/office/drawing/2014/main" id="{F6AD7C9B-C0D2-447B-A262-696934E4A577}"/>
              </a:ext>
            </a:extLst>
          </p:cNvPr>
          <p:cNvSpPr>
            <a:spLocks noGrp="1" noRot="1" noChangeAspect="1" noChangeArrowheads="1"/>
          </p:cNvSpPr>
          <p:nvPr>
            <p:ph type="sldImg"/>
          </p:nvPr>
        </p:nvSpPr>
        <p:spPr bwMode="auto">
          <a:xfrm>
            <a:off x="1143000" y="6858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5603" name="Shape 482">
            <a:extLst>
              <a:ext uri="{FF2B5EF4-FFF2-40B4-BE49-F238E27FC236}">
                <a16:creationId xmlns:a16="http://schemas.microsoft.com/office/drawing/2014/main" id="{AEF59899-A9FC-467D-8616-4B4DA6E9BE20}"/>
              </a:ext>
            </a:extLst>
          </p:cNvPr>
          <p:cNvSpPr>
            <a:spLocks noGrp="1" noChangeArrowheads="1"/>
          </p:cNvSpPr>
          <p:nvPr>
            <p:ph type="body" sz="quarter" idx="1"/>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a:sym typeface="Helvetica Neue"/>
            </a:endParaRPr>
          </a:p>
        </p:txBody>
      </p:sp>
    </p:spTree>
  </p:cSld>
  <p:clrMap bg1="lt1" tx1="dk1" bg2="lt2" tx2="dk2" accent1="accent1" accent2="accent2" accent3="accent3" accent4="accent4" accent5="accent5" accent6="accent6" hlink="hlink" folHlink="folHlink"/>
  <p:notesStyle>
    <a:lvl1pPr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1pPr>
    <a:lvl2pPr marL="742950" indent="-285750"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2pPr>
    <a:lvl3pPr marL="1143000" indent="-228600"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3pPr>
    <a:lvl4pPr marL="1600200" indent="-228600"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4pPr>
    <a:lvl5pPr marL="2057400" indent="-228600"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9708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932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672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9750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14015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31359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713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2971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406031"/>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18432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reserve="1">
  <p:cSld name="1_blu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35893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welcom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5F26471-9343-47AB-B9EC-F5F4DF638BB9}"/>
              </a:ext>
            </a:extLst>
          </p:cNvPr>
          <p:cNvSpPr>
            <a:spLocks noGrp="1"/>
          </p:cNvSpPr>
          <p:nvPr>
            <p:ph type="pic" sz="quarter" idx="13"/>
          </p:nvPr>
        </p:nvSpPr>
        <p:spPr>
          <a:xfrm>
            <a:off x="9932855" y="1397000"/>
            <a:ext cx="4921516" cy="4921515"/>
          </a:xfrm>
          <a:custGeom>
            <a:avLst/>
            <a:gdLst>
              <a:gd name="connsiteX0" fmla="*/ 2460758 w 4921516"/>
              <a:gd name="connsiteY0" fmla="*/ 0 h 4921515"/>
              <a:gd name="connsiteX1" fmla="*/ 4921516 w 4921516"/>
              <a:gd name="connsiteY1" fmla="*/ 2460758 h 4921515"/>
              <a:gd name="connsiteX2" fmla="*/ 2712356 w 4921516"/>
              <a:gd name="connsiteY2" fmla="*/ 4908812 h 4921515"/>
              <a:gd name="connsiteX3" fmla="*/ 2460778 w 4921516"/>
              <a:gd name="connsiteY3" fmla="*/ 4921515 h 4921515"/>
              <a:gd name="connsiteX4" fmla="*/ 2460738 w 4921516"/>
              <a:gd name="connsiteY4" fmla="*/ 4921515 h 4921515"/>
              <a:gd name="connsiteX5" fmla="*/ 2209160 w 4921516"/>
              <a:gd name="connsiteY5" fmla="*/ 4908812 h 4921515"/>
              <a:gd name="connsiteX6" fmla="*/ 0 w 4921516"/>
              <a:gd name="connsiteY6" fmla="*/ 2460758 h 4921515"/>
              <a:gd name="connsiteX7" fmla="*/ 2460758 w 4921516"/>
              <a:gd name="connsiteY7" fmla="*/ 0 h 492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1516" h="4921515">
                <a:moveTo>
                  <a:pt x="2460758" y="0"/>
                </a:moveTo>
                <a:cubicBezTo>
                  <a:pt x="3819797" y="0"/>
                  <a:pt x="4921516" y="1101719"/>
                  <a:pt x="4921516" y="2460758"/>
                </a:cubicBezTo>
                <a:cubicBezTo>
                  <a:pt x="4921516" y="3734857"/>
                  <a:pt x="3953208" y="4782796"/>
                  <a:pt x="2712356" y="4908812"/>
                </a:cubicBezTo>
                <a:lnTo>
                  <a:pt x="2460778" y="4921515"/>
                </a:lnTo>
                <a:lnTo>
                  <a:pt x="2460738" y="4921515"/>
                </a:lnTo>
                <a:lnTo>
                  <a:pt x="2209160" y="4908812"/>
                </a:lnTo>
                <a:cubicBezTo>
                  <a:pt x="968308" y="4782796"/>
                  <a:pt x="0" y="3734857"/>
                  <a:pt x="0" y="2460758"/>
                </a:cubicBezTo>
                <a:cubicBezTo>
                  <a:pt x="0" y="1101719"/>
                  <a:pt x="1101719" y="0"/>
                  <a:pt x="2460758" y="0"/>
                </a:cubicBezTo>
                <a:close/>
              </a:path>
            </a:pathLst>
          </a:custGeom>
          <a:solidFill>
            <a:schemeClr val="accent5">
              <a:lumMod val="75000"/>
            </a:schemeClr>
          </a:solidFill>
        </p:spPr>
        <p:txBody>
          <a:bodyPr lIns="91439" tIns="45719" rIns="91439" bIns="45719" anchor="t">
            <a:noAutofit/>
          </a:bodyPr>
          <a:lstStyle/>
          <a:p>
            <a:pPr lvl="0"/>
            <a:endParaRPr noProof="0">
              <a:sym typeface="Helvetica Light"/>
            </a:endParaRPr>
          </a:p>
        </p:txBody>
      </p:sp>
    </p:spTree>
    <p:extLst>
      <p:ext uri="{BB962C8B-B14F-4D97-AF65-F5344CB8AC3E}">
        <p14:creationId xmlns:p14="http://schemas.microsoft.com/office/powerpoint/2010/main" val="381269176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69581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reserve="1">
  <p:cSld name="1_blu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02736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14994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84904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47619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1_blu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79735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31455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Text">
            <a:extLst>
              <a:ext uri="{FF2B5EF4-FFF2-40B4-BE49-F238E27FC236}">
                <a16:creationId xmlns:a16="http://schemas.microsoft.com/office/drawing/2014/main" id="{442C5593-8AA6-4692-B933-AD6214438E81}"/>
              </a:ext>
            </a:extLst>
          </p:cNvPr>
          <p:cNvSpPr txBox="1">
            <a:spLocks noGrp="1" noChangeArrowheads="1"/>
          </p:cNvSpPr>
          <p:nvPr>
            <p:ph type="title"/>
          </p:nvPr>
        </p:nvSpPr>
        <p:spPr bwMode="auto">
          <a:xfrm>
            <a:off x="1689100" y="952500"/>
            <a:ext cx="21005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ctr" anchorCtr="0" compatLnSpc="1">
            <a:prstTxWarp prst="textNoShape">
              <a:avLst/>
            </a:prstTxWarp>
          </a:bodyPr>
          <a:lstStyle/>
          <a:p>
            <a:pPr lvl="0"/>
            <a:r>
              <a:rPr lang="en-US" altLang="en-US">
                <a:sym typeface="Helvetica Light"/>
              </a:rPr>
              <a:t>Title Text</a:t>
            </a:r>
          </a:p>
        </p:txBody>
      </p:sp>
      <p:pic>
        <p:nvPicPr>
          <p:cNvPr id="5" name="Picture 4">
            <a:extLst>
              <a:ext uri="{FF2B5EF4-FFF2-40B4-BE49-F238E27FC236}">
                <a16:creationId xmlns:a16="http://schemas.microsoft.com/office/drawing/2014/main" id="{24051EA8-D58C-4F45-9441-3AF8259A2EE2}"/>
              </a:ext>
            </a:extLst>
          </p:cNvPr>
          <p:cNvPicPr>
            <a:picLocks noChangeAspect="1"/>
          </p:cNvPicPr>
          <p:nvPr userDrawn="1"/>
        </p:nvPicPr>
        <p:blipFill rotWithShape="1">
          <a:blip r:embed="rId8">
            <a:alphaModFix amt="41000"/>
            <a:extLst>
              <a:ext uri="{28A0092B-C50C-407E-A947-70E740481C1C}">
                <a14:useLocalDpi xmlns:a14="http://schemas.microsoft.com/office/drawing/2010/main" val="0"/>
              </a:ext>
            </a:extLst>
          </a:blip>
          <a:srcRect t="15625"/>
          <a:stretch/>
        </p:blipFill>
        <p:spPr>
          <a:xfrm>
            <a:off x="1" y="-1"/>
            <a:ext cx="24384000" cy="13716001"/>
          </a:xfrm>
          <a:prstGeom prst="rect">
            <a:avLst/>
          </a:prstGeom>
        </p:spPr>
      </p:pic>
      <p:sp>
        <p:nvSpPr>
          <p:cNvPr id="1027" name="Body Level One…">
            <a:extLst>
              <a:ext uri="{FF2B5EF4-FFF2-40B4-BE49-F238E27FC236}">
                <a16:creationId xmlns:a16="http://schemas.microsoft.com/office/drawing/2014/main" id="{2CD80FE1-9837-4F32-B396-AA02B10A3A98}"/>
              </a:ext>
            </a:extLst>
          </p:cNvPr>
          <p:cNvSpPr txBox="1">
            <a:spLocks noGrp="1" noChangeArrowheads="1"/>
          </p:cNvSpPr>
          <p:nvPr>
            <p:ph type="body" idx="1"/>
          </p:nvPr>
        </p:nvSpPr>
        <p:spPr bwMode="auto">
          <a:xfrm>
            <a:off x="1689100" y="3238500"/>
            <a:ext cx="21005800" cy="920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ctr" anchorCtr="0" compatLnSpc="1">
            <a:prstTxWarp prst="textNoShape">
              <a:avLst/>
            </a:prstTxWarp>
          </a:bodyPr>
          <a:lstStyle/>
          <a:p>
            <a:pPr lvl="0"/>
            <a:r>
              <a:rPr lang="en-US" altLang="en-US">
                <a:sym typeface="Helvetica Light"/>
              </a:rPr>
              <a:t>Body Level One</a:t>
            </a:r>
          </a:p>
          <a:p>
            <a:pPr lvl="1"/>
            <a:r>
              <a:rPr lang="en-US" altLang="en-US">
                <a:sym typeface="Helvetica Light"/>
              </a:rPr>
              <a:t>Body Level Two</a:t>
            </a:r>
          </a:p>
          <a:p>
            <a:pPr lvl="2"/>
            <a:r>
              <a:rPr lang="en-US" altLang="en-US">
                <a:sym typeface="Helvetica Light"/>
              </a:rPr>
              <a:t>Body Level Three</a:t>
            </a:r>
          </a:p>
          <a:p>
            <a:pPr lvl="3"/>
            <a:r>
              <a:rPr lang="en-US" altLang="en-US">
                <a:sym typeface="Helvetica Light"/>
              </a:rPr>
              <a:t>Body Level Four</a:t>
            </a:r>
          </a:p>
          <a:p>
            <a:pPr lvl="4"/>
            <a:r>
              <a:rPr lang="en-US" altLang="en-US">
                <a:sym typeface="Helvetica Light"/>
              </a:rPr>
              <a:t>Body Level Five</a:t>
            </a:r>
          </a:p>
        </p:txBody>
      </p:sp>
    </p:spTree>
  </p:cSld>
  <p:clrMap bg1="lt1" tx1="dk1" bg2="lt2" tx2="dk2" accent1="accent1" accent2="accent2" accent3="accent3" accent4="accent4" accent5="accent5" accent6="accent6" hlink="hlink" folHlink="folHlink"/>
  <p:sldLayoutIdLst>
    <p:sldLayoutId id="2147483862" r:id="rId1"/>
    <p:sldLayoutId id="2147483865" r:id="rId2"/>
    <p:sldLayoutId id="2147483911" r:id="rId3"/>
    <p:sldLayoutId id="2147483910" r:id="rId4"/>
    <p:sldLayoutId id="2147483863" r:id="rId5"/>
    <p:sldLayoutId id="2147483889" r:id="rId6"/>
  </p:sldLayoutIdLst>
  <p:transition spd="med"/>
  <p:txStyles>
    <p:titleStyle>
      <a:lvl1pPr algn="ctr" defTabSz="825500" rtl="0" eaLnBrk="0" fontAlgn="base" hangingPunct="0">
        <a:spcBef>
          <a:spcPct val="0"/>
        </a:spcBef>
        <a:spcAft>
          <a:spcPct val="0"/>
        </a:spcAft>
        <a:defRPr sz="11200">
          <a:solidFill>
            <a:srgbClr val="000000"/>
          </a:solidFill>
          <a:latin typeface="+mn-lt"/>
          <a:ea typeface="+mn-ea"/>
          <a:cs typeface="+mn-cs"/>
          <a:sym typeface="Helvetica Light"/>
        </a:defRPr>
      </a:lvl1pPr>
      <a:lvl2pPr algn="ctr" defTabSz="825500" rtl="0" eaLnBrk="0" fontAlgn="base" hangingPunct="0">
        <a:spcBef>
          <a:spcPct val="0"/>
        </a:spcBef>
        <a:spcAft>
          <a:spcPct val="0"/>
        </a:spcAft>
        <a:defRPr sz="11200">
          <a:solidFill>
            <a:srgbClr val="000000"/>
          </a:solidFill>
          <a:latin typeface="+mn-lt"/>
          <a:ea typeface="+mn-ea"/>
          <a:cs typeface="+mn-cs"/>
          <a:sym typeface="Helvetica Light"/>
        </a:defRPr>
      </a:lvl2pPr>
      <a:lvl3pPr algn="ctr" defTabSz="825500" rtl="0" eaLnBrk="0" fontAlgn="base" hangingPunct="0">
        <a:spcBef>
          <a:spcPct val="0"/>
        </a:spcBef>
        <a:spcAft>
          <a:spcPct val="0"/>
        </a:spcAft>
        <a:defRPr sz="11200">
          <a:solidFill>
            <a:srgbClr val="000000"/>
          </a:solidFill>
          <a:latin typeface="+mn-lt"/>
          <a:ea typeface="+mn-ea"/>
          <a:cs typeface="+mn-cs"/>
          <a:sym typeface="Helvetica Light"/>
        </a:defRPr>
      </a:lvl3pPr>
      <a:lvl4pPr algn="ctr" defTabSz="825500" rtl="0" eaLnBrk="0" fontAlgn="base" hangingPunct="0">
        <a:spcBef>
          <a:spcPct val="0"/>
        </a:spcBef>
        <a:spcAft>
          <a:spcPct val="0"/>
        </a:spcAft>
        <a:defRPr sz="11200">
          <a:solidFill>
            <a:srgbClr val="000000"/>
          </a:solidFill>
          <a:latin typeface="+mn-lt"/>
          <a:ea typeface="+mn-ea"/>
          <a:cs typeface="+mn-cs"/>
          <a:sym typeface="Helvetica Light"/>
        </a:defRPr>
      </a:lvl4pPr>
      <a:lvl5pPr algn="ctr" defTabSz="825500" rtl="0" eaLnBrk="0" fontAlgn="base" hangingPunct="0">
        <a:spcBef>
          <a:spcPct val="0"/>
        </a:spcBef>
        <a:spcAft>
          <a:spcPct val="0"/>
        </a:spcAft>
        <a:defRPr sz="11200">
          <a:solidFill>
            <a:srgbClr val="000000"/>
          </a:solidFill>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35000" indent="-635000" algn="l" defTabSz="825500" rtl="0" eaLnBrk="0" fontAlgn="base" hangingPunct="0">
        <a:spcBef>
          <a:spcPts val="5200"/>
        </a:spcBef>
        <a:spcAft>
          <a:spcPct val="0"/>
        </a:spcAft>
        <a:buSzPct val="75000"/>
        <a:buChar char="•"/>
        <a:defRPr sz="5200">
          <a:solidFill>
            <a:srgbClr val="000000"/>
          </a:solidFill>
          <a:latin typeface="+mn-lt"/>
          <a:ea typeface="+mn-ea"/>
          <a:cs typeface="+mn-cs"/>
          <a:sym typeface="Helvetica Light"/>
        </a:defRPr>
      </a:lvl1pPr>
      <a:lvl2pPr marL="1270000" indent="-635000" algn="l" defTabSz="825500" rtl="0" eaLnBrk="0" fontAlgn="base" hangingPunct="0">
        <a:spcBef>
          <a:spcPts val="5200"/>
        </a:spcBef>
        <a:spcAft>
          <a:spcPct val="0"/>
        </a:spcAft>
        <a:buSzPct val="75000"/>
        <a:buChar char="•"/>
        <a:defRPr sz="5200">
          <a:solidFill>
            <a:srgbClr val="000000"/>
          </a:solidFill>
          <a:latin typeface="+mn-lt"/>
          <a:ea typeface="+mn-ea"/>
          <a:cs typeface="+mn-cs"/>
          <a:sym typeface="Helvetica Light"/>
        </a:defRPr>
      </a:lvl2pPr>
      <a:lvl3pPr marL="1905000" indent="-635000" algn="l" defTabSz="825500" rtl="0" eaLnBrk="0" fontAlgn="base" hangingPunct="0">
        <a:spcBef>
          <a:spcPts val="5200"/>
        </a:spcBef>
        <a:spcAft>
          <a:spcPct val="0"/>
        </a:spcAft>
        <a:buSzPct val="75000"/>
        <a:buChar char="•"/>
        <a:defRPr sz="5200">
          <a:solidFill>
            <a:srgbClr val="000000"/>
          </a:solidFill>
          <a:latin typeface="+mn-lt"/>
          <a:ea typeface="+mn-ea"/>
          <a:cs typeface="+mn-cs"/>
          <a:sym typeface="Helvetica Light"/>
        </a:defRPr>
      </a:lvl3pPr>
      <a:lvl4pPr marL="2540000" indent="-635000" algn="l" defTabSz="825500" rtl="0" eaLnBrk="0" fontAlgn="base" hangingPunct="0">
        <a:spcBef>
          <a:spcPts val="5200"/>
        </a:spcBef>
        <a:spcAft>
          <a:spcPct val="0"/>
        </a:spcAft>
        <a:buSzPct val="75000"/>
        <a:buChar char="•"/>
        <a:defRPr sz="5200">
          <a:solidFill>
            <a:srgbClr val="000000"/>
          </a:solidFill>
          <a:latin typeface="+mn-lt"/>
          <a:ea typeface="+mn-ea"/>
          <a:cs typeface="+mn-cs"/>
          <a:sym typeface="Helvetica Light"/>
        </a:defRPr>
      </a:lvl4pPr>
      <a:lvl5pPr marL="3175000" indent="-635000" algn="l" defTabSz="825500" rtl="0" eaLnBrk="0" fontAlgn="base" hangingPunct="0">
        <a:spcBef>
          <a:spcPts val="5200"/>
        </a:spcBef>
        <a:spcAft>
          <a:spcPct val="0"/>
        </a:spcAft>
        <a:buSzPct val="75000"/>
        <a:buChar char="•"/>
        <a:defRPr sz="5200">
          <a:solidFill>
            <a:srgbClr val="000000"/>
          </a:solidFill>
          <a:latin typeface="+mn-lt"/>
          <a:ea typeface="+mn-ea"/>
          <a:cs typeface="+mn-cs"/>
          <a:sym typeface="Helvetica Light"/>
        </a:defRPr>
      </a:lvl5pPr>
      <a:lvl6pPr marL="3810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5441E2-A140-492B-B468-38D3D811A22A}"/>
              </a:ext>
            </a:extLst>
          </p:cNvPr>
          <p:cNvSpPr/>
          <p:nvPr userDrawn="1"/>
        </p:nvSpPr>
        <p:spPr>
          <a:xfrm>
            <a:off x="0" y="0"/>
            <a:ext cx="24384000" cy="13716000"/>
          </a:xfrm>
          <a:prstGeom prst="rect">
            <a:avLst/>
          </a:prstGeom>
          <a:solidFill>
            <a:schemeClr val="accent5">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Helvetica Light"/>
            </a:endParaRPr>
          </a:p>
        </p:txBody>
      </p:sp>
      <p:sp>
        <p:nvSpPr>
          <p:cNvPr id="1026" name="Title Text">
            <a:extLst>
              <a:ext uri="{FF2B5EF4-FFF2-40B4-BE49-F238E27FC236}">
                <a16:creationId xmlns:a16="http://schemas.microsoft.com/office/drawing/2014/main" id="{442C5593-8AA6-4692-B933-AD6214438E81}"/>
              </a:ext>
            </a:extLst>
          </p:cNvPr>
          <p:cNvSpPr txBox="1">
            <a:spLocks noGrp="1" noChangeArrowheads="1"/>
          </p:cNvSpPr>
          <p:nvPr>
            <p:ph type="title"/>
          </p:nvPr>
        </p:nvSpPr>
        <p:spPr bwMode="auto">
          <a:xfrm>
            <a:off x="1689100" y="952500"/>
            <a:ext cx="21005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ctr" anchorCtr="0" compatLnSpc="1">
            <a:prstTxWarp prst="textNoShape">
              <a:avLst/>
            </a:prstTxWarp>
          </a:bodyPr>
          <a:lstStyle/>
          <a:p>
            <a:pPr lvl="0"/>
            <a:r>
              <a:rPr lang="en-US" altLang="en-US">
                <a:sym typeface="Helvetica Light"/>
              </a:rPr>
              <a:t>Title Text</a:t>
            </a:r>
          </a:p>
        </p:txBody>
      </p:sp>
      <p:sp>
        <p:nvSpPr>
          <p:cNvPr id="1027" name="Body Level One…">
            <a:extLst>
              <a:ext uri="{FF2B5EF4-FFF2-40B4-BE49-F238E27FC236}">
                <a16:creationId xmlns:a16="http://schemas.microsoft.com/office/drawing/2014/main" id="{2CD80FE1-9837-4F32-B396-AA02B10A3A98}"/>
              </a:ext>
            </a:extLst>
          </p:cNvPr>
          <p:cNvSpPr txBox="1">
            <a:spLocks noGrp="1" noChangeArrowheads="1"/>
          </p:cNvSpPr>
          <p:nvPr>
            <p:ph type="body" idx="1"/>
          </p:nvPr>
        </p:nvSpPr>
        <p:spPr bwMode="auto">
          <a:xfrm>
            <a:off x="1689100" y="3238500"/>
            <a:ext cx="21005800" cy="920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ctr" anchorCtr="0" compatLnSpc="1">
            <a:prstTxWarp prst="textNoShape">
              <a:avLst/>
            </a:prstTxWarp>
          </a:bodyPr>
          <a:lstStyle/>
          <a:p>
            <a:pPr lvl="0"/>
            <a:r>
              <a:rPr lang="en-US" altLang="en-US">
                <a:sym typeface="Helvetica Light"/>
              </a:rPr>
              <a:t>Body Level One</a:t>
            </a:r>
          </a:p>
          <a:p>
            <a:pPr lvl="1"/>
            <a:r>
              <a:rPr lang="en-US" altLang="en-US">
                <a:sym typeface="Helvetica Light"/>
              </a:rPr>
              <a:t>Body Level Two</a:t>
            </a:r>
          </a:p>
          <a:p>
            <a:pPr lvl="2"/>
            <a:r>
              <a:rPr lang="en-US" altLang="en-US">
                <a:sym typeface="Helvetica Light"/>
              </a:rPr>
              <a:t>Body Level Three</a:t>
            </a:r>
          </a:p>
          <a:p>
            <a:pPr lvl="3"/>
            <a:r>
              <a:rPr lang="en-US" altLang="en-US">
                <a:sym typeface="Helvetica Light"/>
              </a:rPr>
              <a:t>Body Level Four</a:t>
            </a:r>
          </a:p>
          <a:p>
            <a:pPr lvl="4"/>
            <a:r>
              <a:rPr lang="en-US" altLang="en-US">
                <a:sym typeface="Helvetica Light"/>
              </a:rPr>
              <a:t>Body Level Five</a:t>
            </a:r>
          </a:p>
        </p:txBody>
      </p:sp>
    </p:spTree>
    <p:extLst>
      <p:ext uri="{BB962C8B-B14F-4D97-AF65-F5344CB8AC3E}">
        <p14:creationId xmlns:p14="http://schemas.microsoft.com/office/powerpoint/2010/main" val="664249855"/>
      </p:ext>
    </p:extLst>
  </p:cSld>
  <p:clrMap bg1="lt1" tx1="dk1" bg2="lt2" tx2="dk2" accent1="accent1" accent2="accent2" accent3="accent3" accent4="accent4" accent5="accent5" accent6="accent6" hlink="hlink" folHlink="folHlink"/>
  <p:sldLayoutIdLst>
    <p:sldLayoutId id="2147483914" r:id="rId1"/>
    <p:sldLayoutId id="2147483915" r:id="rId2"/>
  </p:sldLayoutIdLst>
  <p:transition spd="med"/>
  <p:txStyles>
    <p:titleStyle>
      <a:lvl1pPr algn="ctr" defTabSz="825500" rtl="0" eaLnBrk="0" fontAlgn="base" hangingPunct="0">
        <a:spcBef>
          <a:spcPct val="0"/>
        </a:spcBef>
        <a:spcAft>
          <a:spcPct val="0"/>
        </a:spcAft>
        <a:defRPr sz="11200">
          <a:solidFill>
            <a:srgbClr val="000000"/>
          </a:solidFill>
          <a:latin typeface="+mn-lt"/>
          <a:ea typeface="+mn-ea"/>
          <a:cs typeface="+mn-cs"/>
          <a:sym typeface="Helvetica Light"/>
        </a:defRPr>
      </a:lvl1pPr>
      <a:lvl2pPr algn="ctr" defTabSz="825500" rtl="0" eaLnBrk="0" fontAlgn="base" hangingPunct="0">
        <a:spcBef>
          <a:spcPct val="0"/>
        </a:spcBef>
        <a:spcAft>
          <a:spcPct val="0"/>
        </a:spcAft>
        <a:defRPr sz="11200">
          <a:solidFill>
            <a:srgbClr val="000000"/>
          </a:solidFill>
          <a:latin typeface="+mn-lt"/>
          <a:ea typeface="+mn-ea"/>
          <a:cs typeface="+mn-cs"/>
          <a:sym typeface="Helvetica Light"/>
        </a:defRPr>
      </a:lvl2pPr>
      <a:lvl3pPr algn="ctr" defTabSz="825500" rtl="0" eaLnBrk="0" fontAlgn="base" hangingPunct="0">
        <a:spcBef>
          <a:spcPct val="0"/>
        </a:spcBef>
        <a:spcAft>
          <a:spcPct val="0"/>
        </a:spcAft>
        <a:defRPr sz="11200">
          <a:solidFill>
            <a:srgbClr val="000000"/>
          </a:solidFill>
          <a:latin typeface="+mn-lt"/>
          <a:ea typeface="+mn-ea"/>
          <a:cs typeface="+mn-cs"/>
          <a:sym typeface="Helvetica Light"/>
        </a:defRPr>
      </a:lvl3pPr>
      <a:lvl4pPr algn="ctr" defTabSz="825500" rtl="0" eaLnBrk="0" fontAlgn="base" hangingPunct="0">
        <a:spcBef>
          <a:spcPct val="0"/>
        </a:spcBef>
        <a:spcAft>
          <a:spcPct val="0"/>
        </a:spcAft>
        <a:defRPr sz="11200">
          <a:solidFill>
            <a:srgbClr val="000000"/>
          </a:solidFill>
          <a:latin typeface="+mn-lt"/>
          <a:ea typeface="+mn-ea"/>
          <a:cs typeface="+mn-cs"/>
          <a:sym typeface="Helvetica Light"/>
        </a:defRPr>
      </a:lvl4pPr>
      <a:lvl5pPr algn="ctr" defTabSz="825500" rtl="0" eaLnBrk="0" fontAlgn="base" hangingPunct="0">
        <a:spcBef>
          <a:spcPct val="0"/>
        </a:spcBef>
        <a:spcAft>
          <a:spcPct val="0"/>
        </a:spcAft>
        <a:defRPr sz="11200">
          <a:solidFill>
            <a:srgbClr val="000000"/>
          </a:solidFill>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35000" indent="-635000" algn="l" defTabSz="825500" rtl="0" eaLnBrk="0" fontAlgn="base" hangingPunct="0">
        <a:spcBef>
          <a:spcPts val="5200"/>
        </a:spcBef>
        <a:spcAft>
          <a:spcPct val="0"/>
        </a:spcAft>
        <a:buSzPct val="75000"/>
        <a:buChar char="•"/>
        <a:defRPr sz="5200">
          <a:solidFill>
            <a:srgbClr val="000000"/>
          </a:solidFill>
          <a:latin typeface="+mn-lt"/>
          <a:ea typeface="+mn-ea"/>
          <a:cs typeface="+mn-cs"/>
          <a:sym typeface="Helvetica Light"/>
        </a:defRPr>
      </a:lvl1pPr>
      <a:lvl2pPr marL="1270000" indent="-635000" algn="l" defTabSz="825500" rtl="0" eaLnBrk="0" fontAlgn="base" hangingPunct="0">
        <a:spcBef>
          <a:spcPts val="5200"/>
        </a:spcBef>
        <a:spcAft>
          <a:spcPct val="0"/>
        </a:spcAft>
        <a:buSzPct val="75000"/>
        <a:buChar char="•"/>
        <a:defRPr sz="5200">
          <a:solidFill>
            <a:srgbClr val="000000"/>
          </a:solidFill>
          <a:latin typeface="+mn-lt"/>
          <a:ea typeface="+mn-ea"/>
          <a:cs typeface="+mn-cs"/>
          <a:sym typeface="Helvetica Light"/>
        </a:defRPr>
      </a:lvl2pPr>
      <a:lvl3pPr marL="1905000" indent="-635000" algn="l" defTabSz="825500" rtl="0" eaLnBrk="0" fontAlgn="base" hangingPunct="0">
        <a:spcBef>
          <a:spcPts val="5200"/>
        </a:spcBef>
        <a:spcAft>
          <a:spcPct val="0"/>
        </a:spcAft>
        <a:buSzPct val="75000"/>
        <a:buChar char="•"/>
        <a:defRPr sz="5200">
          <a:solidFill>
            <a:srgbClr val="000000"/>
          </a:solidFill>
          <a:latin typeface="+mn-lt"/>
          <a:ea typeface="+mn-ea"/>
          <a:cs typeface="+mn-cs"/>
          <a:sym typeface="Helvetica Light"/>
        </a:defRPr>
      </a:lvl3pPr>
      <a:lvl4pPr marL="2540000" indent="-635000" algn="l" defTabSz="825500" rtl="0" eaLnBrk="0" fontAlgn="base" hangingPunct="0">
        <a:spcBef>
          <a:spcPts val="5200"/>
        </a:spcBef>
        <a:spcAft>
          <a:spcPct val="0"/>
        </a:spcAft>
        <a:buSzPct val="75000"/>
        <a:buChar char="•"/>
        <a:defRPr sz="5200">
          <a:solidFill>
            <a:srgbClr val="000000"/>
          </a:solidFill>
          <a:latin typeface="+mn-lt"/>
          <a:ea typeface="+mn-ea"/>
          <a:cs typeface="+mn-cs"/>
          <a:sym typeface="Helvetica Light"/>
        </a:defRPr>
      </a:lvl4pPr>
      <a:lvl5pPr marL="3175000" indent="-635000" algn="l" defTabSz="825500" rtl="0" eaLnBrk="0" fontAlgn="base" hangingPunct="0">
        <a:spcBef>
          <a:spcPts val="5200"/>
        </a:spcBef>
        <a:spcAft>
          <a:spcPct val="0"/>
        </a:spcAft>
        <a:buSzPct val="75000"/>
        <a:buChar char="•"/>
        <a:defRPr sz="5200">
          <a:solidFill>
            <a:srgbClr val="000000"/>
          </a:solidFill>
          <a:latin typeface="+mn-lt"/>
          <a:ea typeface="+mn-ea"/>
          <a:cs typeface="+mn-cs"/>
          <a:sym typeface="Helvetica Light"/>
        </a:defRPr>
      </a:lvl5pPr>
      <a:lvl6pPr marL="3810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5441E2-A140-492B-B468-38D3D811A22A}"/>
              </a:ext>
            </a:extLst>
          </p:cNvPr>
          <p:cNvSpPr/>
          <p:nvPr userDrawn="1"/>
        </p:nvSpPr>
        <p:spPr>
          <a:xfrm>
            <a:off x="0" y="0"/>
            <a:ext cx="24384000" cy="13716000"/>
          </a:xfrm>
          <a:prstGeom prst="rect">
            <a:avLst/>
          </a:prstGeom>
          <a:solidFill>
            <a:schemeClr val="accent5">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Helvetica Light"/>
            </a:endParaRPr>
          </a:p>
        </p:txBody>
      </p:sp>
      <p:sp>
        <p:nvSpPr>
          <p:cNvPr id="1026" name="Title Text">
            <a:extLst>
              <a:ext uri="{FF2B5EF4-FFF2-40B4-BE49-F238E27FC236}">
                <a16:creationId xmlns:a16="http://schemas.microsoft.com/office/drawing/2014/main" id="{442C5593-8AA6-4692-B933-AD6214438E81}"/>
              </a:ext>
            </a:extLst>
          </p:cNvPr>
          <p:cNvSpPr txBox="1">
            <a:spLocks noGrp="1" noChangeArrowheads="1"/>
          </p:cNvSpPr>
          <p:nvPr>
            <p:ph type="title"/>
          </p:nvPr>
        </p:nvSpPr>
        <p:spPr bwMode="auto">
          <a:xfrm>
            <a:off x="1689100" y="952500"/>
            <a:ext cx="21005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ctr" anchorCtr="0" compatLnSpc="1">
            <a:prstTxWarp prst="textNoShape">
              <a:avLst/>
            </a:prstTxWarp>
          </a:bodyPr>
          <a:lstStyle/>
          <a:p>
            <a:pPr lvl="0"/>
            <a:r>
              <a:rPr lang="en-US" altLang="en-US">
                <a:sym typeface="Helvetica Light"/>
              </a:rPr>
              <a:t>Title Text</a:t>
            </a:r>
          </a:p>
        </p:txBody>
      </p:sp>
      <p:sp>
        <p:nvSpPr>
          <p:cNvPr id="1027" name="Body Level One…">
            <a:extLst>
              <a:ext uri="{FF2B5EF4-FFF2-40B4-BE49-F238E27FC236}">
                <a16:creationId xmlns:a16="http://schemas.microsoft.com/office/drawing/2014/main" id="{2CD80FE1-9837-4F32-B396-AA02B10A3A98}"/>
              </a:ext>
            </a:extLst>
          </p:cNvPr>
          <p:cNvSpPr txBox="1">
            <a:spLocks noGrp="1" noChangeArrowheads="1"/>
          </p:cNvSpPr>
          <p:nvPr>
            <p:ph type="body" idx="1"/>
          </p:nvPr>
        </p:nvSpPr>
        <p:spPr bwMode="auto">
          <a:xfrm>
            <a:off x="1689100" y="3238500"/>
            <a:ext cx="21005800" cy="920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ctr" anchorCtr="0" compatLnSpc="1">
            <a:prstTxWarp prst="textNoShape">
              <a:avLst/>
            </a:prstTxWarp>
          </a:bodyPr>
          <a:lstStyle/>
          <a:p>
            <a:pPr lvl="0"/>
            <a:r>
              <a:rPr lang="en-US" altLang="en-US">
                <a:sym typeface="Helvetica Light"/>
              </a:rPr>
              <a:t>Body Level One</a:t>
            </a:r>
          </a:p>
          <a:p>
            <a:pPr lvl="1"/>
            <a:r>
              <a:rPr lang="en-US" altLang="en-US">
                <a:sym typeface="Helvetica Light"/>
              </a:rPr>
              <a:t>Body Level Two</a:t>
            </a:r>
          </a:p>
          <a:p>
            <a:pPr lvl="2"/>
            <a:r>
              <a:rPr lang="en-US" altLang="en-US">
                <a:sym typeface="Helvetica Light"/>
              </a:rPr>
              <a:t>Body Level Three</a:t>
            </a:r>
          </a:p>
          <a:p>
            <a:pPr lvl="3"/>
            <a:r>
              <a:rPr lang="en-US" altLang="en-US">
                <a:sym typeface="Helvetica Light"/>
              </a:rPr>
              <a:t>Body Level Four</a:t>
            </a:r>
          </a:p>
          <a:p>
            <a:pPr lvl="4"/>
            <a:r>
              <a:rPr lang="en-US" altLang="en-US">
                <a:sym typeface="Helvetica Light"/>
              </a:rPr>
              <a:t>Body Level Five</a:t>
            </a:r>
          </a:p>
        </p:txBody>
      </p:sp>
    </p:spTree>
    <p:extLst>
      <p:ext uri="{BB962C8B-B14F-4D97-AF65-F5344CB8AC3E}">
        <p14:creationId xmlns:p14="http://schemas.microsoft.com/office/powerpoint/2010/main" val="3802835274"/>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Lst>
  <p:transition spd="med"/>
  <p:txStyles>
    <p:titleStyle>
      <a:lvl1pPr algn="ctr" defTabSz="825500" rtl="0" eaLnBrk="0" fontAlgn="base" hangingPunct="0">
        <a:spcBef>
          <a:spcPct val="0"/>
        </a:spcBef>
        <a:spcAft>
          <a:spcPct val="0"/>
        </a:spcAft>
        <a:defRPr sz="11200">
          <a:solidFill>
            <a:srgbClr val="000000"/>
          </a:solidFill>
          <a:latin typeface="+mn-lt"/>
          <a:ea typeface="+mn-ea"/>
          <a:cs typeface="+mn-cs"/>
          <a:sym typeface="Helvetica Light"/>
        </a:defRPr>
      </a:lvl1pPr>
      <a:lvl2pPr algn="ctr" defTabSz="825500" rtl="0" eaLnBrk="0" fontAlgn="base" hangingPunct="0">
        <a:spcBef>
          <a:spcPct val="0"/>
        </a:spcBef>
        <a:spcAft>
          <a:spcPct val="0"/>
        </a:spcAft>
        <a:defRPr sz="11200">
          <a:solidFill>
            <a:srgbClr val="000000"/>
          </a:solidFill>
          <a:latin typeface="+mn-lt"/>
          <a:ea typeface="+mn-ea"/>
          <a:cs typeface="+mn-cs"/>
          <a:sym typeface="Helvetica Light"/>
        </a:defRPr>
      </a:lvl2pPr>
      <a:lvl3pPr algn="ctr" defTabSz="825500" rtl="0" eaLnBrk="0" fontAlgn="base" hangingPunct="0">
        <a:spcBef>
          <a:spcPct val="0"/>
        </a:spcBef>
        <a:spcAft>
          <a:spcPct val="0"/>
        </a:spcAft>
        <a:defRPr sz="11200">
          <a:solidFill>
            <a:srgbClr val="000000"/>
          </a:solidFill>
          <a:latin typeface="+mn-lt"/>
          <a:ea typeface="+mn-ea"/>
          <a:cs typeface="+mn-cs"/>
          <a:sym typeface="Helvetica Light"/>
        </a:defRPr>
      </a:lvl3pPr>
      <a:lvl4pPr algn="ctr" defTabSz="825500" rtl="0" eaLnBrk="0" fontAlgn="base" hangingPunct="0">
        <a:spcBef>
          <a:spcPct val="0"/>
        </a:spcBef>
        <a:spcAft>
          <a:spcPct val="0"/>
        </a:spcAft>
        <a:defRPr sz="11200">
          <a:solidFill>
            <a:srgbClr val="000000"/>
          </a:solidFill>
          <a:latin typeface="+mn-lt"/>
          <a:ea typeface="+mn-ea"/>
          <a:cs typeface="+mn-cs"/>
          <a:sym typeface="Helvetica Light"/>
        </a:defRPr>
      </a:lvl4pPr>
      <a:lvl5pPr algn="ctr" defTabSz="825500" rtl="0" eaLnBrk="0" fontAlgn="base" hangingPunct="0">
        <a:spcBef>
          <a:spcPct val="0"/>
        </a:spcBef>
        <a:spcAft>
          <a:spcPct val="0"/>
        </a:spcAft>
        <a:defRPr sz="11200">
          <a:solidFill>
            <a:srgbClr val="000000"/>
          </a:solidFill>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35000" indent="-635000" algn="l" defTabSz="825500" rtl="0" eaLnBrk="0" fontAlgn="base" hangingPunct="0">
        <a:spcBef>
          <a:spcPts val="5200"/>
        </a:spcBef>
        <a:spcAft>
          <a:spcPct val="0"/>
        </a:spcAft>
        <a:buSzPct val="75000"/>
        <a:buChar char="•"/>
        <a:defRPr sz="5200">
          <a:solidFill>
            <a:srgbClr val="000000"/>
          </a:solidFill>
          <a:latin typeface="+mn-lt"/>
          <a:ea typeface="+mn-ea"/>
          <a:cs typeface="+mn-cs"/>
          <a:sym typeface="Helvetica Light"/>
        </a:defRPr>
      </a:lvl1pPr>
      <a:lvl2pPr marL="1270000" indent="-635000" algn="l" defTabSz="825500" rtl="0" eaLnBrk="0" fontAlgn="base" hangingPunct="0">
        <a:spcBef>
          <a:spcPts val="5200"/>
        </a:spcBef>
        <a:spcAft>
          <a:spcPct val="0"/>
        </a:spcAft>
        <a:buSzPct val="75000"/>
        <a:buChar char="•"/>
        <a:defRPr sz="5200">
          <a:solidFill>
            <a:srgbClr val="000000"/>
          </a:solidFill>
          <a:latin typeface="+mn-lt"/>
          <a:ea typeface="+mn-ea"/>
          <a:cs typeface="+mn-cs"/>
          <a:sym typeface="Helvetica Light"/>
        </a:defRPr>
      </a:lvl2pPr>
      <a:lvl3pPr marL="1905000" indent="-635000" algn="l" defTabSz="825500" rtl="0" eaLnBrk="0" fontAlgn="base" hangingPunct="0">
        <a:spcBef>
          <a:spcPts val="5200"/>
        </a:spcBef>
        <a:spcAft>
          <a:spcPct val="0"/>
        </a:spcAft>
        <a:buSzPct val="75000"/>
        <a:buChar char="•"/>
        <a:defRPr sz="5200">
          <a:solidFill>
            <a:srgbClr val="000000"/>
          </a:solidFill>
          <a:latin typeface="+mn-lt"/>
          <a:ea typeface="+mn-ea"/>
          <a:cs typeface="+mn-cs"/>
          <a:sym typeface="Helvetica Light"/>
        </a:defRPr>
      </a:lvl3pPr>
      <a:lvl4pPr marL="2540000" indent="-635000" algn="l" defTabSz="825500" rtl="0" eaLnBrk="0" fontAlgn="base" hangingPunct="0">
        <a:spcBef>
          <a:spcPts val="5200"/>
        </a:spcBef>
        <a:spcAft>
          <a:spcPct val="0"/>
        </a:spcAft>
        <a:buSzPct val="75000"/>
        <a:buChar char="•"/>
        <a:defRPr sz="5200">
          <a:solidFill>
            <a:srgbClr val="000000"/>
          </a:solidFill>
          <a:latin typeface="+mn-lt"/>
          <a:ea typeface="+mn-ea"/>
          <a:cs typeface="+mn-cs"/>
          <a:sym typeface="Helvetica Light"/>
        </a:defRPr>
      </a:lvl4pPr>
      <a:lvl5pPr marL="3175000" indent="-635000" algn="l" defTabSz="825500" rtl="0" eaLnBrk="0" fontAlgn="base" hangingPunct="0">
        <a:spcBef>
          <a:spcPts val="5200"/>
        </a:spcBef>
        <a:spcAft>
          <a:spcPct val="0"/>
        </a:spcAft>
        <a:buSzPct val="75000"/>
        <a:buChar char="•"/>
        <a:defRPr sz="5200">
          <a:solidFill>
            <a:srgbClr val="000000"/>
          </a:solidFill>
          <a:latin typeface="+mn-lt"/>
          <a:ea typeface="+mn-ea"/>
          <a:cs typeface="+mn-cs"/>
          <a:sym typeface="Helvetica Light"/>
        </a:defRPr>
      </a:lvl5pPr>
      <a:lvl6pPr marL="3810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4.xml"/><Relationship Id="rId16"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1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jp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2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7.jp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1.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2.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3.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4.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5.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sv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13.png"/><Relationship Id="rId9" Type="http://schemas.openxmlformats.org/officeDocument/2006/relationships/image" Target="../media/image18.svg"/></Relationships>
</file>

<file path=ppt/slides/_rels/slide3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8.svg"/><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jpeg"/><Relationship Id="rId7" Type="http://schemas.openxmlformats.org/officeDocument/2006/relationships/image" Target="../media/image9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15AE5C-FD7A-4DF5-9BB1-CBB705C6A091}"/>
              </a:ext>
            </a:extLst>
          </p:cNvPr>
          <p:cNvSpPr/>
          <p:nvPr/>
        </p:nvSpPr>
        <p:spPr>
          <a:xfrm>
            <a:off x="0" y="0"/>
            <a:ext cx="24407605" cy="1384565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Helvetica Light"/>
            </a:endParaRPr>
          </a:p>
        </p:txBody>
      </p:sp>
      <p:pic>
        <p:nvPicPr>
          <p:cNvPr id="4" name="Picture 3">
            <a:extLst>
              <a:ext uri="{FF2B5EF4-FFF2-40B4-BE49-F238E27FC236}">
                <a16:creationId xmlns:a16="http://schemas.microsoft.com/office/drawing/2014/main" id="{A7BB20D7-A3BD-4AC3-9795-A9CCA1D80B22}"/>
              </a:ext>
            </a:extLst>
          </p:cNvPr>
          <p:cNvPicPr>
            <a:picLocks noChangeAspect="1"/>
          </p:cNvPicPr>
          <p:nvPr/>
        </p:nvPicPr>
        <p:blipFill rotWithShape="1">
          <a:blip r:embed="rId2">
            <a:extLst>
              <a:ext uri="{28A0092B-C50C-407E-A947-70E740481C1C}">
                <a14:useLocalDpi xmlns:a14="http://schemas.microsoft.com/office/drawing/2010/main" val="0"/>
              </a:ext>
            </a:extLst>
          </a:blip>
          <a:srcRect l="3881"/>
          <a:stretch/>
        </p:blipFill>
        <p:spPr>
          <a:xfrm>
            <a:off x="0" y="-1"/>
            <a:ext cx="24398392" cy="13845657"/>
          </a:xfrm>
          <a:prstGeom prst="rect">
            <a:avLst/>
          </a:prstGeom>
        </p:spPr>
      </p:pic>
      <p:pic>
        <p:nvPicPr>
          <p:cNvPr id="7" name="Picture 6">
            <a:extLst>
              <a:ext uri="{FF2B5EF4-FFF2-40B4-BE49-F238E27FC236}">
                <a16:creationId xmlns:a16="http://schemas.microsoft.com/office/drawing/2014/main" id="{C05C0629-023C-470E-BEA4-EE92EBA50C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5476" y="872740"/>
            <a:ext cx="4098991" cy="2351198"/>
          </a:xfrm>
          <a:prstGeom prst="rect">
            <a:avLst/>
          </a:prstGeom>
        </p:spPr>
      </p:pic>
      <p:sp>
        <p:nvSpPr>
          <p:cNvPr id="8" name="TextBox 7">
            <a:extLst>
              <a:ext uri="{FF2B5EF4-FFF2-40B4-BE49-F238E27FC236}">
                <a16:creationId xmlns:a16="http://schemas.microsoft.com/office/drawing/2014/main" id="{5119302F-20F8-4135-83DF-FD183D672C4A}"/>
              </a:ext>
            </a:extLst>
          </p:cNvPr>
          <p:cNvSpPr txBox="1"/>
          <p:nvPr/>
        </p:nvSpPr>
        <p:spPr>
          <a:xfrm flipH="1">
            <a:off x="11232468" y="6400879"/>
            <a:ext cx="12191999" cy="2133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6600" b="1" u="none" strike="noStrike" cap="none" spc="0" normalizeH="0" baseline="0" dirty="0">
                <a:ln>
                  <a:noFill/>
                </a:ln>
                <a:solidFill>
                  <a:schemeClr val="bg1"/>
                </a:solidFill>
                <a:effectLst/>
                <a:uFillTx/>
                <a:latin typeface="+mj-lt"/>
                <a:ea typeface="+mn-ea"/>
                <a:cs typeface="+mn-cs"/>
                <a:sym typeface="Helvetica Light"/>
              </a:rPr>
              <a:t>History &amp; Current Status of Economic Development in Kansas</a:t>
            </a:r>
          </a:p>
        </p:txBody>
      </p:sp>
      <p:sp>
        <p:nvSpPr>
          <p:cNvPr id="3" name="Oval 2">
            <a:extLst>
              <a:ext uri="{FF2B5EF4-FFF2-40B4-BE49-F238E27FC236}">
                <a16:creationId xmlns:a16="http://schemas.microsoft.com/office/drawing/2014/main" id="{2CFC2121-20A4-4EB0-9B06-D80FCDAE3AA8}"/>
              </a:ext>
            </a:extLst>
          </p:cNvPr>
          <p:cNvSpPr/>
          <p:nvPr/>
        </p:nvSpPr>
        <p:spPr>
          <a:xfrm>
            <a:off x="18047369" y="-1612231"/>
            <a:ext cx="649705" cy="649705"/>
          </a:xfrm>
          <a:prstGeom prst="ellipse">
            <a:avLst/>
          </a:prstGeom>
          <a:solidFill>
            <a:srgbClr val="88CBC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Helvetica Ligh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FA709D-E349-461C-BEA9-C805AC5C2A20}"/>
              </a:ext>
            </a:extLst>
          </p:cNvPr>
          <p:cNvSpPr/>
          <p:nvPr/>
        </p:nvSpPr>
        <p:spPr>
          <a:xfrm>
            <a:off x="8153400" y="0"/>
            <a:ext cx="16230600" cy="13716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0" fontAlgn="auto" latinLnBrk="0" hangingPunct="0">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Helvetica Light"/>
              <a:ea typeface="+mn-ea"/>
              <a:cs typeface="+mn-cs"/>
              <a:sym typeface="Helvetica Light"/>
            </a:endParaRPr>
          </a:p>
        </p:txBody>
      </p:sp>
      <p:sp>
        <p:nvSpPr>
          <p:cNvPr id="9" name="TextBox 8">
            <a:extLst>
              <a:ext uri="{FF2B5EF4-FFF2-40B4-BE49-F238E27FC236}">
                <a16:creationId xmlns:a16="http://schemas.microsoft.com/office/drawing/2014/main" id="{06DBF0BE-F948-4D74-968B-7AEE285F0D23}"/>
              </a:ext>
            </a:extLst>
          </p:cNvPr>
          <p:cNvSpPr txBox="1"/>
          <p:nvPr/>
        </p:nvSpPr>
        <p:spPr>
          <a:xfrm>
            <a:off x="437789" y="4836285"/>
            <a:ext cx="7402216" cy="6095892"/>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t">
            <a:normAutofit/>
          </a:bodyPr>
          <a:lstStyle/>
          <a:p>
            <a:pPr marL="0" marR="0" lvl="0" indent="0" algn="ctr" defTabSz="914400" rtl="0" eaLnBrk="1" fontAlgn="auto" latinLnBrk="0" hangingPunct="1">
              <a:lnSpc>
                <a:spcPct val="90000"/>
              </a:lnSpc>
              <a:spcBef>
                <a:spcPts val="0"/>
              </a:spcBef>
              <a:spcAft>
                <a:spcPts val="600"/>
              </a:spcAft>
              <a:buClrTx/>
              <a:buSzTx/>
              <a:buFontTx/>
              <a:buNone/>
              <a:tabLst>
                <a:tab pos="914400" algn="l"/>
              </a:tabLst>
              <a:defRPr/>
            </a:pPr>
            <a:r>
              <a:rPr kumimoji="0" lang="en-US" sz="4800" b="1" i="0" u="none" strike="noStrike" kern="1200" cap="none" spc="0" normalizeH="0" baseline="0" noProof="0" dirty="0">
                <a:ln>
                  <a:noFill/>
                </a:ln>
                <a:solidFill>
                  <a:prstClr val="white"/>
                </a:solidFill>
                <a:effectLst/>
                <a:uLnTx/>
                <a:uFillTx/>
                <a:latin typeface="Lato Regular"/>
                <a:ea typeface="+mn-ea"/>
                <a:cs typeface="+mn-cs"/>
                <a:sym typeface="Helvetica Light"/>
              </a:rPr>
              <a:t>Percent Change in </a:t>
            </a:r>
            <a:br>
              <a:rPr kumimoji="0" lang="en-US" sz="4800" b="1" i="0" u="none" strike="noStrike" kern="1200" cap="none" spc="0" normalizeH="0" baseline="0" noProof="0" dirty="0">
                <a:ln>
                  <a:noFill/>
                </a:ln>
                <a:solidFill>
                  <a:prstClr val="white"/>
                </a:solidFill>
                <a:effectLst/>
                <a:uLnTx/>
                <a:uFillTx/>
                <a:latin typeface="Lato Regular"/>
                <a:ea typeface="+mn-ea"/>
                <a:cs typeface="+mn-cs"/>
                <a:sym typeface="Helvetica Light"/>
              </a:rPr>
            </a:br>
            <a:r>
              <a:rPr kumimoji="0" lang="en-US" sz="4800" b="1" i="0" u="none" strike="noStrike" kern="1200" cap="none" spc="0" normalizeH="0" baseline="0" noProof="0" dirty="0">
                <a:ln>
                  <a:noFill/>
                </a:ln>
                <a:solidFill>
                  <a:prstClr val="white"/>
                </a:solidFill>
                <a:effectLst/>
                <a:uLnTx/>
                <a:uFillTx/>
                <a:latin typeface="Lato Regular"/>
                <a:ea typeface="+mn-ea"/>
                <a:cs typeface="+mn-cs"/>
                <a:sym typeface="Helvetica Light"/>
              </a:rPr>
              <a:t>Real GDP by State:</a:t>
            </a:r>
          </a:p>
          <a:p>
            <a:pPr marL="0" marR="0" lvl="0" indent="0" algn="ctr" defTabSz="914400" rtl="0" eaLnBrk="1" fontAlgn="auto" latinLnBrk="0" hangingPunct="1">
              <a:lnSpc>
                <a:spcPct val="90000"/>
              </a:lnSpc>
              <a:spcBef>
                <a:spcPts val="0"/>
              </a:spcBef>
              <a:spcAft>
                <a:spcPts val="600"/>
              </a:spcAft>
              <a:buClrTx/>
              <a:buSzTx/>
              <a:buFontTx/>
              <a:buNone/>
              <a:tabLst>
                <a:tab pos="914400" algn="l"/>
              </a:tabLst>
              <a:defRPr/>
            </a:pPr>
            <a:r>
              <a:rPr kumimoji="0" lang="en-US" sz="4800" b="1" i="0" u="none" strike="noStrike" kern="1200" cap="none" spc="0" normalizeH="0" baseline="0" noProof="0" dirty="0">
                <a:ln>
                  <a:noFill/>
                </a:ln>
                <a:solidFill>
                  <a:prstClr val="white"/>
                </a:solidFill>
                <a:effectLst/>
                <a:uLnTx/>
                <a:uFillTx/>
                <a:latin typeface="Lato Regular"/>
                <a:ea typeface="+mn-ea"/>
                <a:cs typeface="+mn-cs"/>
                <a:sym typeface="Helvetica Light"/>
              </a:rPr>
              <a:t>2015-2016</a:t>
            </a:r>
            <a:endParaRPr kumimoji="0" lang="en-US" sz="3200" b="1" i="0" u="none" strike="noStrike" kern="1200" cap="none" spc="0" normalizeH="0" baseline="0" noProof="0" dirty="0">
              <a:ln>
                <a:noFill/>
              </a:ln>
              <a:solidFill>
                <a:prstClr val="white"/>
              </a:solidFill>
              <a:effectLst/>
              <a:uLnTx/>
              <a:uFillTx/>
              <a:latin typeface="Lato Regular"/>
              <a:ea typeface="+mn-ea"/>
              <a:cs typeface="+mn-cs"/>
              <a:sym typeface="Helvetica Light"/>
            </a:endParaRPr>
          </a:p>
        </p:txBody>
      </p:sp>
      <p:sp>
        <p:nvSpPr>
          <p:cNvPr id="8" name="Rectangle 7">
            <a:extLst>
              <a:ext uri="{FF2B5EF4-FFF2-40B4-BE49-F238E27FC236}">
                <a16:creationId xmlns:a16="http://schemas.microsoft.com/office/drawing/2014/main" id="{1CE52157-97E7-4983-BA83-4889BCD4840B}"/>
              </a:ext>
            </a:extLst>
          </p:cNvPr>
          <p:cNvSpPr/>
          <p:nvPr/>
        </p:nvSpPr>
        <p:spPr>
          <a:xfrm>
            <a:off x="0" y="0"/>
            <a:ext cx="24384000" cy="13715998"/>
          </a:xfrm>
          <a:prstGeom prst="rect">
            <a:avLst/>
          </a:prstGeom>
          <a:noFill/>
          <a:ln w="12700" cap="flat">
            <a:solidFill>
              <a:sysClr val="windowText" lastClr="000000">
                <a:lumMod val="50000"/>
                <a:lumOff val="50000"/>
              </a:sysClr>
            </a:solid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pic>
        <p:nvPicPr>
          <p:cNvPr id="6" name="Picture 5">
            <a:extLst>
              <a:ext uri="{FF2B5EF4-FFF2-40B4-BE49-F238E27FC236}">
                <a16:creationId xmlns:a16="http://schemas.microsoft.com/office/drawing/2014/main" id="{17444D80-F334-463E-BF0C-85AFC8968EA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306829" y="1535363"/>
            <a:ext cx="3072036" cy="1765560"/>
          </a:xfrm>
          <a:prstGeom prst="rect">
            <a:avLst/>
          </a:prstGeom>
        </p:spPr>
      </p:pic>
      <p:pic>
        <p:nvPicPr>
          <p:cNvPr id="7" name="Picture 2" descr="Percent Change in Real GDP by State Map">
            <a:extLst>
              <a:ext uri="{FF2B5EF4-FFF2-40B4-BE49-F238E27FC236}">
                <a16:creationId xmlns:a16="http://schemas.microsoft.com/office/drawing/2014/main" id="{48FB9406-2A26-46D2-829D-86CBA49083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41" t="9014" r="8769" b="4607"/>
          <a:stretch/>
        </p:blipFill>
        <p:spPr bwMode="auto">
          <a:xfrm>
            <a:off x="8480257" y="1673757"/>
            <a:ext cx="15576885" cy="98838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1C44FCC-220E-424E-AB08-98426930A0D6}"/>
              </a:ext>
            </a:extLst>
          </p:cNvPr>
          <p:cNvSpPr txBox="1"/>
          <p:nvPr/>
        </p:nvSpPr>
        <p:spPr>
          <a:xfrm>
            <a:off x="8465172" y="13135891"/>
            <a:ext cx="1053966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lang="en-US" sz="2000" i="1" dirty="0">
                <a:latin typeface="+mn-lt"/>
                <a:ea typeface="+mn-ea"/>
                <a:cs typeface="+mn-cs"/>
              </a:rPr>
              <a:t>U.S. Bureau of Economic Analysis</a:t>
            </a:r>
            <a:endParaRPr kumimoji="0" lang="en-US" sz="2000" b="0" i="1" u="none" strike="noStrike" cap="none" spc="0" normalizeH="0" baseline="0" dirty="0">
              <a:ln>
                <a:noFill/>
              </a:ln>
              <a:solidFill>
                <a:srgbClr val="000000"/>
              </a:solidFill>
              <a:effectLst/>
              <a:uFillTx/>
              <a:latin typeface="+mn-lt"/>
              <a:ea typeface="+mn-ea"/>
              <a:cs typeface="+mn-cs"/>
              <a:sym typeface="Helvetica Light"/>
            </a:endParaRPr>
          </a:p>
        </p:txBody>
      </p:sp>
      <p:sp>
        <p:nvSpPr>
          <p:cNvPr id="12" name="Oval 11">
            <a:extLst>
              <a:ext uri="{FF2B5EF4-FFF2-40B4-BE49-F238E27FC236}">
                <a16:creationId xmlns:a16="http://schemas.microsoft.com/office/drawing/2014/main" id="{1BDF4561-E928-4D34-BB0B-30A57D976C4B}"/>
              </a:ext>
            </a:extLst>
          </p:cNvPr>
          <p:cNvSpPr/>
          <p:nvPr/>
        </p:nvSpPr>
        <p:spPr>
          <a:xfrm>
            <a:off x="280379" y="12873789"/>
            <a:ext cx="649705" cy="649705"/>
          </a:xfrm>
          <a:prstGeom prst="ellipse">
            <a:avLst/>
          </a:prstGeom>
          <a:solidFill>
            <a:srgbClr val="F1AD0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3" name="TextBox 12">
            <a:extLst>
              <a:ext uri="{FF2B5EF4-FFF2-40B4-BE49-F238E27FC236}">
                <a16:creationId xmlns:a16="http://schemas.microsoft.com/office/drawing/2014/main" id="{34250403-CBBB-4CA6-B475-0BF73EE4273A}"/>
              </a:ext>
            </a:extLst>
          </p:cNvPr>
          <p:cNvSpPr txBox="1"/>
          <p:nvPr/>
        </p:nvSpPr>
        <p:spPr>
          <a:xfrm>
            <a:off x="311606" y="12962679"/>
            <a:ext cx="58725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tx1">
                    <a:lumMod val="75000"/>
                    <a:lumOff val="25000"/>
                  </a:schemeClr>
                </a:solidFill>
                <a:effectLst/>
                <a:uFillTx/>
                <a:latin typeface="+mn-lt"/>
                <a:ea typeface="+mn-ea"/>
                <a:cs typeface="+mn-cs"/>
                <a:sym typeface="Helvetica Light"/>
              </a:rPr>
              <a:t>10</a:t>
            </a:r>
          </a:p>
        </p:txBody>
      </p:sp>
    </p:spTree>
    <p:extLst>
      <p:ext uri="{BB962C8B-B14F-4D97-AF65-F5344CB8AC3E}">
        <p14:creationId xmlns:p14="http://schemas.microsoft.com/office/powerpoint/2010/main" val="4525220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5E9E88-5AEB-4C6C-9404-16F0C7260701}"/>
              </a:ext>
            </a:extLst>
          </p:cNvPr>
          <p:cNvSpPr/>
          <p:nvPr/>
        </p:nvSpPr>
        <p:spPr>
          <a:xfrm>
            <a:off x="12328358" y="0"/>
            <a:ext cx="12055642" cy="13716000"/>
          </a:xfrm>
          <a:prstGeom prst="rect">
            <a:avLst/>
          </a:prstGeom>
          <a:solidFill>
            <a:schemeClr val="accent5">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Helvetica Light"/>
            </a:endParaRPr>
          </a:p>
        </p:txBody>
      </p:sp>
      <p:pic>
        <p:nvPicPr>
          <p:cNvPr id="11" name="Picture 10">
            <a:extLst>
              <a:ext uri="{FF2B5EF4-FFF2-40B4-BE49-F238E27FC236}">
                <a16:creationId xmlns:a16="http://schemas.microsoft.com/office/drawing/2014/main" id="{ADDB4041-2603-4C77-B612-61B644335F2A}"/>
              </a:ext>
            </a:extLst>
          </p:cNvPr>
          <p:cNvPicPr>
            <a:picLocks noChangeAspect="1"/>
          </p:cNvPicPr>
          <p:nvPr/>
        </p:nvPicPr>
        <p:blipFill rotWithShape="1">
          <a:blip r:embed="rId3">
            <a:extLst>
              <a:ext uri="{28A0092B-C50C-407E-A947-70E740481C1C}">
                <a14:useLocalDpi xmlns:a14="http://schemas.microsoft.com/office/drawing/2010/main" val="0"/>
              </a:ext>
            </a:extLst>
          </a:blip>
          <a:srcRect l="9568" r="24741"/>
          <a:stretch/>
        </p:blipFill>
        <p:spPr>
          <a:xfrm>
            <a:off x="0" y="0"/>
            <a:ext cx="15364493" cy="13716000"/>
          </a:xfrm>
          <a:prstGeom prst="rect">
            <a:avLst/>
          </a:prstGeom>
        </p:spPr>
      </p:pic>
      <p:pic>
        <p:nvPicPr>
          <p:cNvPr id="12" name="Picture 11">
            <a:extLst>
              <a:ext uri="{FF2B5EF4-FFF2-40B4-BE49-F238E27FC236}">
                <a16:creationId xmlns:a16="http://schemas.microsoft.com/office/drawing/2014/main" id="{64860E21-38F1-4F46-9505-9D06DD1375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971945" y="860702"/>
            <a:ext cx="3072036" cy="1765560"/>
          </a:xfrm>
          <a:prstGeom prst="rect">
            <a:avLst/>
          </a:prstGeom>
        </p:spPr>
      </p:pic>
      <p:sp>
        <p:nvSpPr>
          <p:cNvPr id="13" name="TextBox 12">
            <a:extLst>
              <a:ext uri="{FF2B5EF4-FFF2-40B4-BE49-F238E27FC236}">
                <a16:creationId xmlns:a16="http://schemas.microsoft.com/office/drawing/2014/main" id="{17CFB3AA-D6F8-4ACD-92DD-117A34487B2A}"/>
              </a:ext>
            </a:extLst>
          </p:cNvPr>
          <p:cNvSpPr txBox="1"/>
          <p:nvPr/>
        </p:nvSpPr>
        <p:spPr>
          <a:xfrm>
            <a:off x="16199169" y="4836285"/>
            <a:ext cx="7402216" cy="6095892"/>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t">
            <a:normAutofit/>
          </a:bodyPr>
          <a:lstStyle/>
          <a:p>
            <a:pPr marL="0" marR="0" lvl="0" indent="0" algn="ctr" defTabSz="914400" rtl="0" eaLnBrk="1" fontAlgn="auto" latinLnBrk="0" hangingPunct="1">
              <a:lnSpc>
                <a:spcPct val="90000"/>
              </a:lnSpc>
              <a:spcBef>
                <a:spcPts val="0"/>
              </a:spcBef>
              <a:spcAft>
                <a:spcPts val="600"/>
              </a:spcAft>
              <a:buClrTx/>
              <a:buSzTx/>
              <a:buFontTx/>
              <a:buNone/>
              <a:tabLst>
                <a:tab pos="914400" algn="l"/>
              </a:tabLst>
              <a:defRPr/>
            </a:pPr>
            <a:r>
              <a:rPr kumimoji="0" lang="en-US" sz="7200" b="1" i="0" u="none" strike="noStrike" kern="1200" cap="none" spc="0" normalizeH="0" baseline="0" noProof="0" dirty="0">
                <a:ln>
                  <a:noFill/>
                </a:ln>
                <a:solidFill>
                  <a:prstClr val="white"/>
                </a:solidFill>
                <a:effectLst/>
                <a:uLnTx/>
                <a:uFillTx/>
                <a:latin typeface="Lato Regular"/>
                <a:ea typeface="+mn-ea"/>
                <a:cs typeface="+mn-cs"/>
                <a:sym typeface="Helvetica Light"/>
              </a:rPr>
              <a:t>Getting Back to </a:t>
            </a:r>
            <a:br>
              <a:rPr kumimoji="0" lang="en-US" sz="7200" b="1" i="0" u="none" strike="noStrike" kern="1200" cap="none" spc="0" normalizeH="0" baseline="0" noProof="0" dirty="0">
                <a:ln>
                  <a:noFill/>
                </a:ln>
                <a:solidFill>
                  <a:prstClr val="white"/>
                </a:solidFill>
                <a:effectLst/>
                <a:uLnTx/>
                <a:uFillTx/>
                <a:latin typeface="Lato Regular"/>
                <a:ea typeface="+mn-ea"/>
                <a:cs typeface="+mn-cs"/>
                <a:sym typeface="Helvetica Light"/>
              </a:rPr>
            </a:br>
            <a:r>
              <a:rPr kumimoji="0" lang="en-US" sz="7200" b="1" i="0" u="none" strike="noStrike" kern="1200" cap="none" spc="0" normalizeH="0" baseline="0" noProof="0" dirty="0">
                <a:ln>
                  <a:noFill/>
                </a:ln>
                <a:solidFill>
                  <a:prstClr val="white"/>
                </a:solidFill>
                <a:effectLst/>
                <a:uLnTx/>
                <a:uFillTx/>
                <a:latin typeface="Lato Regular"/>
                <a:ea typeface="+mn-ea"/>
                <a:cs typeface="+mn-cs"/>
                <a:sym typeface="Helvetica Light"/>
              </a:rPr>
              <a:t>Best in Class</a:t>
            </a:r>
            <a:endParaRPr kumimoji="0" lang="en-US" sz="4800" b="1" i="0" u="none" strike="noStrike" kern="1200" cap="none" spc="0" normalizeH="0" baseline="0" noProof="0" dirty="0">
              <a:ln>
                <a:noFill/>
              </a:ln>
              <a:solidFill>
                <a:prstClr val="white"/>
              </a:solidFill>
              <a:effectLst/>
              <a:uLnTx/>
              <a:uFillTx/>
              <a:latin typeface="Lato Regular"/>
              <a:ea typeface="+mn-ea"/>
              <a:cs typeface="+mn-cs"/>
              <a:sym typeface="Helvetica Light"/>
            </a:endParaRPr>
          </a:p>
        </p:txBody>
      </p:sp>
      <p:sp>
        <p:nvSpPr>
          <p:cNvPr id="16" name="Oval 15">
            <a:extLst>
              <a:ext uri="{FF2B5EF4-FFF2-40B4-BE49-F238E27FC236}">
                <a16:creationId xmlns:a16="http://schemas.microsoft.com/office/drawing/2014/main" id="{0A677A90-B14C-44C3-AC0C-5C5FFFAA1D63}"/>
              </a:ext>
            </a:extLst>
          </p:cNvPr>
          <p:cNvSpPr/>
          <p:nvPr/>
        </p:nvSpPr>
        <p:spPr>
          <a:xfrm>
            <a:off x="280379" y="12873789"/>
            <a:ext cx="649705" cy="649705"/>
          </a:xfrm>
          <a:prstGeom prst="ellipse">
            <a:avLst/>
          </a:prstGeom>
          <a:solidFill>
            <a:srgbClr val="F1AD0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7" name="TextBox 16">
            <a:extLst>
              <a:ext uri="{FF2B5EF4-FFF2-40B4-BE49-F238E27FC236}">
                <a16:creationId xmlns:a16="http://schemas.microsoft.com/office/drawing/2014/main" id="{2C05E348-144F-45D4-93F9-6D8174CF5981}"/>
              </a:ext>
            </a:extLst>
          </p:cNvPr>
          <p:cNvSpPr txBox="1"/>
          <p:nvPr/>
        </p:nvSpPr>
        <p:spPr>
          <a:xfrm>
            <a:off x="311606" y="12962679"/>
            <a:ext cx="58725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tx1">
                    <a:lumMod val="75000"/>
                    <a:lumOff val="25000"/>
                  </a:schemeClr>
                </a:solidFill>
                <a:effectLst/>
                <a:uFillTx/>
                <a:latin typeface="+mn-lt"/>
                <a:ea typeface="+mn-ea"/>
                <a:cs typeface="+mn-cs"/>
                <a:sym typeface="Helvetica Light"/>
              </a:rPr>
              <a:t>11</a:t>
            </a:r>
          </a:p>
        </p:txBody>
      </p:sp>
    </p:spTree>
    <p:extLst>
      <p:ext uri="{BB962C8B-B14F-4D97-AF65-F5344CB8AC3E}">
        <p14:creationId xmlns:p14="http://schemas.microsoft.com/office/powerpoint/2010/main" val="600740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FA709D-E349-461C-BEA9-C805AC5C2A20}"/>
              </a:ext>
            </a:extLst>
          </p:cNvPr>
          <p:cNvSpPr/>
          <p:nvPr/>
        </p:nvSpPr>
        <p:spPr>
          <a:xfrm>
            <a:off x="8153400" y="0"/>
            <a:ext cx="16230600" cy="13716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0" fontAlgn="auto" latinLnBrk="0" hangingPunct="0">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Helvetica Light"/>
              <a:ea typeface="+mn-ea"/>
              <a:cs typeface="+mn-cs"/>
              <a:sym typeface="Helvetica Light"/>
            </a:endParaRPr>
          </a:p>
        </p:txBody>
      </p:sp>
      <p:pic>
        <p:nvPicPr>
          <p:cNvPr id="2050" name="Picture 2" descr="https://www.bea.gov/system/files/qgdpstate0719.png">
            <a:extLst>
              <a:ext uri="{FF2B5EF4-FFF2-40B4-BE49-F238E27FC236}">
                <a16:creationId xmlns:a16="http://schemas.microsoft.com/office/drawing/2014/main" id="{E2C61B46-BBAC-4FB3-9ACC-933B7DA22E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2" t="8811" r="2709" b="4679"/>
          <a:stretch/>
        </p:blipFill>
        <p:spPr bwMode="auto">
          <a:xfrm>
            <a:off x="8316828" y="1504019"/>
            <a:ext cx="15903742" cy="940989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6DBF0BE-F948-4D74-968B-7AEE285F0D23}"/>
              </a:ext>
            </a:extLst>
          </p:cNvPr>
          <p:cNvSpPr txBox="1"/>
          <p:nvPr/>
        </p:nvSpPr>
        <p:spPr>
          <a:xfrm>
            <a:off x="437789" y="4836285"/>
            <a:ext cx="7402216" cy="6095892"/>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t">
            <a:normAutofit/>
          </a:bodyPr>
          <a:lstStyle/>
          <a:p>
            <a:pPr marL="0" marR="0" lvl="0" indent="0" algn="ctr" defTabSz="914400" rtl="0" eaLnBrk="1" fontAlgn="auto" latinLnBrk="0" hangingPunct="1">
              <a:lnSpc>
                <a:spcPct val="90000"/>
              </a:lnSpc>
              <a:spcBef>
                <a:spcPts val="0"/>
              </a:spcBef>
              <a:spcAft>
                <a:spcPts val="600"/>
              </a:spcAft>
              <a:buClrTx/>
              <a:buSzTx/>
              <a:buFontTx/>
              <a:buNone/>
              <a:tabLst>
                <a:tab pos="914400" algn="l"/>
              </a:tabLst>
              <a:defRPr/>
            </a:pPr>
            <a:r>
              <a:rPr kumimoji="0" lang="en-US" sz="4800" b="1" i="0" u="none" strike="noStrike" kern="1200" cap="none" spc="0" normalizeH="0" baseline="0" noProof="0" dirty="0">
                <a:ln>
                  <a:noFill/>
                </a:ln>
                <a:solidFill>
                  <a:prstClr val="white"/>
                </a:solidFill>
                <a:effectLst/>
                <a:uLnTx/>
                <a:uFillTx/>
                <a:latin typeface="Lato Regular"/>
                <a:ea typeface="+mn-ea"/>
                <a:cs typeface="+mn-cs"/>
                <a:sym typeface="Helvetica Light"/>
              </a:rPr>
              <a:t>Percent Change in </a:t>
            </a:r>
            <a:br>
              <a:rPr kumimoji="0" lang="en-US" sz="4800" b="1" i="0" u="none" strike="noStrike" kern="1200" cap="none" spc="0" normalizeH="0" baseline="0" noProof="0" dirty="0">
                <a:ln>
                  <a:noFill/>
                </a:ln>
                <a:solidFill>
                  <a:prstClr val="white"/>
                </a:solidFill>
                <a:effectLst/>
                <a:uLnTx/>
                <a:uFillTx/>
                <a:latin typeface="Lato Regular"/>
                <a:ea typeface="+mn-ea"/>
                <a:cs typeface="+mn-cs"/>
                <a:sym typeface="Helvetica Light"/>
              </a:rPr>
            </a:br>
            <a:r>
              <a:rPr kumimoji="0" lang="en-US" sz="4800" b="1" i="0" u="none" strike="noStrike" kern="1200" cap="none" spc="0" normalizeH="0" baseline="0" noProof="0" dirty="0">
                <a:ln>
                  <a:noFill/>
                </a:ln>
                <a:solidFill>
                  <a:prstClr val="white"/>
                </a:solidFill>
                <a:effectLst/>
                <a:uLnTx/>
                <a:uFillTx/>
                <a:latin typeface="Lato Regular"/>
                <a:ea typeface="+mn-ea"/>
                <a:cs typeface="+mn-cs"/>
                <a:sym typeface="Helvetica Light"/>
              </a:rPr>
              <a:t>Real GDP by State:</a:t>
            </a:r>
          </a:p>
          <a:p>
            <a:pPr marL="0" marR="0" lvl="0" indent="0" algn="ctr" defTabSz="914400" rtl="0" eaLnBrk="1" fontAlgn="auto" latinLnBrk="0" hangingPunct="1">
              <a:lnSpc>
                <a:spcPct val="90000"/>
              </a:lnSpc>
              <a:spcBef>
                <a:spcPts val="0"/>
              </a:spcBef>
              <a:spcAft>
                <a:spcPts val="600"/>
              </a:spcAft>
              <a:buClrTx/>
              <a:buSzTx/>
              <a:buFontTx/>
              <a:buNone/>
              <a:tabLst>
                <a:tab pos="914400" algn="l"/>
              </a:tabLst>
              <a:defRPr/>
            </a:pPr>
            <a:r>
              <a:rPr kumimoji="0" lang="en-US" sz="4800" b="1" i="0" u="none" strike="noStrike" kern="1200" cap="none" spc="0" normalizeH="0" baseline="0" noProof="0" dirty="0">
                <a:ln>
                  <a:noFill/>
                </a:ln>
                <a:solidFill>
                  <a:prstClr val="white"/>
                </a:solidFill>
                <a:effectLst/>
                <a:uLnTx/>
                <a:uFillTx/>
                <a:latin typeface="Lato Regular"/>
                <a:ea typeface="+mn-ea"/>
                <a:cs typeface="+mn-cs"/>
                <a:sym typeface="Helvetica Light"/>
              </a:rPr>
              <a:t>Q4 2018-Q1 2019</a:t>
            </a:r>
            <a:endParaRPr kumimoji="0" lang="en-US" sz="3200" b="1" i="0" u="none" strike="noStrike" kern="1200" cap="none" spc="0" normalizeH="0" baseline="0" noProof="0" dirty="0">
              <a:ln>
                <a:noFill/>
              </a:ln>
              <a:solidFill>
                <a:prstClr val="white"/>
              </a:solidFill>
              <a:effectLst/>
              <a:uLnTx/>
              <a:uFillTx/>
              <a:latin typeface="Lato Regular"/>
              <a:ea typeface="+mn-ea"/>
              <a:cs typeface="+mn-cs"/>
              <a:sym typeface="Helvetica Light"/>
            </a:endParaRPr>
          </a:p>
        </p:txBody>
      </p:sp>
      <p:sp>
        <p:nvSpPr>
          <p:cNvPr id="8" name="Rectangle 7">
            <a:extLst>
              <a:ext uri="{FF2B5EF4-FFF2-40B4-BE49-F238E27FC236}">
                <a16:creationId xmlns:a16="http://schemas.microsoft.com/office/drawing/2014/main" id="{1CE52157-97E7-4983-BA83-4889BCD4840B}"/>
              </a:ext>
            </a:extLst>
          </p:cNvPr>
          <p:cNvSpPr/>
          <p:nvPr/>
        </p:nvSpPr>
        <p:spPr>
          <a:xfrm>
            <a:off x="0" y="0"/>
            <a:ext cx="24384000" cy="13715998"/>
          </a:xfrm>
          <a:prstGeom prst="rect">
            <a:avLst/>
          </a:prstGeom>
          <a:noFill/>
          <a:ln w="12700" cap="flat">
            <a:solidFill>
              <a:sysClr val="windowText" lastClr="000000">
                <a:lumMod val="50000"/>
                <a:lumOff val="50000"/>
              </a:sysClr>
            </a:solid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pic>
        <p:nvPicPr>
          <p:cNvPr id="6" name="Picture 5">
            <a:extLst>
              <a:ext uri="{FF2B5EF4-FFF2-40B4-BE49-F238E27FC236}">
                <a16:creationId xmlns:a16="http://schemas.microsoft.com/office/drawing/2014/main" id="{17444D80-F334-463E-BF0C-85AFC8968EA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06829" y="1535363"/>
            <a:ext cx="3072036" cy="1765560"/>
          </a:xfrm>
          <a:prstGeom prst="rect">
            <a:avLst/>
          </a:prstGeom>
        </p:spPr>
      </p:pic>
      <p:sp>
        <p:nvSpPr>
          <p:cNvPr id="2" name="TextBox 1">
            <a:extLst>
              <a:ext uri="{FF2B5EF4-FFF2-40B4-BE49-F238E27FC236}">
                <a16:creationId xmlns:a16="http://schemas.microsoft.com/office/drawing/2014/main" id="{21C44FCC-220E-424E-AB08-98426930A0D6}"/>
              </a:ext>
            </a:extLst>
          </p:cNvPr>
          <p:cNvSpPr txBox="1"/>
          <p:nvPr/>
        </p:nvSpPr>
        <p:spPr>
          <a:xfrm>
            <a:off x="8465172" y="13135891"/>
            <a:ext cx="1053966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0" fontAlgn="auto" latinLnBrk="0" hangingPunct="0">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Helvetica Light"/>
                <a:ea typeface="+mn-ea"/>
                <a:cs typeface="+mn-cs"/>
                <a:sym typeface="Helvetica Light"/>
              </a:rPr>
              <a:t>U.S. Bureau of Economic Analysis</a:t>
            </a:r>
          </a:p>
        </p:txBody>
      </p:sp>
      <p:sp>
        <p:nvSpPr>
          <p:cNvPr id="12" name="Oval 11">
            <a:extLst>
              <a:ext uri="{FF2B5EF4-FFF2-40B4-BE49-F238E27FC236}">
                <a16:creationId xmlns:a16="http://schemas.microsoft.com/office/drawing/2014/main" id="{0A142AC5-8AB8-457F-AB29-F705883E0420}"/>
              </a:ext>
            </a:extLst>
          </p:cNvPr>
          <p:cNvSpPr/>
          <p:nvPr/>
        </p:nvSpPr>
        <p:spPr>
          <a:xfrm>
            <a:off x="280379" y="12873789"/>
            <a:ext cx="649705" cy="649705"/>
          </a:xfrm>
          <a:prstGeom prst="ellipse">
            <a:avLst/>
          </a:prstGeom>
          <a:solidFill>
            <a:srgbClr val="F1AD0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3" name="TextBox 12">
            <a:extLst>
              <a:ext uri="{FF2B5EF4-FFF2-40B4-BE49-F238E27FC236}">
                <a16:creationId xmlns:a16="http://schemas.microsoft.com/office/drawing/2014/main" id="{08DC52D8-599E-44CC-A32C-865385390D01}"/>
              </a:ext>
            </a:extLst>
          </p:cNvPr>
          <p:cNvSpPr txBox="1"/>
          <p:nvPr/>
        </p:nvSpPr>
        <p:spPr>
          <a:xfrm>
            <a:off x="311606" y="12962679"/>
            <a:ext cx="58725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tx1">
                    <a:lumMod val="75000"/>
                    <a:lumOff val="25000"/>
                  </a:schemeClr>
                </a:solidFill>
                <a:effectLst/>
                <a:uFillTx/>
                <a:latin typeface="+mn-lt"/>
                <a:ea typeface="+mn-ea"/>
                <a:cs typeface="+mn-cs"/>
                <a:sym typeface="Helvetica Light"/>
              </a:rPr>
              <a:t>12</a:t>
            </a:r>
          </a:p>
        </p:txBody>
      </p:sp>
    </p:spTree>
    <p:extLst>
      <p:ext uri="{BB962C8B-B14F-4D97-AF65-F5344CB8AC3E}">
        <p14:creationId xmlns:p14="http://schemas.microsoft.com/office/powerpoint/2010/main" val="342716497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mercatus.org/sites/default/files/norcross-fiscal-rankings-map-mercatus-v1_copy_0.png">
            <a:extLst>
              <a:ext uri="{FF2B5EF4-FFF2-40B4-BE49-F238E27FC236}">
                <a16:creationId xmlns:a16="http://schemas.microsoft.com/office/drawing/2014/main" id="{CB144338-374E-41AC-AA60-AEF86C106D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647" y="942975"/>
            <a:ext cx="17743706" cy="118300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ADFAE8A-0B85-43DC-B6F9-73C0C8D3B963}"/>
              </a:ext>
            </a:extLst>
          </p:cNvPr>
          <p:cNvSpPr txBox="1"/>
          <p:nvPr/>
        </p:nvSpPr>
        <p:spPr>
          <a:xfrm>
            <a:off x="18851202" y="5081631"/>
            <a:ext cx="5151798"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0" fontAlgn="auto" latinLnBrk="0" hangingPunct="0">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sym typeface="Helvetica Light"/>
              </a:rPr>
              <a:t>TRENDING </a:t>
            </a:r>
          </a:p>
        </p:txBody>
      </p:sp>
      <p:cxnSp>
        <p:nvCxnSpPr>
          <p:cNvPr id="4" name="Straight Arrow Connector 3">
            <a:extLst>
              <a:ext uri="{FF2B5EF4-FFF2-40B4-BE49-F238E27FC236}">
                <a16:creationId xmlns:a16="http://schemas.microsoft.com/office/drawing/2014/main" id="{B53B52EF-6A21-4788-948C-0CF3EF034EF5}"/>
              </a:ext>
            </a:extLst>
          </p:cNvPr>
          <p:cNvCxnSpPr>
            <a:cxnSpLocks/>
          </p:cNvCxnSpPr>
          <p:nvPr/>
        </p:nvCxnSpPr>
        <p:spPr>
          <a:xfrm flipV="1">
            <a:off x="23431500" y="5081631"/>
            <a:ext cx="628650" cy="895350"/>
          </a:xfrm>
          <a:prstGeom prst="straightConnector1">
            <a:avLst/>
          </a:prstGeom>
          <a:noFill/>
          <a:ln w="152400" cap="flat">
            <a:solidFill>
              <a:schemeClr val="bg1"/>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6" name="TextBox 5">
            <a:extLst>
              <a:ext uri="{FF2B5EF4-FFF2-40B4-BE49-F238E27FC236}">
                <a16:creationId xmlns:a16="http://schemas.microsoft.com/office/drawing/2014/main" id="{751EDD31-CDB5-4774-8508-A0844858A361}"/>
              </a:ext>
            </a:extLst>
          </p:cNvPr>
          <p:cNvSpPr txBox="1"/>
          <p:nvPr/>
        </p:nvSpPr>
        <p:spPr>
          <a:xfrm>
            <a:off x="18663553" y="7148611"/>
            <a:ext cx="562519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Helvetica Light"/>
                <a:ea typeface="+mn-ea"/>
                <a:cs typeface="+mn-cs"/>
                <a:sym typeface="Helvetica Light"/>
              </a:rPr>
              <a:t>2015                   2016                   2017</a:t>
            </a:r>
          </a:p>
        </p:txBody>
      </p:sp>
      <p:sp>
        <p:nvSpPr>
          <p:cNvPr id="7" name="TextBox 6">
            <a:extLst>
              <a:ext uri="{FF2B5EF4-FFF2-40B4-BE49-F238E27FC236}">
                <a16:creationId xmlns:a16="http://schemas.microsoft.com/office/drawing/2014/main" id="{24C017F2-0E35-4B30-919E-98BDB57F1511}"/>
              </a:ext>
            </a:extLst>
          </p:cNvPr>
          <p:cNvSpPr txBox="1"/>
          <p:nvPr/>
        </p:nvSpPr>
        <p:spPr>
          <a:xfrm>
            <a:off x="19221450" y="6362246"/>
            <a:ext cx="1238250"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0" fontAlgn="auto" latinLnBrk="0" hangingPunct="0">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EBF3F5"/>
                </a:solidFill>
                <a:effectLst/>
                <a:uLnTx/>
                <a:uFillTx/>
                <a:latin typeface="Helvetica Light"/>
                <a:ea typeface="+mn-ea"/>
                <a:cs typeface="+mn-cs"/>
                <a:sym typeface="Helvetica Light"/>
              </a:rPr>
              <a:t>#24</a:t>
            </a:r>
          </a:p>
        </p:txBody>
      </p:sp>
      <p:sp>
        <p:nvSpPr>
          <p:cNvPr id="9" name="TextBox 8">
            <a:extLst>
              <a:ext uri="{FF2B5EF4-FFF2-40B4-BE49-F238E27FC236}">
                <a16:creationId xmlns:a16="http://schemas.microsoft.com/office/drawing/2014/main" id="{843C9E68-57CD-471C-B0B5-445E3324C9DB}"/>
              </a:ext>
            </a:extLst>
          </p:cNvPr>
          <p:cNvSpPr txBox="1"/>
          <p:nvPr/>
        </p:nvSpPr>
        <p:spPr>
          <a:xfrm>
            <a:off x="20837263" y="6339302"/>
            <a:ext cx="1238250"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0" fontAlgn="auto" latinLnBrk="0" hangingPunct="0">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EBF3F5"/>
                </a:solidFill>
                <a:effectLst/>
                <a:uLnTx/>
                <a:uFillTx/>
                <a:latin typeface="Helvetica Light"/>
                <a:ea typeface="+mn-ea"/>
                <a:cs typeface="+mn-cs"/>
                <a:sym typeface="Helvetica Light"/>
              </a:rPr>
              <a:t>#27</a:t>
            </a:r>
          </a:p>
        </p:txBody>
      </p:sp>
      <p:sp>
        <p:nvSpPr>
          <p:cNvPr id="10" name="TextBox 9">
            <a:extLst>
              <a:ext uri="{FF2B5EF4-FFF2-40B4-BE49-F238E27FC236}">
                <a16:creationId xmlns:a16="http://schemas.microsoft.com/office/drawing/2014/main" id="{645B2D21-571C-4C92-8251-116B675C7E13}"/>
              </a:ext>
            </a:extLst>
          </p:cNvPr>
          <p:cNvSpPr txBox="1"/>
          <p:nvPr/>
        </p:nvSpPr>
        <p:spPr>
          <a:xfrm>
            <a:off x="22453077" y="6339302"/>
            <a:ext cx="1238250"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0" fontAlgn="auto" latinLnBrk="0" hangingPunct="0">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1AD02"/>
                </a:solidFill>
                <a:effectLst/>
                <a:uLnTx/>
                <a:uFillTx/>
                <a:latin typeface="Helvetica Light"/>
                <a:ea typeface="+mn-ea"/>
                <a:cs typeface="+mn-cs"/>
                <a:sym typeface="Helvetica Light"/>
              </a:rPr>
              <a:t>#17</a:t>
            </a:r>
          </a:p>
        </p:txBody>
      </p:sp>
      <p:sp>
        <p:nvSpPr>
          <p:cNvPr id="14" name="Rectangle 13">
            <a:extLst>
              <a:ext uri="{FF2B5EF4-FFF2-40B4-BE49-F238E27FC236}">
                <a16:creationId xmlns:a16="http://schemas.microsoft.com/office/drawing/2014/main" id="{685E37D7-F1CB-4F8A-BB04-93CA2BCA5390}"/>
              </a:ext>
            </a:extLst>
          </p:cNvPr>
          <p:cNvSpPr/>
          <p:nvPr/>
        </p:nvSpPr>
        <p:spPr>
          <a:xfrm>
            <a:off x="0" y="0"/>
            <a:ext cx="24384000" cy="13715998"/>
          </a:xfrm>
          <a:prstGeom prst="rect">
            <a:avLst/>
          </a:prstGeom>
          <a:noFill/>
          <a:ln w="12700" cap="flat">
            <a:solidFill>
              <a:sysClr val="windowText" lastClr="000000">
                <a:lumMod val="50000"/>
                <a:lumOff val="50000"/>
              </a:sysClr>
            </a:solid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pic>
        <p:nvPicPr>
          <p:cNvPr id="11" name="Picture 10">
            <a:extLst>
              <a:ext uri="{FF2B5EF4-FFF2-40B4-BE49-F238E27FC236}">
                <a16:creationId xmlns:a16="http://schemas.microsoft.com/office/drawing/2014/main" id="{927BA08B-FC0E-46D9-BE80-14F48EE7F2D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800758" y="1535363"/>
            <a:ext cx="3072036" cy="1765560"/>
          </a:xfrm>
          <a:prstGeom prst="rect">
            <a:avLst/>
          </a:prstGeom>
        </p:spPr>
      </p:pic>
      <p:sp>
        <p:nvSpPr>
          <p:cNvPr id="15" name="Oval 14">
            <a:extLst>
              <a:ext uri="{FF2B5EF4-FFF2-40B4-BE49-F238E27FC236}">
                <a16:creationId xmlns:a16="http://schemas.microsoft.com/office/drawing/2014/main" id="{35D93E64-7C9D-4EF9-9075-03FCECC97801}"/>
              </a:ext>
            </a:extLst>
          </p:cNvPr>
          <p:cNvSpPr/>
          <p:nvPr/>
        </p:nvSpPr>
        <p:spPr>
          <a:xfrm>
            <a:off x="280379" y="12873789"/>
            <a:ext cx="649705" cy="649705"/>
          </a:xfrm>
          <a:prstGeom prst="ellipse">
            <a:avLst/>
          </a:prstGeom>
          <a:solidFill>
            <a:srgbClr val="F1AD0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6" name="TextBox 15">
            <a:extLst>
              <a:ext uri="{FF2B5EF4-FFF2-40B4-BE49-F238E27FC236}">
                <a16:creationId xmlns:a16="http://schemas.microsoft.com/office/drawing/2014/main" id="{03EEF2C5-57F7-4959-B769-64E435E3EDFE}"/>
              </a:ext>
            </a:extLst>
          </p:cNvPr>
          <p:cNvSpPr txBox="1"/>
          <p:nvPr/>
        </p:nvSpPr>
        <p:spPr>
          <a:xfrm>
            <a:off x="311606" y="12962679"/>
            <a:ext cx="58725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tx1">
                    <a:lumMod val="75000"/>
                    <a:lumOff val="25000"/>
                  </a:schemeClr>
                </a:solidFill>
                <a:effectLst/>
                <a:uFillTx/>
                <a:latin typeface="+mn-lt"/>
                <a:ea typeface="+mn-ea"/>
                <a:cs typeface="+mn-cs"/>
                <a:sym typeface="Helvetica Light"/>
              </a:rPr>
              <a:t>13</a:t>
            </a:r>
          </a:p>
        </p:txBody>
      </p:sp>
    </p:spTree>
    <p:extLst>
      <p:ext uri="{BB962C8B-B14F-4D97-AF65-F5344CB8AC3E}">
        <p14:creationId xmlns:p14="http://schemas.microsoft.com/office/powerpoint/2010/main" val="78221533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FA709D-E349-461C-BEA9-C805AC5C2A20}"/>
              </a:ext>
            </a:extLst>
          </p:cNvPr>
          <p:cNvSpPr/>
          <p:nvPr/>
        </p:nvSpPr>
        <p:spPr>
          <a:xfrm>
            <a:off x="8153400" y="0"/>
            <a:ext cx="16230600" cy="13716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0" fontAlgn="auto" latinLnBrk="0" hangingPunct="0">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Helvetica Light"/>
              <a:ea typeface="+mn-ea"/>
              <a:cs typeface="+mn-cs"/>
              <a:sym typeface="Helvetica Light"/>
            </a:endParaRPr>
          </a:p>
        </p:txBody>
      </p:sp>
      <p:pic>
        <p:nvPicPr>
          <p:cNvPr id="4" name="Picture 3">
            <a:extLst>
              <a:ext uri="{FF2B5EF4-FFF2-40B4-BE49-F238E27FC236}">
                <a16:creationId xmlns:a16="http://schemas.microsoft.com/office/drawing/2014/main" id="{9246EEA2-3521-4C84-A652-9B7087EC9559}"/>
              </a:ext>
            </a:extLst>
          </p:cNvPr>
          <p:cNvPicPr>
            <a:picLocks noChangeAspect="1"/>
          </p:cNvPicPr>
          <p:nvPr/>
        </p:nvPicPr>
        <p:blipFill rotWithShape="1">
          <a:blip r:embed="rId2">
            <a:extLst>
              <a:ext uri="{28A0092B-C50C-407E-A947-70E740481C1C}">
                <a14:useLocalDpi xmlns:a14="http://schemas.microsoft.com/office/drawing/2010/main" val="0"/>
              </a:ext>
            </a:extLst>
          </a:blip>
          <a:srcRect t="9297" b="3759"/>
          <a:stretch/>
        </p:blipFill>
        <p:spPr>
          <a:xfrm>
            <a:off x="8735566" y="598384"/>
            <a:ext cx="15066267" cy="12519230"/>
          </a:xfrm>
          <a:prstGeom prst="rect">
            <a:avLst/>
          </a:prstGeom>
        </p:spPr>
      </p:pic>
      <p:sp>
        <p:nvSpPr>
          <p:cNvPr id="9" name="TextBox 8">
            <a:extLst>
              <a:ext uri="{FF2B5EF4-FFF2-40B4-BE49-F238E27FC236}">
                <a16:creationId xmlns:a16="http://schemas.microsoft.com/office/drawing/2014/main" id="{06DBF0BE-F948-4D74-968B-7AEE285F0D23}"/>
              </a:ext>
            </a:extLst>
          </p:cNvPr>
          <p:cNvSpPr txBox="1"/>
          <p:nvPr/>
        </p:nvSpPr>
        <p:spPr>
          <a:xfrm>
            <a:off x="413726" y="4836285"/>
            <a:ext cx="7402216" cy="6095892"/>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t">
            <a:normAutofit/>
          </a:bodyPr>
          <a:lstStyle/>
          <a:p>
            <a:pPr marL="0" marR="0" lvl="0" indent="0" algn="ctr" defTabSz="914400" rtl="0" eaLnBrk="1" fontAlgn="auto" latinLnBrk="0" hangingPunct="1">
              <a:lnSpc>
                <a:spcPct val="90000"/>
              </a:lnSpc>
              <a:spcBef>
                <a:spcPts val="0"/>
              </a:spcBef>
              <a:spcAft>
                <a:spcPts val="600"/>
              </a:spcAft>
              <a:buClrTx/>
              <a:buSzTx/>
              <a:buFontTx/>
              <a:buNone/>
              <a:tabLst>
                <a:tab pos="914400" algn="l"/>
              </a:tabLst>
              <a:defRPr/>
            </a:pPr>
            <a:r>
              <a:rPr kumimoji="0" lang="en-US" sz="4800" b="1" i="0" u="none" strike="noStrike" kern="1200" cap="none" spc="0" normalizeH="0" baseline="0" noProof="0" dirty="0">
                <a:ln>
                  <a:noFill/>
                </a:ln>
                <a:solidFill>
                  <a:prstClr val="white"/>
                </a:solidFill>
                <a:effectLst/>
                <a:uLnTx/>
                <a:uFillTx/>
                <a:latin typeface="Lato Regular"/>
                <a:ea typeface="+mn-ea"/>
                <a:cs typeface="+mn-cs"/>
                <a:sym typeface="Helvetica Light"/>
              </a:rPr>
              <a:t>Top Marginal Corporate Income Tax Rates as of January 1, 2019</a:t>
            </a:r>
            <a:endParaRPr kumimoji="0" lang="en-US" sz="3200" b="1" i="0" u="none" strike="noStrike" kern="1200" cap="none" spc="0" normalizeH="0" baseline="0" noProof="0" dirty="0">
              <a:ln>
                <a:noFill/>
              </a:ln>
              <a:solidFill>
                <a:prstClr val="white"/>
              </a:solidFill>
              <a:effectLst/>
              <a:uLnTx/>
              <a:uFillTx/>
              <a:latin typeface="Lato Regular"/>
              <a:ea typeface="+mn-ea"/>
              <a:cs typeface="+mn-cs"/>
              <a:sym typeface="Helvetica Light"/>
            </a:endParaRPr>
          </a:p>
        </p:txBody>
      </p:sp>
      <p:sp>
        <p:nvSpPr>
          <p:cNvPr id="8" name="Rectangle 7">
            <a:extLst>
              <a:ext uri="{FF2B5EF4-FFF2-40B4-BE49-F238E27FC236}">
                <a16:creationId xmlns:a16="http://schemas.microsoft.com/office/drawing/2014/main" id="{1CE52157-97E7-4983-BA83-4889BCD4840B}"/>
              </a:ext>
            </a:extLst>
          </p:cNvPr>
          <p:cNvSpPr/>
          <p:nvPr/>
        </p:nvSpPr>
        <p:spPr>
          <a:xfrm>
            <a:off x="0" y="0"/>
            <a:ext cx="24384000" cy="13715998"/>
          </a:xfrm>
          <a:prstGeom prst="rect">
            <a:avLst/>
          </a:prstGeom>
          <a:noFill/>
          <a:ln w="12700" cap="flat">
            <a:solidFill>
              <a:sysClr val="windowText" lastClr="000000">
                <a:lumMod val="50000"/>
                <a:lumOff val="50000"/>
              </a:sysClr>
            </a:solid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pic>
        <p:nvPicPr>
          <p:cNvPr id="6" name="Picture 5">
            <a:extLst>
              <a:ext uri="{FF2B5EF4-FFF2-40B4-BE49-F238E27FC236}">
                <a16:creationId xmlns:a16="http://schemas.microsoft.com/office/drawing/2014/main" id="{17444D80-F334-463E-BF0C-85AFC8968EA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06829" y="1535363"/>
            <a:ext cx="3072036" cy="1765560"/>
          </a:xfrm>
          <a:prstGeom prst="rect">
            <a:avLst/>
          </a:prstGeom>
        </p:spPr>
      </p:pic>
      <p:sp>
        <p:nvSpPr>
          <p:cNvPr id="11" name="Oval 10">
            <a:extLst>
              <a:ext uri="{FF2B5EF4-FFF2-40B4-BE49-F238E27FC236}">
                <a16:creationId xmlns:a16="http://schemas.microsoft.com/office/drawing/2014/main" id="{8321C4EC-67CF-4371-9526-39119FFF53BA}"/>
              </a:ext>
            </a:extLst>
          </p:cNvPr>
          <p:cNvSpPr/>
          <p:nvPr/>
        </p:nvSpPr>
        <p:spPr>
          <a:xfrm>
            <a:off x="280379" y="12873789"/>
            <a:ext cx="649705" cy="649705"/>
          </a:xfrm>
          <a:prstGeom prst="ellipse">
            <a:avLst/>
          </a:prstGeom>
          <a:solidFill>
            <a:srgbClr val="F1AD0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2" name="TextBox 11">
            <a:extLst>
              <a:ext uri="{FF2B5EF4-FFF2-40B4-BE49-F238E27FC236}">
                <a16:creationId xmlns:a16="http://schemas.microsoft.com/office/drawing/2014/main" id="{791D046F-EE01-46E7-9466-0865C7502494}"/>
              </a:ext>
            </a:extLst>
          </p:cNvPr>
          <p:cNvSpPr txBox="1"/>
          <p:nvPr/>
        </p:nvSpPr>
        <p:spPr>
          <a:xfrm>
            <a:off x="311606" y="12962679"/>
            <a:ext cx="58725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tx1">
                    <a:lumMod val="75000"/>
                    <a:lumOff val="25000"/>
                  </a:schemeClr>
                </a:solidFill>
                <a:effectLst/>
                <a:uFillTx/>
                <a:latin typeface="+mn-lt"/>
                <a:ea typeface="+mn-ea"/>
                <a:cs typeface="+mn-cs"/>
                <a:sym typeface="Helvetica Light"/>
              </a:rPr>
              <a:t>14</a:t>
            </a:r>
          </a:p>
        </p:txBody>
      </p:sp>
    </p:spTree>
    <p:extLst>
      <p:ext uri="{BB962C8B-B14F-4D97-AF65-F5344CB8AC3E}">
        <p14:creationId xmlns:p14="http://schemas.microsoft.com/office/powerpoint/2010/main" val="307076363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Box 131">
            <a:extLst>
              <a:ext uri="{FF2B5EF4-FFF2-40B4-BE49-F238E27FC236}">
                <a16:creationId xmlns:a16="http://schemas.microsoft.com/office/drawing/2014/main" id="{FBE2CD0C-6A53-4822-B189-09F338549666}"/>
              </a:ext>
            </a:extLst>
          </p:cNvPr>
          <p:cNvSpPr txBox="1"/>
          <p:nvPr/>
        </p:nvSpPr>
        <p:spPr>
          <a:xfrm>
            <a:off x="1106742" y="606645"/>
            <a:ext cx="22210458" cy="3844502"/>
          </a:xfrm>
          <a:prstGeom prst="rect">
            <a:avLst/>
          </a:prstGeom>
          <a:noFill/>
          <a:ln>
            <a:noFill/>
          </a:ln>
          <a:effectLst/>
        </p:spPr>
        <p:txBody>
          <a:bodyPr rot="0" spcFirstLastPara="1" vertOverflow="overflow" horzOverflow="overflow" vert="horz" lIns="91440" tIns="45720" rIns="91440" bIns="45720" numCol="1" spcCol="3810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8000" b="1" i="0" u="none" strike="noStrike" kern="0" cap="none" spc="0" normalizeH="0" baseline="0" noProof="0" dirty="0">
                <a:ln>
                  <a:noFill/>
                </a:ln>
                <a:solidFill>
                  <a:prstClr val="white"/>
                </a:solidFill>
                <a:effectLst/>
                <a:uLnTx/>
                <a:uFillTx/>
                <a:latin typeface="Lato Regular"/>
                <a:ea typeface="+mj-ea"/>
                <a:cs typeface="+mj-cs"/>
                <a:sym typeface="Helvetica Light"/>
              </a:rPr>
              <a:t>Successful FY19</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5400" b="0" i="0" u="none" strike="noStrike" kern="0" cap="none" spc="0" normalizeH="0" baseline="0" noProof="0" dirty="0">
                <a:ln>
                  <a:noFill/>
                </a:ln>
                <a:solidFill>
                  <a:prstClr val="white"/>
                </a:solidFill>
                <a:effectLst/>
                <a:uLnTx/>
                <a:uFillTx/>
                <a:latin typeface="Lato Regular"/>
                <a:ea typeface="+mj-ea"/>
                <a:cs typeface="+mj-cs"/>
                <a:sym typeface="Helvetica Light"/>
              </a:rPr>
              <a:t>Department of Commerce incentives, programs and partnerships contributed to </a:t>
            </a:r>
            <a:r>
              <a:rPr kumimoji="0" lang="en-US" sz="6000" b="1" i="0" u="none" strike="noStrike" kern="0" cap="none" spc="0" normalizeH="0" baseline="0" noProof="0" dirty="0">
                <a:ln>
                  <a:noFill/>
                </a:ln>
                <a:solidFill>
                  <a:srgbClr val="F1AD02"/>
                </a:solidFill>
                <a:effectLst/>
                <a:uLnTx/>
                <a:uFillTx/>
                <a:latin typeface="Lato Regular"/>
                <a:ea typeface="+mj-ea"/>
                <a:cs typeface="+mj-cs"/>
                <a:sym typeface="Helvetica Light"/>
              </a:rPr>
              <a:t>8,682</a:t>
            </a:r>
            <a:r>
              <a:rPr kumimoji="0" lang="en-US" sz="5400" b="1" i="0" u="none" strike="noStrike" kern="0" cap="none" spc="0" normalizeH="0" baseline="0" noProof="0" dirty="0">
                <a:ln>
                  <a:noFill/>
                </a:ln>
                <a:solidFill>
                  <a:srgbClr val="F1AD02"/>
                </a:solidFill>
                <a:effectLst/>
                <a:uLnTx/>
                <a:uFillTx/>
                <a:latin typeface="Lato Regular"/>
                <a:ea typeface="+mj-ea"/>
                <a:cs typeface="+mj-cs"/>
                <a:sym typeface="Helvetica Light"/>
              </a:rPr>
              <a:t> </a:t>
            </a:r>
            <a:r>
              <a:rPr kumimoji="0" lang="en-US" sz="5400" b="0" i="0" u="none" strike="noStrike" kern="0" cap="none" spc="0" normalizeH="0" baseline="0" noProof="0" dirty="0">
                <a:ln>
                  <a:noFill/>
                </a:ln>
                <a:solidFill>
                  <a:srgbClr val="F1AD02"/>
                </a:solidFill>
                <a:effectLst/>
                <a:uLnTx/>
                <a:uFillTx/>
                <a:latin typeface="Lato Regular"/>
                <a:ea typeface="+mj-ea"/>
                <a:cs typeface="+mj-cs"/>
                <a:sym typeface="Helvetica Light"/>
              </a:rPr>
              <a:t>new jobs </a:t>
            </a:r>
            <a:r>
              <a:rPr kumimoji="0" lang="en-US" sz="5400" b="0" i="0" u="none" strike="noStrike" kern="0" cap="none" spc="0" normalizeH="0" baseline="0" noProof="0" dirty="0">
                <a:ln>
                  <a:noFill/>
                </a:ln>
                <a:solidFill>
                  <a:prstClr val="white"/>
                </a:solidFill>
                <a:effectLst/>
                <a:uLnTx/>
                <a:uFillTx/>
                <a:latin typeface="Lato Regular"/>
                <a:ea typeface="+mj-ea"/>
                <a:cs typeface="+mj-cs"/>
                <a:sym typeface="Helvetica Light"/>
              </a:rPr>
              <a:t>and </a:t>
            </a:r>
            <a:r>
              <a:rPr kumimoji="0" lang="en-US" sz="6000" b="1" i="0" u="none" strike="noStrike" kern="0" cap="none" spc="0" normalizeH="0" baseline="0" noProof="0" dirty="0">
                <a:ln>
                  <a:noFill/>
                </a:ln>
                <a:solidFill>
                  <a:srgbClr val="F1AD02"/>
                </a:solidFill>
                <a:effectLst/>
                <a:uLnTx/>
                <a:uFillTx/>
                <a:latin typeface="Lato Regular"/>
                <a:ea typeface="+mj-ea"/>
                <a:cs typeface="+mj-cs"/>
                <a:sym typeface="Helvetica Light"/>
              </a:rPr>
              <a:t>$480M </a:t>
            </a:r>
            <a:r>
              <a:rPr kumimoji="0" lang="en-US" sz="5400" b="0" i="0" u="none" strike="noStrike" kern="0" cap="none" spc="0" normalizeH="0" baseline="0" noProof="0" dirty="0">
                <a:ln>
                  <a:noFill/>
                </a:ln>
                <a:solidFill>
                  <a:srgbClr val="F1AD02"/>
                </a:solidFill>
                <a:effectLst/>
                <a:uLnTx/>
                <a:uFillTx/>
                <a:latin typeface="Lato Regular"/>
                <a:ea typeface="+mj-ea"/>
                <a:cs typeface="+mj-cs"/>
                <a:sym typeface="Helvetica Light"/>
              </a:rPr>
              <a:t>in capital investment</a:t>
            </a:r>
            <a:r>
              <a:rPr kumimoji="0" lang="en-US" sz="5400" b="0" i="0" u="none" strike="noStrike" kern="0" cap="none" spc="0" normalizeH="0" baseline="0" noProof="0" dirty="0">
                <a:ln>
                  <a:noFill/>
                </a:ln>
                <a:solidFill>
                  <a:prstClr val="white"/>
                </a:solidFill>
                <a:effectLst/>
                <a:uLnTx/>
                <a:uFillTx/>
                <a:latin typeface="Lato Regular"/>
                <a:ea typeface="+mj-ea"/>
                <a:cs typeface="+mj-cs"/>
                <a:sym typeface="Helvetica Light"/>
              </a:rPr>
              <a:t>.</a:t>
            </a:r>
          </a:p>
        </p:txBody>
      </p:sp>
      <p:sp>
        <p:nvSpPr>
          <p:cNvPr id="8" name="Rectangle 7">
            <a:extLst>
              <a:ext uri="{FF2B5EF4-FFF2-40B4-BE49-F238E27FC236}">
                <a16:creationId xmlns:a16="http://schemas.microsoft.com/office/drawing/2014/main" id="{C204FD01-0CFA-40AF-9E22-F95D1FEC3110}"/>
              </a:ext>
            </a:extLst>
          </p:cNvPr>
          <p:cNvSpPr/>
          <p:nvPr/>
        </p:nvSpPr>
        <p:spPr>
          <a:xfrm>
            <a:off x="0" y="0"/>
            <a:ext cx="24384000" cy="13715998"/>
          </a:xfrm>
          <a:prstGeom prst="rect">
            <a:avLst/>
          </a:prstGeom>
          <a:noFill/>
          <a:ln w="12700" cap="flat">
            <a:solidFill>
              <a:sysClr val="windowText" lastClr="000000">
                <a:lumMod val="50000"/>
                <a:lumOff val="50000"/>
              </a:sysClr>
            </a:solid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sp>
        <p:nvSpPr>
          <p:cNvPr id="12" name="Oval 11">
            <a:extLst>
              <a:ext uri="{FF2B5EF4-FFF2-40B4-BE49-F238E27FC236}">
                <a16:creationId xmlns:a16="http://schemas.microsoft.com/office/drawing/2014/main" id="{249100E0-F95A-423B-B5EC-35EAFBB0E380}"/>
              </a:ext>
            </a:extLst>
          </p:cNvPr>
          <p:cNvSpPr/>
          <p:nvPr/>
        </p:nvSpPr>
        <p:spPr>
          <a:xfrm>
            <a:off x="280379" y="12873789"/>
            <a:ext cx="649705" cy="649705"/>
          </a:xfrm>
          <a:prstGeom prst="ellipse">
            <a:avLst/>
          </a:prstGeom>
          <a:solidFill>
            <a:srgbClr val="F1AD0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3" name="TextBox 12">
            <a:extLst>
              <a:ext uri="{FF2B5EF4-FFF2-40B4-BE49-F238E27FC236}">
                <a16:creationId xmlns:a16="http://schemas.microsoft.com/office/drawing/2014/main" id="{AEE27712-7D14-4D99-A9FC-17EF46849DBC}"/>
              </a:ext>
            </a:extLst>
          </p:cNvPr>
          <p:cNvSpPr txBox="1"/>
          <p:nvPr/>
        </p:nvSpPr>
        <p:spPr>
          <a:xfrm>
            <a:off x="311606" y="12962679"/>
            <a:ext cx="58725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tx1">
                    <a:lumMod val="75000"/>
                    <a:lumOff val="25000"/>
                  </a:schemeClr>
                </a:solidFill>
                <a:effectLst/>
                <a:uFillTx/>
                <a:latin typeface="+mn-lt"/>
                <a:ea typeface="+mn-ea"/>
                <a:cs typeface="+mn-cs"/>
                <a:sym typeface="Helvetica Light"/>
              </a:rPr>
              <a:t>15</a:t>
            </a:r>
          </a:p>
        </p:txBody>
      </p:sp>
      <p:pic>
        <p:nvPicPr>
          <p:cNvPr id="4" name="Picture 3">
            <a:extLst>
              <a:ext uri="{FF2B5EF4-FFF2-40B4-BE49-F238E27FC236}">
                <a16:creationId xmlns:a16="http://schemas.microsoft.com/office/drawing/2014/main" id="{0DA03185-47E0-4A64-8BBE-2DE776270999}"/>
              </a:ext>
            </a:extLst>
          </p:cNvPr>
          <p:cNvPicPr>
            <a:picLocks noChangeAspect="1"/>
          </p:cNvPicPr>
          <p:nvPr/>
        </p:nvPicPr>
        <p:blipFill>
          <a:blip r:embed="rId2"/>
          <a:stretch>
            <a:fillRect/>
          </a:stretch>
        </p:blipFill>
        <p:spPr>
          <a:xfrm>
            <a:off x="2860113" y="4165617"/>
            <a:ext cx="19289416" cy="8224217"/>
          </a:xfrm>
          <a:prstGeom prst="rect">
            <a:avLst/>
          </a:prstGeom>
        </p:spPr>
      </p:pic>
    </p:spTree>
    <p:extLst>
      <p:ext uri="{BB962C8B-B14F-4D97-AF65-F5344CB8AC3E}">
        <p14:creationId xmlns:p14="http://schemas.microsoft.com/office/powerpoint/2010/main" val="187144227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39387A0-AC7C-40EF-9986-B5D9DEE3302B}"/>
              </a:ext>
            </a:extLst>
          </p:cNvPr>
          <p:cNvGraphicFramePr>
            <a:graphicFrameLocks noGrp="1"/>
          </p:cNvGraphicFramePr>
          <p:nvPr>
            <p:extLst>
              <p:ext uri="{D42A27DB-BD31-4B8C-83A1-F6EECF244321}">
                <p14:modId xmlns:p14="http://schemas.microsoft.com/office/powerpoint/2010/main" val="146550884"/>
              </p:ext>
            </p:extLst>
          </p:nvPr>
        </p:nvGraphicFramePr>
        <p:xfrm>
          <a:off x="1939638" y="2508886"/>
          <a:ext cx="20134008" cy="10684040"/>
        </p:xfrm>
        <a:graphic>
          <a:graphicData uri="http://schemas.openxmlformats.org/drawingml/2006/table">
            <a:tbl>
              <a:tblPr firstRow="1" firstCol="1" bandRow="1"/>
              <a:tblGrid>
                <a:gridCol w="12325060">
                  <a:extLst>
                    <a:ext uri="{9D8B030D-6E8A-4147-A177-3AD203B41FA5}">
                      <a16:colId xmlns:a16="http://schemas.microsoft.com/office/drawing/2014/main" val="1565761917"/>
                    </a:ext>
                  </a:extLst>
                </a:gridCol>
                <a:gridCol w="2602341">
                  <a:extLst>
                    <a:ext uri="{9D8B030D-6E8A-4147-A177-3AD203B41FA5}">
                      <a16:colId xmlns:a16="http://schemas.microsoft.com/office/drawing/2014/main" val="3538823505"/>
                    </a:ext>
                  </a:extLst>
                </a:gridCol>
                <a:gridCol w="2604266">
                  <a:extLst>
                    <a:ext uri="{9D8B030D-6E8A-4147-A177-3AD203B41FA5}">
                      <a16:colId xmlns:a16="http://schemas.microsoft.com/office/drawing/2014/main" val="4031907195"/>
                    </a:ext>
                  </a:extLst>
                </a:gridCol>
                <a:gridCol w="2602341">
                  <a:extLst>
                    <a:ext uri="{9D8B030D-6E8A-4147-A177-3AD203B41FA5}">
                      <a16:colId xmlns:a16="http://schemas.microsoft.com/office/drawing/2014/main" val="3321620090"/>
                    </a:ext>
                  </a:extLst>
                </a:gridCol>
              </a:tblGrid>
              <a:tr h="377189">
                <a:tc>
                  <a:txBody>
                    <a:bodyPr/>
                    <a:lstStyle/>
                    <a:p>
                      <a:pPr marL="0" marR="0" algn="ctr">
                        <a:spcBef>
                          <a:spcPts val="0"/>
                        </a:spcBef>
                        <a:spcAft>
                          <a:spcPts val="0"/>
                        </a:spcAft>
                      </a:pPr>
                      <a:r>
                        <a:rPr lang="en-US" sz="3600" b="1" dirty="0">
                          <a:solidFill>
                            <a:schemeClr val="tx1">
                              <a:lumMod val="75000"/>
                              <a:lumOff val="25000"/>
                            </a:schemeClr>
                          </a:solidFill>
                          <a:effectLst/>
                          <a:latin typeface="+mj-lt"/>
                          <a:ea typeface="Calibri" panose="020F0502020204030204" pitchFamily="34" charset="0"/>
                        </a:rPr>
                        <a:t>Key Measures</a:t>
                      </a:r>
                      <a:endParaRPr lang="en-US" sz="3600" dirty="0">
                        <a:solidFill>
                          <a:schemeClr val="tx1">
                            <a:lumMod val="75000"/>
                            <a:lumOff val="25000"/>
                          </a:schemeClr>
                        </a:solidFill>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3600" b="1" dirty="0">
                          <a:solidFill>
                            <a:schemeClr val="tx1">
                              <a:lumMod val="75000"/>
                              <a:lumOff val="25000"/>
                            </a:schemeClr>
                          </a:solidFill>
                          <a:effectLst/>
                          <a:latin typeface="+mj-lt"/>
                          <a:ea typeface="Calibri" panose="020F0502020204030204" pitchFamily="34" charset="0"/>
                        </a:rPr>
                        <a:t>FY 2017 Actuals</a:t>
                      </a:r>
                      <a:endParaRPr lang="en-US" sz="3600" dirty="0">
                        <a:solidFill>
                          <a:schemeClr val="tx1">
                            <a:lumMod val="75000"/>
                            <a:lumOff val="25000"/>
                          </a:schemeClr>
                        </a:solidFill>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3600" b="1" dirty="0">
                          <a:solidFill>
                            <a:schemeClr val="tx1">
                              <a:lumMod val="75000"/>
                              <a:lumOff val="25000"/>
                            </a:schemeClr>
                          </a:solidFill>
                          <a:effectLst/>
                          <a:latin typeface="+mj-lt"/>
                          <a:ea typeface="Calibri" panose="020F0502020204030204" pitchFamily="34" charset="0"/>
                        </a:rPr>
                        <a:t>FY 2018 Actuals</a:t>
                      </a:r>
                      <a:endParaRPr lang="en-US" sz="3600" dirty="0">
                        <a:solidFill>
                          <a:schemeClr val="tx1">
                            <a:lumMod val="75000"/>
                            <a:lumOff val="25000"/>
                          </a:schemeClr>
                        </a:solidFill>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3600" b="1" dirty="0">
                          <a:solidFill>
                            <a:schemeClr val="tx1">
                              <a:lumMod val="75000"/>
                              <a:lumOff val="25000"/>
                            </a:schemeClr>
                          </a:solidFill>
                          <a:effectLst/>
                          <a:latin typeface="+mj-lt"/>
                          <a:ea typeface="Calibri" panose="020F0502020204030204" pitchFamily="34" charset="0"/>
                        </a:rPr>
                        <a:t>FY 2019 Actuals</a:t>
                      </a:r>
                      <a:endParaRPr lang="en-US" sz="3600" dirty="0">
                        <a:solidFill>
                          <a:schemeClr val="tx1">
                            <a:lumMod val="75000"/>
                            <a:lumOff val="25000"/>
                          </a:schemeClr>
                        </a:solidFill>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651629922"/>
                  </a:ext>
                </a:extLst>
              </a:tr>
              <a:tr h="1198345">
                <a:tc>
                  <a:txBody>
                    <a:bodyPr/>
                    <a:lstStyle/>
                    <a:p>
                      <a:pPr marL="344488" marR="0" indent="0" algn="l">
                        <a:spcBef>
                          <a:spcPts val="0"/>
                        </a:spcBef>
                        <a:spcAft>
                          <a:spcPts val="0"/>
                        </a:spcAft>
                      </a:pPr>
                      <a:r>
                        <a:rPr lang="en-US" sz="3600" b="0" i="0" dirty="0">
                          <a:solidFill>
                            <a:schemeClr val="tx1">
                              <a:lumMod val="75000"/>
                              <a:lumOff val="25000"/>
                            </a:schemeClr>
                          </a:solidFill>
                          <a:effectLst/>
                          <a:latin typeface="+mj-lt"/>
                          <a:ea typeface="Calibri" panose="020F0502020204030204" pitchFamily="34" charset="0"/>
                        </a:rPr>
                        <a:t>Number of jobs created or retained through business development efforts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3600" dirty="0">
                          <a:solidFill>
                            <a:schemeClr val="tx1">
                              <a:lumMod val="75000"/>
                              <a:lumOff val="25000"/>
                            </a:schemeClr>
                          </a:solidFill>
                          <a:effectLst/>
                          <a:latin typeface="+mj-lt"/>
                          <a:ea typeface="Calibri" panose="020F0502020204030204" pitchFamily="34" charset="0"/>
                        </a:rPr>
                        <a:t>10,000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3600" dirty="0">
                          <a:solidFill>
                            <a:schemeClr val="tx1">
                              <a:lumMod val="75000"/>
                              <a:lumOff val="25000"/>
                            </a:schemeClr>
                          </a:solidFill>
                          <a:effectLst/>
                          <a:latin typeface="+mj-lt"/>
                          <a:ea typeface="Calibri" panose="020F0502020204030204" pitchFamily="34" charset="0"/>
                        </a:rPr>
                        <a:t>19,072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3600" dirty="0">
                          <a:solidFill>
                            <a:schemeClr val="tx1">
                              <a:lumMod val="75000"/>
                              <a:lumOff val="25000"/>
                            </a:schemeClr>
                          </a:solidFill>
                          <a:effectLst/>
                          <a:latin typeface="+mj-lt"/>
                          <a:ea typeface="Calibri" panose="020F0502020204030204" pitchFamily="34" charset="0"/>
                        </a:rPr>
                        <a:t>25,458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72540964"/>
                  </a:ext>
                </a:extLst>
              </a:tr>
              <a:tr h="1198345">
                <a:tc>
                  <a:txBody>
                    <a:bodyPr/>
                    <a:lstStyle/>
                    <a:p>
                      <a:pPr marL="344488" marR="0" indent="0" algn="l">
                        <a:spcBef>
                          <a:spcPts val="0"/>
                        </a:spcBef>
                        <a:spcAft>
                          <a:spcPts val="0"/>
                        </a:spcAft>
                      </a:pPr>
                      <a:r>
                        <a:rPr lang="en-US" sz="3600" b="0" i="0" dirty="0">
                          <a:solidFill>
                            <a:schemeClr val="tx1">
                              <a:lumMod val="75000"/>
                              <a:lumOff val="25000"/>
                            </a:schemeClr>
                          </a:solidFill>
                          <a:effectLst/>
                          <a:latin typeface="+mj-lt"/>
                          <a:ea typeface="Calibri" panose="020F0502020204030204" pitchFamily="34" charset="0"/>
                        </a:rPr>
                        <a:t>Private capital investment (in billions) in Kansas through Commerce programs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3600" dirty="0">
                          <a:solidFill>
                            <a:schemeClr val="tx1">
                              <a:lumMod val="75000"/>
                              <a:lumOff val="25000"/>
                            </a:schemeClr>
                          </a:solidFill>
                          <a:effectLst/>
                          <a:latin typeface="+mj-lt"/>
                          <a:ea typeface="Calibri" panose="020F0502020204030204" pitchFamily="34" charset="0"/>
                        </a:rPr>
                        <a:t>$1.099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3600" dirty="0">
                          <a:solidFill>
                            <a:schemeClr val="tx1">
                              <a:lumMod val="75000"/>
                              <a:lumOff val="25000"/>
                            </a:schemeClr>
                          </a:solidFill>
                          <a:effectLst/>
                          <a:latin typeface="+mj-lt"/>
                          <a:ea typeface="Calibri" panose="020F0502020204030204" pitchFamily="34" charset="0"/>
                        </a:rPr>
                        <a:t>$2.645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3600" dirty="0">
                          <a:solidFill>
                            <a:schemeClr val="tx1">
                              <a:lumMod val="75000"/>
                              <a:lumOff val="25000"/>
                            </a:schemeClr>
                          </a:solidFill>
                          <a:effectLst/>
                          <a:latin typeface="+mj-lt"/>
                          <a:ea typeface="Calibri" panose="020F0502020204030204" pitchFamily="34" charset="0"/>
                        </a:rPr>
                        <a:t>$1.422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08072940"/>
                  </a:ext>
                </a:extLst>
              </a:tr>
              <a:tr h="1198345">
                <a:tc>
                  <a:txBody>
                    <a:bodyPr/>
                    <a:lstStyle/>
                    <a:p>
                      <a:pPr marL="344488" marR="0" indent="0" algn="l">
                        <a:spcBef>
                          <a:spcPts val="0"/>
                        </a:spcBef>
                        <a:spcAft>
                          <a:spcPts val="0"/>
                        </a:spcAft>
                      </a:pPr>
                      <a:r>
                        <a:rPr lang="en-US" sz="3600" b="0" i="0" dirty="0">
                          <a:solidFill>
                            <a:schemeClr val="tx1">
                              <a:lumMod val="75000"/>
                              <a:lumOff val="25000"/>
                            </a:schemeClr>
                          </a:solidFill>
                          <a:effectLst/>
                          <a:latin typeface="+mj-lt"/>
                          <a:ea typeface="Calibri" panose="020F0502020204030204" pitchFamily="34" charset="0"/>
                        </a:rPr>
                        <a:t>Number of projects opened by business development staff</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3600" dirty="0">
                          <a:solidFill>
                            <a:schemeClr val="tx1">
                              <a:lumMod val="75000"/>
                              <a:lumOff val="25000"/>
                            </a:schemeClr>
                          </a:solidFill>
                          <a:effectLst/>
                          <a:latin typeface="+mj-lt"/>
                          <a:ea typeface="Calibri" panose="020F0502020204030204" pitchFamily="34" charset="0"/>
                        </a:rPr>
                        <a:t>120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3600" dirty="0">
                          <a:solidFill>
                            <a:schemeClr val="tx1">
                              <a:lumMod val="75000"/>
                              <a:lumOff val="25000"/>
                            </a:schemeClr>
                          </a:solidFill>
                          <a:effectLst/>
                          <a:latin typeface="+mj-lt"/>
                          <a:ea typeface="Calibri" panose="020F0502020204030204" pitchFamily="34" charset="0"/>
                        </a:rPr>
                        <a:t>140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3600" dirty="0">
                          <a:solidFill>
                            <a:schemeClr val="tx1">
                              <a:lumMod val="75000"/>
                              <a:lumOff val="25000"/>
                            </a:schemeClr>
                          </a:solidFill>
                          <a:effectLst/>
                          <a:latin typeface="+mj-lt"/>
                          <a:ea typeface="Calibri" panose="020F0502020204030204" pitchFamily="34" charset="0"/>
                        </a:rPr>
                        <a:t>165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93049332"/>
                  </a:ext>
                </a:extLst>
              </a:tr>
              <a:tr h="1198345">
                <a:tc>
                  <a:txBody>
                    <a:bodyPr/>
                    <a:lstStyle/>
                    <a:p>
                      <a:pPr marL="344488" marR="0" indent="0" algn="l">
                        <a:spcBef>
                          <a:spcPts val="0"/>
                        </a:spcBef>
                        <a:spcAft>
                          <a:spcPts val="0"/>
                        </a:spcAft>
                      </a:pPr>
                      <a:r>
                        <a:rPr lang="en-US" sz="3600" b="0" i="0" dirty="0">
                          <a:solidFill>
                            <a:schemeClr val="tx1">
                              <a:lumMod val="75000"/>
                              <a:lumOff val="25000"/>
                            </a:schemeClr>
                          </a:solidFill>
                          <a:effectLst/>
                          <a:latin typeface="+mj-lt"/>
                          <a:ea typeface="Calibri" panose="020F0502020204030204" pitchFamily="34" charset="0"/>
                        </a:rPr>
                        <a:t>Number of jobs created or retained through business recruitment efforts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3600" dirty="0">
                          <a:solidFill>
                            <a:schemeClr val="tx1">
                              <a:lumMod val="75000"/>
                              <a:lumOff val="25000"/>
                            </a:schemeClr>
                          </a:solidFill>
                          <a:effectLst/>
                          <a:latin typeface="+mj-lt"/>
                          <a:ea typeface="Calibri" panose="020F0502020204030204" pitchFamily="34" charset="0"/>
                        </a:rPr>
                        <a:t>7,444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3600" dirty="0">
                          <a:solidFill>
                            <a:schemeClr val="tx1">
                              <a:lumMod val="75000"/>
                              <a:lumOff val="25000"/>
                            </a:schemeClr>
                          </a:solidFill>
                          <a:effectLst/>
                          <a:latin typeface="+mj-lt"/>
                          <a:ea typeface="Calibri" panose="020F0502020204030204" pitchFamily="34" charset="0"/>
                        </a:rPr>
                        <a:t>7,710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3600" dirty="0">
                          <a:solidFill>
                            <a:schemeClr val="tx1">
                              <a:lumMod val="75000"/>
                              <a:lumOff val="25000"/>
                            </a:schemeClr>
                          </a:solidFill>
                          <a:effectLst/>
                          <a:latin typeface="+mj-lt"/>
                          <a:ea typeface="Calibri" panose="020F0502020204030204" pitchFamily="34" charset="0"/>
                        </a:rPr>
                        <a:t>8,998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8660901"/>
                  </a:ext>
                </a:extLst>
              </a:tr>
              <a:tr h="1198345">
                <a:tc>
                  <a:txBody>
                    <a:bodyPr/>
                    <a:lstStyle/>
                    <a:p>
                      <a:pPr marL="344488" marR="0" indent="0" algn="l">
                        <a:spcBef>
                          <a:spcPts val="0"/>
                        </a:spcBef>
                        <a:spcAft>
                          <a:spcPts val="0"/>
                        </a:spcAft>
                      </a:pPr>
                      <a:r>
                        <a:rPr lang="en-US" sz="3600" b="0" i="0" dirty="0">
                          <a:solidFill>
                            <a:schemeClr val="tx1">
                              <a:lumMod val="75000"/>
                              <a:lumOff val="25000"/>
                            </a:schemeClr>
                          </a:solidFill>
                          <a:effectLst/>
                          <a:latin typeface="+mj-lt"/>
                          <a:ea typeface="Calibri" panose="020F0502020204030204" pitchFamily="34" charset="0"/>
                        </a:rPr>
                        <a:t>Number of jobs created or retained through retention/expansion efforts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3600" dirty="0">
                          <a:solidFill>
                            <a:schemeClr val="tx1">
                              <a:lumMod val="75000"/>
                              <a:lumOff val="25000"/>
                            </a:schemeClr>
                          </a:solidFill>
                          <a:effectLst/>
                          <a:latin typeface="+mj-lt"/>
                          <a:ea typeface="Calibri" panose="020F0502020204030204" pitchFamily="34" charset="0"/>
                        </a:rPr>
                        <a:t>4,983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3600" dirty="0">
                          <a:solidFill>
                            <a:schemeClr val="tx1">
                              <a:lumMod val="75000"/>
                              <a:lumOff val="25000"/>
                            </a:schemeClr>
                          </a:solidFill>
                          <a:effectLst/>
                          <a:latin typeface="+mj-lt"/>
                          <a:ea typeface="Calibri" panose="020F0502020204030204" pitchFamily="34" charset="0"/>
                        </a:rPr>
                        <a:t>16,408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3600" dirty="0">
                          <a:solidFill>
                            <a:schemeClr val="tx1">
                              <a:lumMod val="75000"/>
                              <a:lumOff val="25000"/>
                            </a:schemeClr>
                          </a:solidFill>
                          <a:effectLst/>
                          <a:latin typeface="+mj-lt"/>
                          <a:ea typeface="Calibri" panose="020F0502020204030204" pitchFamily="34" charset="0"/>
                        </a:rPr>
                        <a:t>16,460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54909379"/>
                  </a:ext>
                </a:extLst>
              </a:tr>
              <a:tr h="1198345">
                <a:tc>
                  <a:txBody>
                    <a:bodyPr/>
                    <a:lstStyle/>
                    <a:p>
                      <a:pPr marL="344488" marR="0" indent="0" algn="l">
                        <a:spcBef>
                          <a:spcPts val="0"/>
                        </a:spcBef>
                        <a:spcAft>
                          <a:spcPts val="0"/>
                        </a:spcAft>
                      </a:pPr>
                      <a:r>
                        <a:rPr lang="en-US" sz="3600" b="0" i="0" dirty="0">
                          <a:solidFill>
                            <a:schemeClr val="tx1">
                              <a:lumMod val="75000"/>
                              <a:lumOff val="25000"/>
                            </a:schemeClr>
                          </a:solidFill>
                          <a:effectLst/>
                          <a:latin typeface="+mj-lt"/>
                          <a:ea typeface="Calibri" panose="020F0502020204030204" pitchFamily="34" charset="0"/>
                        </a:rPr>
                        <a:t>Number of face-to-face business contacts through business retention and expansion staff</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3600" dirty="0">
                          <a:solidFill>
                            <a:schemeClr val="tx1">
                              <a:lumMod val="75000"/>
                              <a:lumOff val="25000"/>
                            </a:schemeClr>
                          </a:solidFill>
                          <a:effectLst/>
                          <a:latin typeface="+mj-lt"/>
                          <a:ea typeface="Calibri" panose="020F0502020204030204" pitchFamily="34" charset="0"/>
                        </a:rPr>
                        <a:t>987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3600" dirty="0">
                          <a:solidFill>
                            <a:schemeClr val="tx1">
                              <a:lumMod val="75000"/>
                              <a:lumOff val="25000"/>
                            </a:schemeClr>
                          </a:solidFill>
                          <a:effectLst/>
                          <a:latin typeface="+mj-lt"/>
                          <a:ea typeface="Calibri" panose="020F0502020204030204" pitchFamily="34" charset="0"/>
                        </a:rPr>
                        <a:t>891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3600" dirty="0">
                          <a:solidFill>
                            <a:schemeClr val="tx1">
                              <a:lumMod val="75000"/>
                              <a:lumOff val="25000"/>
                            </a:schemeClr>
                          </a:solidFill>
                          <a:effectLst/>
                          <a:latin typeface="+mj-lt"/>
                          <a:ea typeface="Calibri" panose="020F0502020204030204" pitchFamily="34" charset="0"/>
                        </a:rPr>
                        <a:t>806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07851007"/>
                  </a:ext>
                </a:extLst>
              </a:tr>
              <a:tr h="1198345">
                <a:tc>
                  <a:txBody>
                    <a:bodyPr/>
                    <a:lstStyle/>
                    <a:p>
                      <a:pPr marL="344488" marR="0" indent="0" algn="l">
                        <a:spcBef>
                          <a:spcPts val="0"/>
                        </a:spcBef>
                        <a:spcAft>
                          <a:spcPts val="0"/>
                        </a:spcAft>
                      </a:pPr>
                      <a:r>
                        <a:rPr lang="en-US" sz="3600" b="0" i="0" dirty="0">
                          <a:solidFill>
                            <a:schemeClr val="tx1">
                              <a:lumMod val="75000"/>
                              <a:lumOff val="25000"/>
                            </a:schemeClr>
                          </a:solidFill>
                          <a:effectLst/>
                          <a:latin typeface="+mj-lt"/>
                          <a:ea typeface="Calibri" panose="020F0502020204030204" pitchFamily="34" charset="0"/>
                        </a:rPr>
                        <a:t>Number of business recruitment projects opened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3600" dirty="0">
                          <a:solidFill>
                            <a:schemeClr val="tx1">
                              <a:lumMod val="75000"/>
                              <a:lumOff val="25000"/>
                            </a:schemeClr>
                          </a:solidFill>
                          <a:effectLst/>
                          <a:latin typeface="+mj-lt"/>
                          <a:ea typeface="Calibri" panose="020F050202020403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3600" dirty="0">
                          <a:solidFill>
                            <a:schemeClr val="tx1">
                              <a:lumMod val="75000"/>
                              <a:lumOff val="25000"/>
                            </a:schemeClr>
                          </a:solidFill>
                          <a:effectLst/>
                          <a:latin typeface="+mj-lt"/>
                          <a:ea typeface="Calibri" panose="020F0502020204030204" pitchFamily="34" charset="0"/>
                        </a:rPr>
                        <a:t>79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3600" dirty="0">
                          <a:solidFill>
                            <a:schemeClr val="tx1">
                              <a:lumMod val="75000"/>
                              <a:lumOff val="25000"/>
                            </a:schemeClr>
                          </a:solidFill>
                          <a:effectLst/>
                          <a:latin typeface="+mj-lt"/>
                          <a:ea typeface="Calibri" panose="020F0502020204030204" pitchFamily="34" charset="0"/>
                        </a:rPr>
                        <a:t>108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04653833"/>
                  </a:ext>
                </a:extLst>
              </a:tr>
              <a:tr h="1198345">
                <a:tc>
                  <a:txBody>
                    <a:bodyPr/>
                    <a:lstStyle/>
                    <a:p>
                      <a:pPr marL="344488" marR="0" indent="0" algn="l">
                        <a:spcBef>
                          <a:spcPts val="0"/>
                        </a:spcBef>
                        <a:spcAft>
                          <a:spcPts val="0"/>
                        </a:spcAft>
                      </a:pPr>
                      <a:r>
                        <a:rPr lang="en-US" sz="3600" b="0" i="0" dirty="0">
                          <a:solidFill>
                            <a:schemeClr val="tx1">
                              <a:lumMod val="75000"/>
                              <a:lumOff val="25000"/>
                            </a:schemeClr>
                          </a:solidFill>
                          <a:effectLst/>
                          <a:latin typeface="+mj-lt"/>
                          <a:ea typeface="Calibri" panose="020F0502020204030204" pitchFamily="34" charset="0"/>
                        </a:rPr>
                        <a:t>Percent of business recruitment projects approved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3600" dirty="0">
                          <a:solidFill>
                            <a:schemeClr val="tx1">
                              <a:lumMod val="75000"/>
                              <a:lumOff val="25000"/>
                            </a:schemeClr>
                          </a:solidFill>
                          <a:effectLst/>
                          <a:latin typeface="+mj-lt"/>
                          <a:ea typeface="Calibri" panose="020F050202020403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3600" dirty="0">
                          <a:solidFill>
                            <a:schemeClr val="tx1">
                              <a:lumMod val="75000"/>
                              <a:lumOff val="25000"/>
                            </a:schemeClr>
                          </a:solidFill>
                          <a:effectLst/>
                          <a:latin typeface="+mj-lt"/>
                          <a:ea typeface="Calibri" panose="020F0502020204030204" pitchFamily="34" charset="0"/>
                        </a:rPr>
                        <a:t>42%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3600" dirty="0">
                          <a:solidFill>
                            <a:schemeClr val="tx1">
                              <a:lumMod val="75000"/>
                              <a:lumOff val="25000"/>
                            </a:schemeClr>
                          </a:solidFill>
                          <a:effectLst/>
                          <a:latin typeface="+mj-lt"/>
                          <a:ea typeface="Calibri" panose="020F0502020204030204" pitchFamily="34" charset="0"/>
                        </a:rPr>
                        <a:t>36%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81212666"/>
                  </a:ext>
                </a:extLst>
              </a:tr>
            </a:tbl>
          </a:graphicData>
        </a:graphic>
      </p:graphicFrame>
      <p:sp>
        <p:nvSpPr>
          <p:cNvPr id="5" name="TextBox 4">
            <a:extLst>
              <a:ext uri="{FF2B5EF4-FFF2-40B4-BE49-F238E27FC236}">
                <a16:creationId xmlns:a16="http://schemas.microsoft.com/office/drawing/2014/main" id="{60E1A5D5-D418-4FFC-A67D-4536BE2E96B0}"/>
              </a:ext>
            </a:extLst>
          </p:cNvPr>
          <p:cNvSpPr txBox="1"/>
          <p:nvPr/>
        </p:nvSpPr>
        <p:spPr>
          <a:xfrm>
            <a:off x="1106742" y="578070"/>
            <a:ext cx="20134008" cy="1622205"/>
          </a:xfrm>
          <a:prstGeom prst="rect">
            <a:avLst/>
          </a:prstGeom>
          <a:noFill/>
          <a:ln>
            <a:noFill/>
          </a:ln>
          <a:effectLst/>
        </p:spPr>
        <p:txBody>
          <a:bodyPr rot="0" spcFirstLastPara="1" vertOverflow="overflow" horzOverflow="overflow" vert="horz" lIns="91440" tIns="45720" rIns="91440" bIns="45720" numCol="1" spcCol="3810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8000" b="1" i="0" u="none" strike="noStrike" kern="0" cap="none" spc="0" normalizeH="0" baseline="0" noProof="0" dirty="0">
                <a:ln>
                  <a:noFill/>
                </a:ln>
                <a:solidFill>
                  <a:prstClr val="white"/>
                </a:solidFill>
                <a:effectLst/>
                <a:uLnTx/>
                <a:uFillTx/>
                <a:latin typeface="Lato Regular"/>
                <a:ea typeface="+mj-ea"/>
                <a:cs typeface="+mj-cs"/>
                <a:sym typeface="Helvetica Light"/>
              </a:rPr>
              <a:t>Business Development: YoY Comparisons</a:t>
            </a:r>
            <a:endParaRPr kumimoji="0" lang="en-US" sz="6000" b="0" i="0" u="none" strike="noStrike" kern="0" cap="none" spc="0" normalizeH="0" baseline="0" noProof="0" dirty="0">
              <a:ln>
                <a:noFill/>
              </a:ln>
              <a:solidFill>
                <a:prstClr val="white"/>
              </a:solidFill>
              <a:effectLst/>
              <a:uLnTx/>
              <a:uFillTx/>
              <a:latin typeface="Lato Regular"/>
              <a:ea typeface="+mj-ea"/>
              <a:cs typeface="+mj-cs"/>
              <a:sym typeface="Helvetica Light"/>
            </a:endParaRPr>
          </a:p>
        </p:txBody>
      </p:sp>
      <p:sp>
        <p:nvSpPr>
          <p:cNvPr id="7" name="Rectangle 6">
            <a:extLst>
              <a:ext uri="{FF2B5EF4-FFF2-40B4-BE49-F238E27FC236}">
                <a16:creationId xmlns:a16="http://schemas.microsoft.com/office/drawing/2014/main" id="{5761C90C-E561-4401-ADA5-1C0284DBDC68}"/>
              </a:ext>
            </a:extLst>
          </p:cNvPr>
          <p:cNvSpPr/>
          <p:nvPr/>
        </p:nvSpPr>
        <p:spPr>
          <a:xfrm>
            <a:off x="0" y="0"/>
            <a:ext cx="24384000" cy="13715998"/>
          </a:xfrm>
          <a:prstGeom prst="rect">
            <a:avLst/>
          </a:prstGeom>
          <a:noFill/>
          <a:ln w="12700" cap="flat">
            <a:solidFill>
              <a:sysClr val="windowText" lastClr="000000">
                <a:lumMod val="50000"/>
                <a:lumOff val="50000"/>
              </a:sysClr>
            </a:solid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sp>
        <p:nvSpPr>
          <p:cNvPr id="9" name="Oval 8">
            <a:extLst>
              <a:ext uri="{FF2B5EF4-FFF2-40B4-BE49-F238E27FC236}">
                <a16:creationId xmlns:a16="http://schemas.microsoft.com/office/drawing/2014/main" id="{001DC690-C958-4F39-B61A-BFF4D2B37080}"/>
              </a:ext>
            </a:extLst>
          </p:cNvPr>
          <p:cNvSpPr/>
          <p:nvPr/>
        </p:nvSpPr>
        <p:spPr>
          <a:xfrm>
            <a:off x="280379" y="12873789"/>
            <a:ext cx="649705" cy="649705"/>
          </a:xfrm>
          <a:prstGeom prst="ellipse">
            <a:avLst/>
          </a:prstGeom>
          <a:solidFill>
            <a:srgbClr val="F1AD0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0" name="TextBox 9">
            <a:extLst>
              <a:ext uri="{FF2B5EF4-FFF2-40B4-BE49-F238E27FC236}">
                <a16:creationId xmlns:a16="http://schemas.microsoft.com/office/drawing/2014/main" id="{FF491475-AF29-4EF1-970D-629C55BF9D40}"/>
              </a:ext>
            </a:extLst>
          </p:cNvPr>
          <p:cNvSpPr txBox="1"/>
          <p:nvPr/>
        </p:nvSpPr>
        <p:spPr>
          <a:xfrm>
            <a:off x="311606" y="12962679"/>
            <a:ext cx="58725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tx1">
                    <a:lumMod val="75000"/>
                    <a:lumOff val="25000"/>
                  </a:schemeClr>
                </a:solidFill>
                <a:effectLst/>
                <a:uFillTx/>
                <a:latin typeface="+mn-lt"/>
                <a:ea typeface="+mn-ea"/>
                <a:cs typeface="+mn-cs"/>
                <a:sym typeface="Helvetica Light"/>
              </a:rPr>
              <a:t>16</a:t>
            </a:r>
          </a:p>
        </p:txBody>
      </p:sp>
    </p:spTree>
    <p:extLst>
      <p:ext uri="{BB962C8B-B14F-4D97-AF65-F5344CB8AC3E}">
        <p14:creationId xmlns:p14="http://schemas.microsoft.com/office/powerpoint/2010/main" val="158706217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RE">
            <a:extLst>
              <a:ext uri="{FF2B5EF4-FFF2-40B4-BE49-F238E27FC236}">
                <a16:creationId xmlns:a16="http://schemas.microsoft.com/office/drawing/2014/main" id="{F5CF07F5-FE76-4546-89AA-D04262766B6B}"/>
              </a:ext>
            </a:extLst>
          </p:cNvPr>
          <p:cNvSpPr txBox="1">
            <a:spLocks noChangeArrowheads="1"/>
          </p:cNvSpPr>
          <p:nvPr/>
        </p:nvSpPr>
        <p:spPr bwMode="auto">
          <a:xfrm>
            <a:off x="0" y="351045"/>
            <a:ext cx="24383999" cy="145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r>
              <a:rPr lang="en-US" altLang="en-US" sz="8800" b="1" dirty="0">
                <a:solidFill>
                  <a:schemeClr val="accent5">
                    <a:lumMod val="50000"/>
                  </a:schemeClr>
                </a:solidFill>
                <a:latin typeface="Lato Bold" pitchFamily="34" charset="0"/>
                <a:cs typeface="Lato Bold" pitchFamily="34" charset="0"/>
                <a:sym typeface="Lato Bold" pitchFamily="34" charset="0"/>
              </a:rPr>
              <a:t>GLOBALLY RECOGNIZED COMPANIES</a:t>
            </a:r>
          </a:p>
        </p:txBody>
      </p:sp>
      <p:pic>
        <p:nvPicPr>
          <p:cNvPr id="6" name="Picture 5">
            <a:extLst>
              <a:ext uri="{FF2B5EF4-FFF2-40B4-BE49-F238E27FC236}">
                <a16:creationId xmlns:a16="http://schemas.microsoft.com/office/drawing/2014/main" id="{A3B59AF5-327E-4B7E-890F-4C1F497AF71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22411" y="7041108"/>
            <a:ext cx="3238148" cy="1319546"/>
          </a:xfrm>
          <a:prstGeom prst="rect">
            <a:avLst/>
          </a:prstGeom>
        </p:spPr>
      </p:pic>
      <p:pic>
        <p:nvPicPr>
          <p:cNvPr id="8" name="Picture 7">
            <a:extLst>
              <a:ext uri="{FF2B5EF4-FFF2-40B4-BE49-F238E27FC236}">
                <a16:creationId xmlns:a16="http://schemas.microsoft.com/office/drawing/2014/main" id="{F86FA42B-FF53-4AFF-B662-AF211FA41F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60009" y="3341169"/>
            <a:ext cx="3553146" cy="1939426"/>
          </a:xfrm>
          <a:prstGeom prst="rect">
            <a:avLst/>
          </a:prstGeom>
        </p:spPr>
      </p:pic>
      <p:pic>
        <p:nvPicPr>
          <p:cNvPr id="12" name="Picture 11">
            <a:extLst>
              <a:ext uri="{FF2B5EF4-FFF2-40B4-BE49-F238E27FC236}">
                <a16:creationId xmlns:a16="http://schemas.microsoft.com/office/drawing/2014/main" id="{06B1E563-11BD-4BDD-9B46-4E2FD90403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48454" y="6538772"/>
            <a:ext cx="2045528" cy="1831677"/>
          </a:xfrm>
          <a:prstGeom prst="rect">
            <a:avLst/>
          </a:prstGeom>
        </p:spPr>
      </p:pic>
      <p:pic>
        <p:nvPicPr>
          <p:cNvPr id="14" name="Picture 13">
            <a:extLst>
              <a:ext uri="{FF2B5EF4-FFF2-40B4-BE49-F238E27FC236}">
                <a16:creationId xmlns:a16="http://schemas.microsoft.com/office/drawing/2014/main" id="{E1943F67-159A-44E8-B76F-3700B012D5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2025" y="6929683"/>
            <a:ext cx="4413167" cy="1196266"/>
          </a:xfrm>
          <a:prstGeom prst="rect">
            <a:avLst/>
          </a:prstGeom>
        </p:spPr>
      </p:pic>
      <p:pic>
        <p:nvPicPr>
          <p:cNvPr id="16" name="Picture 15">
            <a:extLst>
              <a:ext uri="{FF2B5EF4-FFF2-40B4-BE49-F238E27FC236}">
                <a16:creationId xmlns:a16="http://schemas.microsoft.com/office/drawing/2014/main" id="{75BD43CC-7E14-4CC8-BBA5-BDD0A0E03B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6658" y="6829905"/>
            <a:ext cx="3923621" cy="1059378"/>
          </a:xfrm>
          <a:prstGeom prst="rect">
            <a:avLst/>
          </a:prstGeom>
        </p:spPr>
      </p:pic>
      <p:pic>
        <p:nvPicPr>
          <p:cNvPr id="18" name="Picture 17">
            <a:extLst>
              <a:ext uri="{FF2B5EF4-FFF2-40B4-BE49-F238E27FC236}">
                <a16:creationId xmlns:a16="http://schemas.microsoft.com/office/drawing/2014/main" id="{9F74C67E-8DAA-44FE-8533-93B83E68CEB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5905934" y="6620281"/>
            <a:ext cx="4282203" cy="1668661"/>
          </a:xfrm>
          <a:prstGeom prst="rect">
            <a:avLst/>
          </a:prstGeom>
        </p:spPr>
      </p:pic>
      <p:pic>
        <p:nvPicPr>
          <p:cNvPr id="20" name="Picture 19">
            <a:extLst>
              <a:ext uri="{FF2B5EF4-FFF2-40B4-BE49-F238E27FC236}">
                <a16:creationId xmlns:a16="http://schemas.microsoft.com/office/drawing/2014/main" id="{B0821B12-E5D7-469E-98E1-9EEEB1035CE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9421790" y="10083366"/>
            <a:ext cx="3239001" cy="1344185"/>
          </a:xfrm>
          <a:prstGeom prst="rect">
            <a:avLst/>
          </a:prstGeom>
        </p:spPr>
      </p:pic>
      <p:pic>
        <p:nvPicPr>
          <p:cNvPr id="30" name="Picture 29">
            <a:extLst>
              <a:ext uri="{FF2B5EF4-FFF2-40B4-BE49-F238E27FC236}">
                <a16:creationId xmlns:a16="http://schemas.microsoft.com/office/drawing/2014/main" id="{57CBD3B8-C9CB-4736-9B84-81C7A078BA5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9758438" y="3202831"/>
            <a:ext cx="3983008" cy="1668661"/>
          </a:xfrm>
          <a:prstGeom prst="rect">
            <a:avLst/>
          </a:prstGeom>
        </p:spPr>
      </p:pic>
      <p:pic>
        <p:nvPicPr>
          <p:cNvPr id="32" name="Picture 31">
            <a:extLst>
              <a:ext uri="{FF2B5EF4-FFF2-40B4-BE49-F238E27FC236}">
                <a16:creationId xmlns:a16="http://schemas.microsoft.com/office/drawing/2014/main" id="{B2FC4740-8C52-47F4-8E69-6CA9706DC3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10261" y="2847629"/>
            <a:ext cx="3423129" cy="2645146"/>
          </a:xfrm>
          <a:prstGeom prst="rect">
            <a:avLst/>
          </a:prstGeom>
        </p:spPr>
      </p:pic>
      <p:pic>
        <p:nvPicPr>
          <p:cNvPr id="36" name="Picture 35">
            <a:extLst>
              <a:ext uri="{FF2B5EF4-FFF2-40B4-BE49-F238E27FC236}">
                <a16:creationId xmlns:a16="http://schemas.microsoft.com/office/drawing/2014/main" id="{B98474F3-CBE4-4F90-A914-4A0831EA3F3A}"/>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462484" y="3231832"/>
            <a:ext cx="1876741" cy="1876741"/>
          </a:xfrm>
          <a:prstGeom prst="rect">
            <a:avLst/>
          </a:prstGeom>
        </p:spPr>
      </p:pic>
      <p:sp>
        <p:nvSpPr>
          <p:cNvPr id="4" name="Rectangle 3">
            <a:extLst>
              <a:ext uri="{FF2B5EF4-FFF2-40B4-BE49-F238E27FC236}">
                <a16:creationId xmlns:a16="http://schemas.microsoft.com/office/drawing/2014/main" id="{D555B893-6020-415E-88B1-77CECED63AD3}"/>
              </a:ext>
            </a:extLst>
          </p:cNvPr>
          <p:cNvSpPr/>
          <p:nvPr/>
        </p:nvSpPr>
        <p:spPr>
          <a:xfrm>
            <a:off x="0" y="1847330"/>
            <a:ext cx="24384000" cy="584775"/>
          </a:xfrm>
          <a:prstGeom prst="rect">
            <a:avLst/>
          </a:prstGeom>
        </p:spPr>
        <p:txBody>
          <a:bodyPr wrap="square">
            <a:spAutoFit/>
          </a:bodyPr>
          <a:lstStyle/>
          <a:p>
            <a:pPr algn="ctr" eaLnBrk="1" fontAlgn="auto">
              <a:spcBef>
                <a:spcPts val="0"/>
              </a:spcBef>
              <a:spcAft>
                <a:spcPts val="0"/>
              </a:spcAft>
              <a:defRPr/>
            </a:pPr>
            <a:r>
              <a:rPr lang="en-US" sz="3200" kern="0" dirty="0">
                <a:solidFill>
                  <a:schemeClr val="tx1"/>
                </a:solidFill>
                <a:latin typeface="Lato Regular"/>
              </a:rPr>
              <a:t>HEADQUARTERED IN KANSAS</a:t>
            </a:r>
          </a:p>
        </p:txBody>
      </p:sp>
      <p:pic>
        <p:nvPicPr>
          <p:cNvPr id="11" name="Picture 10">
            <a:extLst>
              <a:ext uri="{FF2B5EF4-FFF2-40B4-BE49-F238E27FC236}">
                <a16:creationId xmlns:a16="http://schemas.microsoft.com/office/drawing/2014/main" id="{F17EF34C-F437-49F0-B9FD-D2178139ACF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219851" y="9866852"/>
            <a:ext cx="4122756" cy="1777212"/>
          </a:xfrm>
          <a:prstGeom prst="rect">
            <a:avLst/>
          </a:prstGeom>
        </p:spPr>
      </p:pic>
      <p:pic>
        <p:nvPicPr>
          <p:cNvPr id="15" name="Picture 14">
            <a:extLst>
              <a:ext uri="{FF2B5EF4-FFF2-40B4-BE49-F238E27FC236}">
                <a16:creationId xmlns:a16="http://schemas.microsoft.com/office/drawing/2014/main" id="{E5260F0A-F133-4C14-8501-AFEACAE2552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09796" y="10420911"/>
            <a:ext cx="4282203" cy="669094"/>
          </a:xfrm>
          <a:prstGeom prst="rect">
            <a:avLst/>
          </a:prstGeom>
        </p:spPr>
      </p:pic>
      <p:pic>
        <p:nvPicPr>
          <p:cNvPr id="25" name="Picture 24">
            <a:extLst>
              <a:ext uri="{FF2B5EF4-FFF2-40B4-BE49-F238E27FC236}">
                <a16:creationId xmlns:a16="http://schemas.microsoft.com/office/drawing/2014/main" id="{9F3B5A32-C147-49A5-987B-965252799866}"/>
              </a:ext>
            </a:extLst>
          </p:cNvPr>
          <p:cNvPicPr>
            <a:picLocks noChangeAspect="1"/>
          </p:cNvPicPr>
          <p:nvPr/>
        </p:nvPicPr>
        <p:blipFill rotWithShape="1">
          <a:blip r:embed="rId15">
            <a:extLst>
              <a:ext uri="{28A0092B-C50C-407E-A947-70E740481C1C}">
                <a14:useLocalDpi xmlns:a14="http://schemas.microsoft.com/office/drawing/2010/main" val="0"/>
              </a:ext>
            </a:extLst>
          </a:blip>
          <a:srcRect/>
          <a:stretch/>
        </p:blipFill>
        <p:spPr>
          <a:xfrm>
            <a:off x="13945061" y="9105254"/>
            <a:ext cx="4122756" cy="2635384"/>
          </a:xfrm>
          <a:prstGeom prst="rect">
            <a:avLst/>
          </a:prstGeom>
        </p:spPr>
      </p:pic>
      <p:pic>
        <p:nvPicPr>
          <p:cNvPr id="31" name="Picture 30">
            <a:extLst>
              <a:ext uri="{FF2B5EF4-FFF2-40B4-BE49-F238E27FC236}">
                <a16:creationId xmlns:a16="http://schemas.microsoft.com/office/drawing/2014/main" id="{2551AE31-DEC9-4684-A51C-98E19F38135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65843" y="3341169"/>
            <a:ext cx="4193134" cy="2049977"/>
          </a:xfrm>
          <a:prstGeom prst="rect">
            <a:avLst/>
          </a:prstGeom>
        </p:spPr>
      </p:pic>
      <p:sp>
        <p:nvSpPr>
          <p:cNvPr id="22" name="Oval 21">
            <a:extLst>
              <a:ext uri="{FF2B5EF4-FFF2-40B4-BE49-F238E27FC236}">
                <a16:creationId xmlns:a16="http://schemas.microsoft.com/office/drawing/2014/main" id="{472C6DE8-003C-468A-9AE8-13E27C4444B6}"/>
              </a:ext>
            </a:extLst>
          </p:cNvPr>
          <p:cNvSpPr/>
          <p:nvPr/>
        </p:nvSpPr>
        <p:spPr>
          <a:xfrm>
            <a:off x="280379" y="12873789"/>
            <a:ext cx="649705" cy="649705"/>
          </a:xfrm>
          <a:prstGeom prst="ellipse">
            <a:avLst/>
          </a:prstGeom>
          <a:solidFill>
            <a:srgbClr val="F1AD0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3" name="TextBox 22">
            <a:extLst>
              <a:ext uri="{FF2B5EF4-FFF2-40B4-BE49-F238E27FC236}">
                <a16:creationId xmlns:a16="http://schemas.microsoft.com/office/drawing/2014/main" id="{DCEED86E-1BE2-49E0-BB2D-9FF4C6AF01D7}"/>
              </a:ext>
            </a:extLst>
          </p:cNvPr>
          <p:cNvSpPr txBox="1"/>
          <p:nvPr/>
        </p:nvSpPr>
        <p:spPr>
          <a:xfrm>
            <a:off x="311606" y="12962679"/>
            <a:ext cx="58725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tx1">
                    <a:lumMod val="75000"/>
                    <a:lumOff val="25000"/>
                  </a:schemeClr>
                </a:solidFill>
                <a:effectLst/>
                <a:uFillTx/>
                <a:latin typeface="+mn-lt"/>
                <a:ea typeface="+mn-ea"/>
                <a:cs typeface="+mn-cs"/>
                <a:sym typeface="Helvetica Light"/>
              </a:rPr>
              <a:t>17</a:t>
            </a:r>
          </a:p>
        </p:txBody>
      </p:sp>
    </p:spTree>
    <p:extLst>
      <p:ext uri="{BB962C8B-B14F-4D97-AF65-F5344CB8AC3E}">
        <p14:creationId xmlns:p14="http://schemas.microsoft.com/office/powerpoint/2010/main" val="1384882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RE">
            <a:extLst>
              <a:ext uri="{FF2B5EF4-FFF2-40B4-BE49-F238E27FC236}">
                <a16:creationId xmlns:a16="http://schemas.microsoft.com/office/drawing/2014/main" id="{F5CF07F5-FE76-4546-89AA-D04262766B6B}"/>
              </a:ext>
            </a:extLst>
          </p:cNvPr>
          <p:cNvSpPr txBox="1">
            <a:spLocks noChangeArrowheads="1"/>
          </p:cNvSpPr>
          <p:nvPr/>
        </p:nvSpPr>
        <p:spPr bwMode="auto">
          <a:xfrm>
            <a:off x="0" y="351045"/>
            <a:ext cx="24383999" cy="145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r>
              <a:rPr lang="en-US" altLang="en-US" sz="8800" b="1" dirty="0">
                <a:solidFill>
                  <a:schemeClr val="accent5">
                    <a:lumMod val="50000"/>
                  </a:schemeClr>
                </a:solidFill>
                <a:latin typeface="Lato Bold" pitchFamily="34" charset="0"/>
                <a:cs typeface="Lato Bold" pitchFamily="34" charset="0"/>
                <a:sym typeface="Lato Bold" pitchFamily="34" charset="0"/>
              </a:rPr>
              <a:t>GLOBALLY RECOGNIZED COMPANIES</a:t>
            </a:r>
          </a:p>
        </p:txBody>
      </p:sp>
      <p:pic>
        <p:nvPicPr>
          <p:cNvPr id="9" name="Picture 8">
            <a:extLst>
              <a:ext uri="{FF2B5EF4-FFF2-40B4-BE49-F238E27FC236}">
                <a16:creationId xmlns:a16="http://schemas.microsoft.com/office/drawing/2014/main" id="{EB774D9C-18B7-47CE-B51C-718311A237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548709" y="3959889"/>
            <a:ext cx="2591993" cy="1157757"/>
          </a:xfrm>
          <a:prstGeom prst="rect">
            <a:avLst/>
          </a:prstGeom>
        </p:spPr>
      </p:pic>
      <p:sp>
        <p:nvSpPr>
          <p:cNvPr id="4" name="Rectangle 3">
            <a:extLst>
              <a:ext uri="{FF2B5EF4-FFF2-40B4-BE49-F238E27FC236}">
                <a16:creationId xmlns:a16="http://schemas.microsoft.com/office/drawing/2014/main" id="{D555B893-6020-415E-88B1-77CECED63AD3}"/>
              </a:ext>
            </a:extLst>
          </p:cNvPr>
          <p:cNvSpPr/>
          <p:nvPr/>
        </p:nvSpPr>
        <p:spPr>
          <a:xfrm>
            <a:off x="0" y="1847330"/>
            <a:ext cx="24384000" cy="584775"/>
          </a:xfrm>
          <a:prstGeom prst="rect">
            <a:avLst/>
          </a:prstGeom>
        </p:spPr>
        <p:txBody>
          <a:bodyPr wrap="square">
            <a:spAutoFit/>
          </a:bodyPr>
          <a:lstStyle/>
          <a:p>
            <a:pPr algn="ctr" eaLnBrk="1" fontAlgn="auto">
              <a:spcBef>
                <a:spcPts val="0"/>
              </a:spcBef>
              <a:spcAft>
                <a:spcPts val="0"/>
              </a:spcAft>
              <a:defRPr/>
            </a:pPr>
            <a:r>
              <a:rPr lang="en-US" sz="3200" kern="0" dirty="0">
                <a:solidFill>
                  <a:schemeClr val="tx1"/>
                </a:solidFill>
                <a:latin typeface="Lato Regular"/>
              </a:rPr>
              <a:t>OPERATING IN KANSAS</a:t>
            </a:r>
          </a:p>
        </p:txBody>
      </p:sp>
      <p:pic>
        <p:nvPicPr>
          <p:cNvPr id="7" name="Picture 6">
            <a:extLst>
              <a:ext uri="{FF2B5EF4-FFF2-40B4-BE49-F238E27FC236}">
                <a16:creationId xmlns:a16="http://schemas.microsoft.com/office/drawing/2014/main" id="{FD8E78EB-45D9-4635-AF79-84E7E21FC2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85363" y="9695651"/>
            <a:ext cx="5207204" cy="1562160"/>
          </a:xfrm>
          <a:prstGeom prst="rect">
            <a:avLst/>
          </a:prstGeom>
        </p:spPr>
      </p:pic>
      <p:pic>
        <p:nvPicPr>
          <p:cNvPr id="22" name="Picture 21">
            <a:extLst>
              <a:ext uri="{FF2B5EF4-FFF2-40B4-BE49-F238E27FC236}">
                <a16:creationId xmlns:a16="http://schemas.microsoft.com/office/drawing/2014/main" id="{8DF474C4-7DB4-4457-91F8-11EF47B0D7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46179" y="6761231"/>
            <a:ext cx="5572092" cy="1157757"/>
          </a:xfrm>
          <a:prstGeom prst="rect">
            <a:avLst/>
          </a:prstGeom>
        </p:spPr>
      </p:pic>
      <p:pic>
        <p:nvPicPr>
          <p:cNvPr id="27" name="Picture 26">
            <a:extLst>
              <a:ext uri="{FF2B5EF4-FFF2-40B4-BE49-F238E27FC236}">
                <a16:creationId xmlns:a16="http://schemas.microsoft.com/office/drawing/2014/main" id="{3A377AD6-35A7-41A7-8A8F-A680010C7E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0104926" y="9562573"/>
            <a:ext cx="2820830" cy="1732089"/>
          </a:xfrm>
          <a:prstGeom prst="rect">
            <a:avLst/>
          </a:prstGeom>
        </p:spPr>
      </p:pic>
      <p:pic>
        <p:nvPicPr>
          <p:cNvPr id="5" name="Picture 4">
            <a:extLst>
              <a:ext uri="{FF2B5EF4-FFF2-40B4-BE49-F238E27FC236}">
                <a16:creationId xmlns:a16="http://schemas.microsoft.com/office/drawing/2014/main" id="{430DFC2B-A5FB-4B7C-A690-7357660C4E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9230" y="9213943"/>
            <a:ext cx="3929043" cy="2619362"/>
          </a:xfrm>
          <a:prstGeom prst="rect">
            <a:avLst/>
          </a:prstGeom>
        </p:spPr>
      </p:pic>
      <p:pic>
        <p:nvPicPr>
          <p:cNvPr id="13" name="Picture 12">
            <a:extLst>
              <a:ext uri="{FF2B5EF4-FFF2-40B4-BE49-F238E27FC236}">
                <a16:creationId xmlns:a16="http://schemas.microsoft.com/office/drawing/2014/main" id="{51D2A5E3-E813-4FF3-A1FE-9077A652D1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42772" y="4321734"/>
            <a:ext cx="4293955" cy="584766"/>
          </a:xfrm>
          <a:prstGeom prst="rect">
            <a:avLst/>
          </a:prstGeom>
        </p:spPr>
      </p:pic>
      <p:pic>
        <p:nvPicPr>
          <p:cNvPr id="19" name="Picture 18">
            <a:extLst>
              <a:ext uri="{FF2B5EF4-FFF2-40B4-BE49-F238E27FC236}">
                <a16:creationId xmlns:a16="http://schemas.microsoft.com/office/drawing/2014/main" id="{9448714B-C210-4B03-BD03-3C312C7BC6C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050794" y="4198100"/>
            <a:ext cx="3080249" cy="584766"/>
          </a:xfrm>
          <a:prstGeom prst="rect">
            <a:avLst/>
          </a:prstGeom>
        </p:spPr>
      </p:pic>
      <p:pic>
        <p:nvPicPr>
          <p:cNvPr id="10" name="Picture 9">
            <a:extLst>
              <a:ext uri="{FF2B5EF4-FFF2-40B4-BE49-F238E27FC236}">
                <a16:creationId xmlns:a16="http://schemas.microsoft.com/office/drawing/2014/main" id="{7DAD7D66-CC05-4783-AF15-18B180F386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85641" y="4049320"/>
            <a:ext cx="4293955" cy="1293553"/>
          </a:xfrm>
          <a:prstGeom prst="rect">
            <a:avLst/>
          </a:prstGeom>
        </p:spPr>
      </p:pic>
      <p:pic>
        <p:nvPicPr>
          <p:cNvPr id="21" name="Picture 20">
            <a:extLst>
              <a:ext uri="{FF2B5EF4-FFF2-40B4-BE49-F238E27FC236}">
                <a16:creationId xmlns:a16="http://schemas.microsoft.com/office/drawing/2014/main" id="{346A739F-6A28-429D-BF15-1E10830198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58620" y="7006536"/>
            <a:ext cx="4251933" cy="1149627"/>
          </a:xfrm>
          <a:prstGeom prst="rect">
            <a:avLst/>
          </a:prstGeom>
        </p:spPr>
      </p:pic>
      <p:pic>
        <p:nvPicPr>
          <p:cNvPr id="24" name="Picture 23">
            <a:extLst>
              <a:ext uri="{FF2B5EF4-FFF2-40B4-BE49-F238E27FC236}">
                <a16:creationId xmlns:a16="http://schemas.microsoft.com/office/drawing/2014/main" id="{0ECC17AC-2B40-4967-B1B5-425FF97224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095747" y="6283475"/>
            <a:ext cx="4711111" cy="1511111"/>
          </a:xfrm>
          <a:prstGeom prst="rect">
            <a:avLst/>
          </a:prstGeom>
        </p:spPr>
      </p:pic>
      <p:pic>
        <p:nvPicPr>
          <p:cNvPr id="28" name="Picture 27">
            <a:extLst>
              <a:ext uri="{FF2B5EF4-FFF2-40B4-BE49-F238E27FC236}">
                <a16:creationId xmlns:a16="http://schemas.microsoft.com/office/drawing/2014/main" id="{D8E72958-C607-4083-8992-DFB8BAF592E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78605" y="6625741"/>
            <a:ext cx="2092424" cy="2092424"/>
          </a:xfrm>
          <a:prstGeom prst="rect">
            <a:avLst/>
          </a:prstGeom>
        </p:spPr>
      </p:pic>
      <p:pic>
        <p:nvPicPr>
          <p:cNvPr id="33" name="Picture 32">
            <a:extLst>
              <a:ext uri="{FF2B5EF4-FFF2-40B4-BE49-F238E27FC236}">
                <a16:creationId xmlns:a16="http://schemas.microsoft.com/office/drawing/2014/main" id="{9CC3C1E0-4451-492B-8011-76E0D982AEA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03890" y="9932111"/>
            <a:ext cx="6057383" cy="1342055"/>
          </a:xfrm>
          <a:prstGeom prst="rect">
            <a:avLst/>
          </a:prstGeom>
        </p:spPr>
      </p:pic>
      <p:sp>
        <p:nvSpPr>
          <p:cNvPr id="18" name="Oval 17">
            <a:extLst>
              <a:ext uri="{FF2B5EF4-FFF2-40B4-BE49-F238E27FC236}">
                <a16:creationId xmlns:a16="http://schemas.microsoft.com/office/drawing/2014/main" id="{36D3CDA3-1016-4FF6-B40D-E7A70BD3B1C3}"/>
              </a:ext>
            </a:extLst>
          </p:cNvPr>
          <p:cNvSpPr/>
          <p:nvPr/>
        </p:nvSpPr>
        <p:spPr>
          <a:xfrm>
            <a:off x="280379" y="12873789"/>
            <a:ext cx="649705" cy="649705"/>
          </a:xfrm>
          <a:prstGeom prst="ellipse">
            <a:avLst/>
          </a:prstGeom>
          <a:solidFill>
            <a:srgbClr val="F1AD0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0" name="TextBox 19">
            <a:extLst>
              <a:ext uri="{FF2B5EF4-FFF2-40B4-BE49-F238E27FC236}">
                <a16:creationId xmlns:a16="http://schemas.microsoft.com/office/drawing/2014/main" id="{41C9D060-7606-4D00-95C5-AFFA144A0426}"/>
              </a:ext>
            </a:extLst>
          </p:cNvPr>
          <p:cNvSpPr txBox="1"/>
          <p:nvPr/>
        </p:nvSpPr>
        <p:spPr>
          <a:xfrm>
            <a:off x="311606" y="12962679"/>
            <a:ext cx="58725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tx1">
                    <a:lumMod val="75000"/>
                    <a:lumOff val="25000"/>
                  </a:schemeClr>
                </a:solidFill>
                <a:effectLst/>
                <a:uFillTx/>
                <a:latin typeface="+mn-lt"/>
                <a:ea typeface="+mn-ea"/>
                <a:cs typeface="+mn-cs"/>
                <a:sym typeface="Helvetica Light"/>
              </a:rPr>
              <a:t>18</a:t>
            </a:r>
          </a:p>
        </p:txBody>
      </p:sp>
    </p:spTree>
    <p:extLst>
      <p:ext uri="{BB962C8B-B14F-4D97-AF65-F5344CB8AC3E}">
        <p14:creationId xmlns:p14="http://schemas.microsoft.com/office/powerpoint/2010/main" val="1514732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780592-6BBD-4CA3-89E8-59DAE67CD45F}"/>
              </a:ext>
            </a:extLst>
          </p:cNvPr>
          <p:cNvSpPr txBox="1"/>
          <p:nvPr/>
        </p:nvSpPr>
        <p:spPr>
          <a:xfrm>
            <a:off x="1106742" y="578070"/>
            <a:ext cx="23277258" cy="2038126"/>
          </a:xfrm>
          <a:prstGeom prst="rect">
            <a:avLst/>
          </a:prstGeom>
          <a:noFill/>
          <a:ln>
            <a:noFill/>
          </a:ln>
          <a:effectLst/>
        </p:spPr>
        <p:txBody>
          <a:bodyPr rot="0" spcFirstLastPara="1" vertOverflow="overflow" horzOverflow="overflow" vert="horz" lIns="91440" tIns="45720" rIns="91440" bIns="45720" numCol="1" spcCol="38100" rtlCol="0" anchor="t">
            <a:normAutofit fontScale="925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8000" b="1" i="0" u="none" strike="noStrike" kern="0" cap="none" spc="0" normalizeH="0" baseline="0" noProof="0" dirty="0">
                <a:ln>
                  <a:noFill/>
                </a:ln>
                <a:solidFill>
                  <a:prstClr val="white"/>
                </a:solidFill>
                <a:effectLst/>
                <a:uLnTx/>
                <a:uFillTx/>
                <a:latin typeface="Lato Regular"/>
                <a:ea typeface="+mj-ea"/>
                <a:cs typeface="+mj-cs"/>
                <a:sym typeface="Helvetica Light"/>
              </a:rPr>
              <a:t>Top Industries by GDP in the Private Sector (2017)</a:t>
            </a:r>
            <a:endParaRPr kumimoji="0" lang="en-US" sz="6000" b="0" i="0" u="none" strike="noStrike" kern="0" cap="none" spc="0" normalizeH="0" baseline="0" noProof="0" dirty="0">
              <a:ln>
                <a:noFill/>
              </a:ln>
              <a:solidFill>
                <a:prstClr val="white"/>
              </a:solidFill>
              <a:effectLst/>
              <a:uLnTx/>
              <a:uFillTx/>
              <a:latin typeface="Lato Regular"/>
              <a:ea typeface="+mj-ea"/>
              <a:cs typeface="+mj-cs"/>
              <a:sym typeface="Helvetica Light"/>
            </a:endParaRPr>
          </a:p>
        </p:txBody>
      </p:sp>
      <p:sp>
        <p:nvSpPr>
          <p:cNvPr id="17" name="Oval 16">
            <a:extLst>
              <a:ext uri="{FF2B5EF4-FFF2-40B4-BE49-F238E27FC236}">
                <a16:creationId xmlns:a16="http://schemas.microsoft.com/office/drawing/2014/main" id="{3C39B958-6C75-48F3-AB49-F46A01120307}"/>
              </a:ext>
            </a:extLst>
          </p:cNvPr>
          <p:cNvSpPr/>
          <p:nvPr/>
        </p:nvSpPr>
        <p:spPr>
          <a:xfrm>
            <a:off x="280379" y="12873789"/>
            <a:ext cx="649705" cy="649705"/>
          </a:xfrm>
          <a:prstGeom prst="ellipse">
            <a:avLst/>
          </a:prstGeom>
          <a:solidFill>
            <a:srgbClr val="F1AD0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8" name="TextBox 17">
            <a:extLst>
              <a:ext uri="{FF2B5EF4-FFF2-40B4-BE49-F238E27FC236}">
                <a16:creationId xmlns:a16="http://schemas.microsoft.com/office/drawing/2014/main" id="{604A2AA5-124C-4C22-9827-ED7BB901AB58}"/>
              </a:ext>
            </a:extLst>
          </p:cNvPr>
          <p:cNvSpPr txBox="1"/>
          <p:nvPr/>
        </p:nvSpPr>
        <p:spPr>
          <a:xfrm>
            <a:off x="311606" y="12962679"/>
            <a:ext cx="58725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tx1">
                    <a:lumMod val="75000"/>
                    <a:lumOff val="25000"/>
                  </a:schemeClr>
                </a:solidFill>
                <a:effectLst/>
                <a:uFillTx/>
                <a:latin typeface="+mn-lt"/>
                <a:ea typeface="+mn-ea"/>
                <a:cs typeface="+mn-cs"/>
                <a:sym typeface="Helvetica Light"/>
              </a:rPr>
              <a:t>19</a:t>
            </a:r>
          </a:p>
        </p:txBody>
      </p:sp>
      <p:pic>
        <p:nvPicPr>
          <p:cNvPr id="28" name="Picture 27">
            <a:extLst>
              <a:ext uri="{FF2B5EF4-FFF2-40B4-BE49-F238E27FC236}">
                <a16:creationId xmlns:a16="http://schemas.microsoft.com/office/drawing/2014/main" id="{AD8081A9-10CE-4FC3-8260-DDB00CBF6F22}"/>
              </a:ext>
            </a:extLst>
          </p:cNvPr>
          <p:cNvPicPr>
            <a:picLocks noChangeAspect="1"/>
          </p:cNvPicPr>
          <p:nvPr/>
        </p:nvPicPr>
        <p:blipFill rotWithShape="1">
          <a:blip r:embed="rId2">
            <a:extLst>
              <a:ext uri="{28A0092B-C50C-407E-A947-70E740481C1C}">
                <a14:useLocalDpi xmlns:a14="http://schemas.microsoft.com/office/drawing/2010/main" val="0"/>
              </a:ext>
            </a:extLst>
          </a:blip>
          <a:srcRect l="5789" t="12436" r="39970" b="4609"/>
          <a:stretch/>
        </p:blipFill>
        <p:spPr>
          <a:xfrm>
            <a:off x="6216480" y="2451454"/>
            <a:ext cx="12705347" cy="10631540"/>
          </a:xfrm>
          <a:prstGeom prst="rect">
            <a:avLst/>
          </a:prstGeom>
        </p:spPr>
      </p:pic>
    </p:spTree>
    <p:extLst>
      <p:ext uri="{BB962C8B-B14F-4D97-AF65-F5344CB8AC3E}">
        <p14:creationId xmlns:p14="http://schemas.microsoft.com/office/powerpoint/2010/main" val="143226552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5B40C2-3C25-4676-B00D-DF7662476D90}"/>
              </a:ext>
            </a:extLst>
          </p:cNvPr>
          <p:cNvPicPr>
            <a:picLocks noChangeAspect="1"/>
          </p:cNvPicPr>
          <p:nvPr/>
        </p:nvPicPr>
        <p:blipFill rotWithShape="1">
          <a:blip r:embed="rId2">
            <a:extLst>
              <a:ext uri="{28A0092B-C50C-407E-A947-70E740481C1C}">
                <a14:useLocalDpi xmlns:a14="http://schemas.microsoft.com/office/drawing/2010/main" val="0"/>
              </a:ext>
            </a:extLst>
          </a:blip>
          <a:srcRect t="37894"/>
          <a:stretch/>
        </p:blipFill>
        <p:spPr>
          <a:xfrm>
            <a:off x="1" y="-1"/>
            <a:ext cx="24383999" cy="11357809"/>
          </a:xfrm>
          <a:prstGeom prst="rect">
            <a:avLst/>
          </a:prstGeom>
        </p:spPr>
      </p:pic>
      <p:sp>
        <p:nvSpPr>
          <p:cNvPr id="24" name="Rectangle 23">
            <a:extLst>
              <a:ext uri="{FF2B5EF4-FFF2-40B4-BE49-F238E27FC236}">
                <a16:creationId xmlns:a16="http://schemas.microsoft.com/office/drawing/2014/main" id="{F9721C20-FFF7-44D3-9AD5-60F4231344BC}"/>
              </a:ext>
            </a:extLst>
          </p:cNvPr>
          <p:cNvSpPr/>
          <p:nvPr/>
        </p:nvSpPr>
        <p:spPr>
          <a:xfrm>
            <a:off x="0" y="8518358"/>
            <a:ext cx="24383999" cy="5197642"/>
          </a:xfrm>
          <a:prstGeom prst="rect">
            <a:avLst/>
          </a:prstGeom>
          <a:solidFill>
            <a:schemeClr val="accent5">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Helvetica Light"/>
            </a:endParaRPr>
          </a:p>
        </p:txBody>
      </p:sp>
      <p:pic>
        <p:nvPicPr>
          <p:cNvPr id="6" name="Picture 5">
            <a:extLst>
              <a:ext uri="{FF2B5EF4-FFF2-40B4-BE49-F238E27FC236}">
                <a16:creationId xmlns:a16="http://schemas.microsoft.com/office/drawing/2014/main" id="{0A3B6AAD-1AD5-4749-A1A4-70063AAEA08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044280" y="11109196"/>
            <a:ext cx="3072036" cy="1765560"/>
          </a:xfrm>
          <a:prstGeom prst="rect">
            <a:avLst/>
          </a:prstGeom>
        </p:spPr>
      </p:pic>
      <p:grpSp>
        <p:nvGrpSpPr>
          <p:cNvPr id="21" name="Group 20">
            <a:extLst>
              <a:ext uri="{FF2B5EF4-FFF2-40B4-BE49-F238E27FC236}">
                <a16:creationId xmlns:a16="http://schemas.microsoft.com/office/drawing/2014/main" id="{64F6218C-F72A-4E6C-A83F-55C83D73568F}"/>
              </a:ext>
            </a:extLst>
          </p:cNvPr>
          <p:cNvGrpSpPr/>
          <p:nvPr/>
        </p:nvGrpSpPr>
        <p:grpSpPr>
          <a:xfrm>
            <a:off x="8311525" y="11853368"/>
            <a:ext cx="7343250" cy="1270000"/>
            <a:chOff x="9258698" y="10380157"/>
            <a:chExt cx="7343250" cy="1270000"/>
          </a:xfrm>
        </p:grpSpPr>
        <p:sp>
          <p:nvSpPr>
            <p:cNvPr id="11" name="Awesome Slide">
              <a:extLst>
                <a:ext uri="{FF2B5EF4-FFF2-40B4-BE49-F238E27FC236}">
                  <a16:creationId xmlns:a16="http://schemas.microsoft.com/office/drawing/2014/main" id="{F42F535E-F9E3-49F4-B41A-95850B90FAE0}"/>
                </a:ext>
              </a:extLst>
            </p:cNvPr>
            <p:cNvSpPr>
              <a:spLocks noChangeArrowheads="1"/>
            </p:cNvSpPr>
            <p:nvPr/>
          </p:nvSpPr>
          <p:spPr bwMode="auto">
            <a:xfrm>
              <a:off x="11065368" y="10628769"/>
              <a:ext cx="5536580" cy="77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eaLnBrk="1">
                <a:lnSpc>
                  <a:spcPct val="120000"/>
                </a:lnSpc>
              </a:pPr>
              <a:r>
                <a:rPr lang="en-US" altLang="en-US" sz="4000" b="1" dirty="0">
                  <a:solidFill>
                    <a:schemeClr val="bg1">
                      <a:lumMod val="95000"/>
                    </a:schemeClr>
                  </a:solidFill>
                  <a:latin typeface="Lato Regular" pitchFamily="34" charset="0"/>
                  <a:cs typeface="Lato Regular" pitchFamily="34" charset="0"/>
                  <a:sym typeface="Lato Regular" pitchFamily="34" charset="0"/>
                </a:rPr>
                <a:t>Business Development</a:t>
              </a:r>
            </a:p>
          </p:txBody>
        </p:sp>
        <p:grpSp>
          <p:nvGrpSpPr>
            <p:cNvPr id="12" name="Group 11">
              <a:extLst>
                <a:ext uri="{FF2B5EF4-FFF2-40B4-BE49-F238E27FC236}">
                  <a16:creationId xmlns:a16="http://schemas.microsoft.com/office/drawing/2014/main" id="{DB7F41AA-F2FC-4DAC-A710-9B7978943DEC}"/>
                </a:ext>
              </a:extLst>
            </p:cNvPr>
            <p:cNvGrpSpPr/>
            <p:nvPr/>
          </p:nvGrpSpPr>
          <p:grpSpPr>
            <a:xfrm>
              <a:off x="9258698" y="10380157"/>
              <a:ext cx="1270000" cy="1270000"/>
              <a:chOff x="14944081" y="9072873"/>
              <a:chExt cx="1270000" cy="1270000"/>
            </a:xfrm>
          </p:grpSpPr>
          <p:sp>
            <p:nvSpPr>
              <p:cNvPr id="13" name="Circle">
                <a:extLst>
                  <a:ext uri="{FF2B5EF4-FFF2-40B4-BE49-F238E27FC236}">
                    <a16:creationId xmlns:a16="http://schemas.microsoft.com/office/drawing/2014/main" id="{81364067-5289-4FA1-8E5E-1285A535C3C8}"/>
                  </a:ext>
                </a:extLst>
              </p:cNvPr>
              <p:cNvSpPr>
                <a:spLocks noChangeArrowheads="1"/>
              </p:cNvSpPr>
              <p:nvPr/>
            </p:nvSpPr>
            <p:spPr bwMode="auto">
              <a:xfrm>
                <a:off x="14944081" y="9072873"/>
                <a:ext cx="1270000" cy="1270000"/>
              </a:xfrm>
              <a:prstGeom prst="ellipse">
                <a:avLst/>
              </a:prstGeom>
              <a:solidFill>
                <a:schemeClr val="accent5">
                  <a:lumMod val="75000"/>
                </a:schemeClr>
              </a:solidFill>
              <a:ln>
                <a:noFill/>
              </a:ln>
            </p:spPr>
            <p:txBody>
              <a:bodyPr lIns="50800" tIns="50800" rIns="50800" bIns="50800" anchor="ct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endParaRPr lang="en-US" altLang="en-US" sz="3600" b="1" dirty="0">
                  <a:solidFill>
                    <a:srgbClr val="FFFFFF"/>
                  </a:solidFill>
                </a:endParaRPr>
              </a:p>
            </p:txBody>
          </p:sp>
          <p:pic>
            <p:nvPicPr>
              <p:cNvPr id="14" name="Graphic 13" descr="Business Growth">
                <a:extLst>
                  <a:ext uri="{FF2B5EF4-FFF2-40B4-BE49-F238E27FC236}">
                    <a16:creationId xmlns:a16="http://schemas.microsoft.com/office/drawing/2014/main" id="{905F134C-8183-4636-B885-AE5076A8640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190461" y="9319253"/>
                <a:ext cx="777240" cy="777240"/>
              </a:xfrm>
              <a:prstGeom prst="rect">
                <a:avLst/>
              </a:prstGeom>
            </p:spPr>
          </p:pic>
        </p:grpSp>
      </p:grpSp>
      <p:grpSp>
        <p:nvGrpSpPr>
          <p:cNvPr id="5" name="Group 4">
            <a:extLst>
              <a:ext uri="{FF2B5EF4-FFF2-40B4-BE49-F238E27FC236}">
                <a16:creationId xmlns:a16="http://schemas.microsoft.com/office/drawing/2014/main" id="{90B61FB7-C84B-4B2C-A556-29573EC9203F}"/>
              </a:ext>
            </a:extLst>
          </p:cNvPr>
          <p:cNvGrpSpPr/>
          <p:nvPr/>
        </p:nvGrpSpPr>
        <p:grpSpPr>
          <a:xfrm>
            <a:off x="8311525" y="10429860"/>
            <a:ext cx="8109486" cy="1270000"/>
            <a:chOff x="14004893" y="11964750"/>
            <a:chExt cx="8109486" cy="1270000"/>
          </a:xfrm>
        </p:grpSpPr>
        <p:sp>
          <p:nvSpPr>
            <p:cNvPr id="9" name="Awesome Slide">
              <a:extLst>
                <a:ext uri="{FF2B5EF4-FFF2-40B4-BE49-F238E27FC236}">
                  <a16:creationId xmlns:a16="http://schemas.microsoft.com/office/drawing/2014/main" id="{E4350B6C-7634-40CB-94D7-102B4795AE48}"/>
                </a:ext>
              </a:extLst>
            </p:cNvPr>
            <p:cNvSpPr>
              <a:spLocks noChangeArrowheads="1"/>
            </p:cNvSpPr>
            <p:nvPr/>
          </p:nvSpPr>
          <p:spPr bwMode="auto">
            <a:xfrm>
              <a:off x="15811563" y="12202978"/>
              <a:ext cx="6302816" cy="77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eaLnBrk="1">
                <a:lnSpc>
                  <a:spcPct val="120000"/>
                </a:lnSpc>
              </a:pPr>
              <a:r>
                <a:rPr lang="en-US" altLang="en-US" sz="4000" b="1" dirty="0">
                  <a:solidFill>
                    <a:schemeClr val="bg1">
                      <a:lumMod val="95000"/>
                    </a:schemeClr>
                  </a:solidFill>
                  <a:latin typeface="Lato Regular" pitchFamily="34" charset="0"/>
                  <a:cs typeface="Lato Regular" pitchFamily="34" charset="0"/>
                  <a:sym typeface="Lato Regular" pitchFamily="34" charset="0"/>
                </a:rPr>
                <a:t>Community Development</a:t>
              </a:r>
            </a:p>
          </p:txBody>
        </p:sp>
        <p:grpSp>
          <p:nvGrpSpPr>
            <p:cNvPr id="15" name="Group 14">
              <a:extLst>
                <a:ext uri="{FF2B5EF4-FFF2-40B4-BE49-F238E27FC236}">
                  <a16:creationId xmlns:a16="http://schemas.microsoft.com/office/drawing/2014/main" id="{D36AE630-411F-42AA-8A41-80D3BB173576}"/>
                </a:ext>
              </a:extLst>
            </p:cNvPr>
            <p:cNvGrpSpPr/>
            <p:nvPr/>
          </p:nvGrpSpPr>
          <p:grpSpPr>
            <a:xfrm>
              <a:off x="14004893" y="11964750"/>
              <a:ext cx="1270000" cy="1270000"/>
              <a:chOff x="14944081" y="6724307"/>
              <a:chExt cx="1270000" cy="1270000"/>
            </a:xfrm>
          </p:grpSpPr>
          <p:sp>
            <p:nvSpPr>
              <p:cNvPr id="16" name="Circle">
                <a:extLst>
                  <a:ext uri="{FF2B5EF4-FFF2-40B4-BE49-F238E27FC236}">
                    <a16:creationId xmlns:a16="http://schemas.microsoft.com/office/drawing/2014/main" id="{5359AFCF-23AF-481A-95B4-00793D147B2C}"/>
                  </a:ext>
                </a:extLst>
              </p:cNvPr>
              <p:cNvSpPr>
                <a:spLocks noChangeArrowheads="1"/>
              </p:cNvSpPr>
              <p:nvPr/>
            </p:nvSpPr>
            <p:spPr bwMode="auto">
              <a:xfrm>
                <a:off x="14944081" y="6724307"/>
                <a:ext cx="1270000" cy="1270000"/>
              </a:xfrm>
              <a:prstGeom prst="ellipse">
                <a:avLst/>
              </a:prstGeom>
              <a:solidFill>
                <a:schemeClr val="accent5">
                  <a:lumMod val="75000"/>
                </a:schemeClr>
              </a:solidFill>
              <a:ln>
                <a:noFill/>
              </a:ln>
            </p:spPr>
            <p:txBody>
              <a:bodyPr lIns="50800" tIns="50800" rIns="50800" bIns="50800" anchor="ct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endParaRPr lang="en-US" altLang="en-US" sz="3600" b="1" dirty="0">
                  <a:solidFill>
                    <a:srgbClr val="FFFFFF"/>
                  </a:solidFill>
                </a:endParaRPr>
              </a:p>
            </p:txBody>
          </p:sp>
          <p:pic>
            <p:nvPicPr>
              <p:cNvPr id="17" name="Graphic 16" descr="Store">
                <a:extLst>
                  <a:ext uri="{FF2B5EF4-FFF2-40B4-BE49-F238E27FC236}">
                    <a16:creationId xmlns:a16="http://schemas.microsoft.com/office/drawing/2014/main" id="{225886DF-FA59-4863-83DD-D86A8C43138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160825" y="6952659"/>
                <a:ext cx="777240" cy="777240"/>
              </a:xfrm>
              <a:prstGeom prst="rect">
                <a:avLst/>
              </a:prstGeom>
            </p:spPr>
          </p:pic>
        </p:grpSp>
      </p:grpSp>
      <p:grpSp>
        <p:nvGrpSpPr>
          <p:cNvPr id="22" name="Group 21">
            <a:extLst>
              <a:ext uri="{FF2B5EF4-FFF2-40B4-BE49-F238E27FC236}">
                <a16:creationId xmlns:a16="http://schemas.microsoft.com/office/drawing/2014/main" id="{1E5FF47D-5FF5-4F29-963D-5E465749249E}"/>
              </a:ext>
            </a:extLst>
          </p:cNvPr>
          <p:cNvGrpSpPr/>
          <p:nvPr/>
        </p:nvGrpSpPr>
        <p:grpSpPr>
          <a:xfrm>
            <a:off x="8311525" y="9006351"/>
            <a:ext cx="7835628" cy="1270000"/>
            <a:chOff x="5162165" y="11950137"/>
            <a:chExt cx="7835628" cy="1270000"/>
          </a:xfrm>
        </p:grpSpPr>
        <p:sp>
          <p:nvSpPr>
            <p:cNvPr id="8" name="Awesome Slide">
              <a:extLst>
                <a:ext uri="{FF2B5EF4-FFF2-40B4-BE49-F238E27FC236}">
                  <a16:creationId xmlns:a16="http://schemas.microsoft.com/office/drawing/2014/main" id="{F3AC4FF9-BA90-487D-8C84-F70CE1694FD2}"/>
                </a:ext>
              </a:extLst>
            </p:cNvPr>
            <p:cNvSpPr>
              <a:spLocks noChangeArrowheads="1"/>
            </p:cNvSpPr>
            <p:nvPr/>
          </p:nvSpPr>
          <p:spPr bwMode="auto">
            <a:xfrm>
              <a:off x="6968835" y="12198749"/>
              <a:ext cx="6028958" cy="77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eaLnBrk="1">
                <a:lnSpc>
                  <a:spcPct val="120000"/>
                </a:lnSpc>
              </a:pPr>
              <a:r>
                <a:rPr lang="en-US" altLang="en-US" sz="4000" b="1" dirty="0">
                  <a:solidFill>
                    <a:schemeClr val="bg1">
                      <a:lumMod val="95000"/>
                    </a:schemeClr>
                  </a:solidFill>
                  <a:latin typeface="Lato Regular" pitchFamily="34" charset="0"/>
                  <a:cs typeface="Lato Regular" pitchFamily="34" charset="0"/>
                  <a:sym typeface="Lato Regular" pitchFamily="34" charset="0"/>
                </a:rPr>
                <a:t>Workforce Development</a:t>
              </a:r>
            </a:p>
          </p:txBody>
        </p:sp>
        <p:grpSp>
          <p:nvGrpSpPr>
            <p:cNvPr id="18" name="Group 17">
              <a:extLst>
                <a:ext uri="{FF2B5EF4-FFF2-40B4-BE49-F238E27FC236}">
                  <a16:creationId xmlns:a16="http://schemas.microsoft.com/office/drawing/2014/main" id="{0E18AEF9-D872-459F-92A9-E61D35875ACD}"/>
                </a:ext>
              </a:extLst>
            </p:cNvPr>
            <p:cNvGrpSpPr/>
            <p:nvPr/>
          </p:nvGrpSpPr>
          <p:grpSpPr>
            <a:xfrm>
              <a:off x="5162165" y="11950137"/>
              <a:ext cx="1270000" cy="1270000"/>
              <a:chOff x="14944081" y="4565993"/>
              <a:chExt cx="1270000" cy="1270000"/>
            </a:xfrm>
          </p:grpSpPr>
          <p:sp>
            <p:nvSpPr>
              <p:cNvPr id="19" name="Circle">
                <a:extLst>
                  <a:ext uri="{FF2B5EF4-FFF2-40B4-BE49-F238E27FC236}">
                    <a16:creationId xmlns:a16="http://schemas.microsoft.com/office/drawing/2014/main" id="{9DF18F62-5100-4BBB-9C26-FD05931CBCC1}"/>
                  </a:ext>
                </a:extLst>
              </p:cNvPr>
              <p:cNvSpPr>
                <a:spLocks noChangeArrowheads="1"/>
              </p:cNvSpPr>
              <p:nvPr/>
            </p:nvSpPr>
            <p:spPr bwMode="auto">
              <a:xfrm>
                <a:off x="14944081" y="4565993"/>
                <a:ext cx="1270000" cy="1270000"/>
              </a:xfrm>
              <a:prstGeom prst="ellipse">
                <a:avLst/>
              </a:prstGeom>
              <a:solidFill>
                <a:schemeClr val="accent5">
                  <a:lumMod val="75000"/>
                </a:schemeClr>
              </a:solidFill>
              <a:ln>
                <a:noFill/>
              </a:ln>
            </p:spPr>
            <p:txBody>
              <a:bodyPr lIns="50800" tIns="50800" rIns="50800" bIns="50800" anchor="ct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endParaRPr lang="en-US" altLang="en-US" sz="3600" b="1">
                  <a:solidFill>
                    <a:srgbClr val="FFFFFF"/>
                  </a:solidFill>
                </a:endParaRPr>
              </a:p>
            </p:txBody>
          </p:sp>
          <p:pic>
            <p:nvPicPr>
              <p:cNvPr id="20" name="Graphic 19" descr="Electrician">
                <a:extLst>
                  <a:ext uri="{FF2B5EF4-FFF2-40B4-BE49-F238E27FC236}">
                    <a16:creationId xmlns:a16="http://schemas.microsoft.com/office/drawing/2014/main" id="{75A12CA0-8A6D-461C-BA5A-C70144AEC8F8}"/>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29316" y="4781186"/>
                <a:ext cx="777240" cy="777240"/>
              </a:xfrm>
              <a:prstGeom prst="rect">
                <a:avLst/>
              </a:prstGeom>
            </p:spPr>
          </p:pic>
        </p:grpSp>
      </p:grpSp>
      <p:sp>
        <p:nvSpPr>
          <p:cNvPr id="25" name="TextBox 24">
            <a:extLst>
              <a:ext uri="{FF2B5EF4-FFF2-40B4-BE49-F238E27FC236}">
                <a16:creationId xmlns:a16="http://schemas.microsoft.com/office/drawing/2014/main" id="{433DE53C-CFCE-4BA0-B85B-7DACD5EFEAB5}"/>
              </a:ext>
            </a:extLst>
          </p:cNvPr>
          <p:cNvSpPr txBox="1"/>
          <p:nvPr/>
        </p:nvSpPr>
        <p:spPr>
          <a:xfrm>
            <a:off x="1497927" y="9784350"/>
            <a:ext cx="575310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0" fontAlgn="auto" latinLnBrk="0" hangingPunct="0">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lumMod val="65000"/>
                  </a:prstClr>
                </a:solidFill>
                <a:effectLst/>
                <a:uLnTx/>
                <a:uFillTx/>
                <a:latin typeface="Lato Regular"/>
                <a:ea typeface="+mn-ea"/>
                <a:cs typeface="+mn-cs"/>
                <a:sym typeface="Helvetica Light"/>
              </a:rPr>
              <a:t>WHAT </a:t>
            </a:r>
            <a:r>
              <a:rPr kumimoji="0" lang="en-US" sz="9600" b="1" i="0" u="none" strike="noStrike" kern="1200" cap="none" spc="0" normalizeH="0" baseline="0" noProof="0" dirty="0">
                <a:ln>
                  <a:noFill/>
                </a:ln>
                <a:solidFill>
                  <a:prstClr val="white">
                    <a:lumMod val="65000"/>
                  </a:prstClr>
                </a:solidFill>
                <a:effectLst/>
                <a:uLnTx/>
                <a:uFillTx/>
                <a:latin typeface="Lato Bold"/>
                <a:ea typeface="+mn-ea"/>
                <a:cs typeface="+mn-cs"/>
                <a:sym typeface="Helvetica Light"/>
              </a:rPr>
              <a:t>DO</a:t>
            </a:r>
          </a:p>
        </p:txBody>
      </p:sp>
      <p:sp>
        <p:nvSpPr>
          <p:cNvPr id="26" name="TextBox 25">
            <a:extLst>
              <a:ext uri="{FF2B5EF4-FFF2-40B4-BE49-F238E27FC236}">
                <a16:creationId xmlns:a16="http://schemas.microsoft.com/office/drawing/2014/main" id="{A8B80A68-946A-4079-B89C-0D3730D6A141}"/>
              </a:ext>
            </a:extLst>
          </p:cNvPr>
          <p:cNvSpPr txBox="1"/>
          <p:nvPr/>
        </p:nvSpPr>
        <p:spPr>
          <a:xfrm>
            <a:off x="1497927" y="10890495"/>
            <a:ext cx="575310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0" fontAlgn="auto" latinLnBrk="0" hangingPunct="0">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lumMod val="65000"/>
                  </a:prstClr>
                </a:solidFill>
                <a:effectLst/>
                <a:uLnTx/>
                <a:uFillTx/>
                <a:latin typeface="Lato Bold"/>
                <a:ea typeface="+mn-ea"/>
                <a:cs typeface="+mn-cs"/>
                <a:sym typeface="Helvetica Light"/>
              </a:rPr>
              <a:t>WE </a:t>
            </a:r>
            <a:r>
              <a:rPr kumimoji="0" lang="en-US" sz="9600" b="0" i="0" u="none" strike="noStrike" kern="1200" cap="none" spc="0" normalizeH="0" baseline="0" noProof="0" dirty="0">
                <a:ln>
                  <a:noFill/>
                </a:ln>
                <a:solidFill>
                  <a:prstClr val="white">
                    <a:lumMod val="65000"/>
                  </a:prstClr>
                </a:solidFill>
                <a:effectLst/>
                <a:uLnTx/>
                <a:uFillTx/>
                <a:latin typeface="Lato Regular"/>
                <a:ea typeface="+mn-ea"/>
                <a:cs typeface="+mn-cs"/>
                <a:sym typeface="Helvetica Light"/>
              </a:rPr>
              <a:t>DO</a:t>
            </a:r>
            <a:r>
              <a:rPr kumimoji="0" lang="en-US" sz="9600" b="1" i="0" u="none" strike="noStrike" kern="1200" cap="none" spc="0" normalizeH="0" baseline="0" noProof="0" dirty="0">
                <a:ln>
                  <a:noFill/>
                </a:ln>
                <a:solidFill>
                  <a:prstClr val="white">
                    <a:lumMod val="65000"/>
                  </a:prstClr>
                </a:solidFill>
                <a:effectLst/>
                <a:uLnTx/>
                <a:uFillTx/>
                <a:latin typeface="Lato Regular"/>
                <a:ea typeface="+mn-ea"/>
                <a:cs typeface="+mn-cs"/>
                <a:sym typeface="Helvetica Light"/>
              </a:rPr>
              <a:t>?</a:t>
            </a:r>
          </a:p>
        </p:txBody>
      </p:sp>
      <p:sp>
        <p:nvSpPr>
          <p:cNvPr id="27" name="Oval 26">
            <a:extLst>
              <a:ext uri="{FF2B5EF4-FFF2-40B4-BE49-F238E27FC236}">
                <a16:creationId xmlns:a16="http://schemas.microsoft.com/office/drawing/2014/main" id="{AC4C4123-E460-4E0C-A676-C2F7B3FF1BDA}"/>
              </a:ext>
            </a:extLst>
          </p:cNvPr>
          <p:cNvSpPr/>
          <p:nvPr/>
        </p:nvSpPr>
        <p:spPr>
          <a:xfrm>
            <a:off x="280379" y="12873789"/>
            <a:ext cx="649705" cy="649705"/>
          </a:xfrm>
          <a:prstGeom prst="ellipse">
            <a:avLst/>
          </a:prstGeom>
          <a:solidFill>
            <a:srgbClr val="F1AD0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8" name="TextBox 27">
            <a:extLst>
              <a:ext uri="{FF2B5EF4-FFF2-40B4-BE49-F238E27FC236}">
                <a16:creationId xmlns:a16="http://schemas.microsoft.com/office/drawing/2014/main" id="{5AEDF997-D6AD-48CC-960B-8827FF764C23}"/>
              </a:ext>
            </a:extLst>
          </p:cNvPr>
          <p:cNvSpPr txBox="1"/>
          <p:nvPr/>
        </p:nvSpPr>
        <p:spPr>
          <a:xfrm>
            <a:off x="311606" y="12962679"/>
            <a:ext cx="58725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tx1">
                    <a:lumMod val="75000"/>
                    <a:lumOff val="25000"/>
                  </a:schemeClr>
                </a:solidFill>
                <a:effectLst/>
                <a:uFillTx/>
                <a:latin typeface="+mn-lt"/>
                <a:ea typeface="+mn-ea"/>
                <a:cs typeface="+mn-cs"/>
                <a:sym typeface="Helvetica Light"/>
              </a:rPr>
              <a:t>2</a:t>
            </a:r>
          </a:p>
        </p:txBody>
      </p:sp>
    </p:spTree>
    <p:extLst>
      <p:ext uri="{BB962C8B-B14F-4D97-AF65-F5344CB8AC3E}">
        <p14:creationId xmlns:p14="http://schemas.microsoft.com/office/powerpoint/2010/main" val="360363263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780592-6BBD-4CA3-89E8-59DAE67CD45F}"/>
              </a:ext>
            </a:extLst>
          </p:cNvPr>
          <p:cNvSpPr txBox="1"/>
          <p:nvPr/>
        </p:nvSpPr>
        <p:spPr>
          <a:xfrm>
            <a:off x="1106742" y="578070"/>
            <a:ext cx="23277258" cy="1622205"/>
          </a:xfrm>
          <a:prstGeom prst="rect">
            <a:avLst/>
          </a:prstGeom>
          <a:noFill/>
          <a:ln>
            <a:noFill/>
          </a:ln>
          <a:effectLst/>
        </p:spPr>
        <p:txBody>
          <a:bodyPr rot="0" spcFirstLastPara="1" vertOverflow="overflow" horzOverflow="overflow" vert="horz" lIns="91440" tIns="45720" rIns="91440" bIns="45720" numCol="1" spcCol="3810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8000" b="1" i="0" u="none" strike="noStrike" kern="0" cap="none" spc="0" normalizeH="0" baseline="0" noProof="0" dirty="0">
                <a:ln>
                  <a:noFill/>
                </a:ln>
                <a:solidFill>
                  <a:prstClr val="white"/>
                </a:solidFill>
                <a:effectLst/>
                <a:uLnTx/>
                <a:uFillTx/>
                <a:latin typeface="Lato Regular"/>
                <a:ea typeface="+mj-ea"/>
                <a:cs typeface="+mj-cs"/>
                <a:sym typeface="Helvetica Light"/>
              </a:rPr>
              <a:t>Industry &amp; Sector Growth Opportunities</a:t>
            </a:r>
            <a:endParaRPr kumimoji="0" lang="en-US" sz="6000" b="0" i="0" u="none" strike="noStrike" kern="0" cap="none" spc="0" normalizeH="0" baseline="0" noProof="0" dirty="0">
              <a:ln>
                <a:noFill/>
              </a:ln>
              <a:solidFill>
                <a:prstClr val="white"/>
              </a:solidFill>
              <a:effectLst/>
              <a:uLnTx/>
              <a:uFillTx/>
              <a:latin typeface="Lato Regular"/>
              <a:ea typeface="+mj-ea"/>
              <a:cs typeface="+mj-cs"/>
              <a:sym typeface="Helvetica Light"/>
            </a:endParaRPr>
          </a:p>
        </p:txBody>
      </p:sp>
      <p:sp>
        <p:nvSpPr>
          <p:cNvPr id="5" name="Awesome Slide">
            <a:extLst>
              <a:ext uri="{FF2B5EF4-FFF2-40B4-BE49-F238E27FC236}">
                <a16:creationId xmlns:a16="http://schemas.microsoft.com/office/drawing/2014/main" id="{83744DBF-C727-4AAF-A0E7-B99400C41B9B}"/>
              </a:ext>
            </a:extLst>
          </p:cNvPr>
          <p:cNvSpPr>
            <a:spLocks noChangeArrowheads="1"/>
          </p:cNvSpPr>
          <p:nvPr/>
        </p:nvSpPr>
        <p:spPr bwMode="auto">
          <a:xfrm>
            <a:off x="1106742" y="2369552"/>
            <a:ext cx="20959174" cy="3457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marL="685800" indent="-685800" eaLnBrk="1">
              <a:buFont typeface="Arial" panose="020B0604020202020204" pitchFamily="34" charset="0"/>
              <a:buChar char="•"/>
            </a:pPr>
            <a:r>
              <a:rPr lang="en-US" altLang="en-US" sz="4400" dirty="0">
                <a:solidFill>
                  <a:schemeClr val="bg1"/>
                </a:solidFill>
                <a:latin typeface="Lato Regular" pitchFamily="34" charset="0"/>
                <a:cs typeface="Lato Regular" pitchFamily="34" charset="0"/>
                <a:sym typeface="Lato Regular" pitchFamily="34" charset="0"/>
              </a:rPr>
              <a:t>Kansas is well-positioned in service industries like transportation, wholesale and retail trade and management of companies.</a:t>
            </a:r>
          </a:p>
          <a:p>
            <a:pPr marL="685800" indent="-685800" eaLnBrk="1">
              <a:buFont typeface="Arial" panose="020B0604020202020204" pitchFamily="34" charset="0"/>
              <a:buChar char="•"/>
            </a:pPr>
            <a:endParaRPr lang="en-US" altLang="en-US" sz="1800" dirty="0">
              <a:solidFill>
                <a:schemeClr val="bg1"/>
              </a:solidFill>
              <a:latin typeface="Lato Regular" pitchFamily="34" charset="0"/>
              <a:cs typeface="Lato Regular" pitchFamily="34" charset="0"/>
              <a:sym typeface="Lato Regular" pitchFamily="34" charset="0"/>
            </a:endParaRPr>
          </a:p>
          <a:p>
            <a:pPr marL="685800" indent="-685800" eaLnBrk="1">
              <a:buFont typeface="Arial" panose="020B0604020202020204" pitchFamily="34" charset="0"/>
              <a:buChar char="•"/>
            </a:pPr>
            <a:r>
              <a:rPr lang="en-US" altLang="en-US" sz="4400" dirty="0">
                <a:solidFill>
                  <a:schemeClr val="bg1"/>
                </a:solidFill>
                <a:latin typeface="Lato Regular" pitchFamily="34" charset="0"/>
                <a:cs typeface="Lato Regular" pitchFamily="34" charset="0"/>
                <a:sym typeface="Lato Regular" pitchFamily="34" charset="0"/>
              </a:rPr>
              <a:t>Transportation machinery manufacturing is a strength for the state.</a:t>
            </a:r>
          </a:p>
          <a:p>
            <a:pPr marL="685800" indent="-685800" eaLnBrk="1">
              <a:buFont typeface="Arial" panose="020B0604020202020204" pitchFamily="34" charset="0"/>
              <a:buChar char="•"/>
            </a:pPr>
            <a:endParaRPr lang="en-US" altLang="en-US" sz="1800" dirty="0">
              <a:solidFill>
                <a:schemeClr val="bg1"/>
              </a:solidFill>
              <a:latin typeface="Lato Regular" pitchFamily="34" charset="0"/>
              <a:cs typeface="Lato Regular" pitchFamily="34" charset="0"/>
              <a:sym typeface="Lato Regular" pitchFamily="34" charset="0"/>
            </a:endParaRPr>
          </a:p>
          <a:p>
            <a:pPr marL="685800" indent="-685800" eaLnBrk="1">
              <a:buFont typeface="Arial" panose="020B0604020202020204" pitchFamily="34" charset="0"/>
              <a:buChar char="•"/>
            </a:pPr>
            <a:r>
              <a:rPr lang="en-US" altLang="en-US" sz="4400" dirty="0">
                <a:solidFill>
                  <a:schemeClr val="bg1"/>
                </a:solidFill>
                <a:latin typeface="Lato Regular" pitchFamily="34" charset="0"/>
                <a:cs typeface="Lato Regular" pitchFamily="34" charset="0"/>
                <a:sym typeface="Lato Regular" pitchFamily="34" charset="0"/>
              </a:rPr>
              <a:t>One opportunity for Kansas is emerging, high-growth advanced manufacturing. </a:t>
            </a:r>
          </a:p>
        </p:txBody>
      </p:sp>
      <p:pic>
        <p:nvPicPr>
          <p:cNvPr id="4" name="Picture 3">
            <a:extLst>
              <a:ext uri="{FF2B5EF4-FFF2-40B4-BE49-F238E27FC236}">
                <a16:creationId xmlns:a16="http://schemas.microsoft.com/office/drawing/2014/main" id="{BE31EF4F-2499-4714-BE99-08B3A14279E4}"/>
              </a:ext>
            </a:extLst>
          </p:cNvPr>
          <p:cNvPicPr>
            <a:picLocks noChangeAspect="1"/>
          </p:cNvPicPr>
          <p:nvPr/>
        </p:nvPicPr>
        <p:blipFill rotWithShape="1">
          <a:blip r:embed="rId2">
            <a:extLst>
              <a:ext uri="{28A0092B-C50C-407E-A947-70E740481C1C}">
                <a14:useLocalDpi xmlns:a14="http://schemas.microsoft.com/office/drawing/2010/main" val="0"/>
              </a:ext>
            </a:extLst>
          </a:blip>
          <a:srcRect t="24284" b="41418"/>
          <a:stretch/>
        </p:blipFill>
        <p:spPr>
          <a:xfrm>
            <a:off x="0" y="6545179"/>
            <a:ext cx="24384000" cy="7170820"/>
          </a:xfrm>
          <a:prstGeom prst="rect">
            <a:avLst/>
          </a:prstGeom>
        </p:spPr>
      </p:pic>
      <p:sp>
        <p:nvSpPr>
          <p:cNvPr id="8" name="Oval 7">
            <a:extLst>
              <a:ext uri="{FF2B5EF4-FFF2-40B4-BE49-F238E27FC236}">
                <a16:creationId xmlns:a16="http://schemas.microsoft.com/office/drawing/2014/main" id="{2B81F8C3-F8B9-46B7-B1B1-C363B9469646}"/>
              </a:ext>
            </a:extLst>
          </p:cNvPr>
          <p:cNvSpPr/>
          <p:nvPr/>
        </p:nvSpPr>
        <p:spPr>
          <a:xfrm>
            <a:off x="280379" y="12873789"/>
            <a:ext cx="649705" cy="649705"/>
          </a:xfrm>
          <a:prstGeom prst="ellipse">
            <a:avLst/>
          </a:prstGeom>
          <a:solidFill>
            <a:srgbClr val="F1AD0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9" name="TextBox 8">
            <a:extLst>
              <a:ext uri="{FF2B5EF4-FFF2-40B4-BE49-F238E27FC236}">
                <a16:creationId xmlns:a16="http://schemas.microsoft.com/office/drawing/2014/main" id="{3F4770E9-E59B-49A9-B4F4-4225E7944FA6}"/>
              </a:ext>
            </a:extLst>
          </p:cNvPr>
          <p:cNvSpPr txBox="1"/>
          <p:nvPr/>
        </p:nvSpPr>
        <p:spPr>
          <a:xfrm>
            <a:off x="311606" y="12962679"/>
            <a:ext cx="58725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tx1">
                    <a:lumMod val="75000"/>
                    <a:lumOff val="25000"/>
                  </a:schemeClr>
                </a:solidFill>
                <a:effectLst/>
                <a:uFillTx/>
                <a:latin typeface="+mn-lt"/>
                <a:ea typeface="+mn-ea"/>
                <a:cs typeface="+mn-cs"/>
                <a:sym typeface="Helvetica Light"/>
              </a:rPr>
              <a:t>20</a:t>
            </a:r>
          </a:p>
        </p:txBody>
      </p:sp>
    </p:spTree>
    <p:extLst>
      <p:ext uri="{BB962C8B-B14F-4D97-AF65-F5344CB8AC3E}">
        <p14:creationId xmlns:p14="http://schemas.microsoft.com/office/powerpoint/2010/main" val="234497838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B5C6C2B-D8D6-4084-ABF6-4DD9980ACA38}"/>
              </a:ext>
            </a:extLst>
          </p:cNvPr>
          <p:cNvSpPr/>
          <p:nvPr/>
        </p:nvSpPr>
        <p:spPr>
          <a:xfrm>
            <a:off x="14225955" y="1"/>
            <a:ext cx="10158044" cy="14692968"/>
          </a:xfrm>
          <a:prstGeom prst="rect">
            <a:avLst/>
          </a:prstGeom>
          <a:solidFill>
            <a:schemeClr val="accent5">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6" name="TextBox 15">
            <a:extLst>
              <a:ext uri="{FF2B5EF4-FFF2-40B4-BE49-F238E27FC236}">
                <a16:creationId xmlns:a16="http://schemas.microsoft.com/office/drawing/2014/main" id="{438A4C85-0973-41D1-A05D-7E30AD7D87F4}"/>
              </a:ext>
            </a:extLst>
          </p:cNvPr>
          <p:cNvSpPr txBox="1"/>
          <p:nvPr/>
        </p:nvSpPr>
        <p:spPr>
          <a:xfrm>
            <a:off x="383039" y="13112723"/>
            <a:ext cx="3174523"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lumMod val="65000"/>
                  </a:schemeClr>
                </a:solidFill>
                <a:effectLst/>
                <a:uFillTx/>
                <a:latin typeface="+mn-lt"/>
                <a:ea typeface="+mn-ea"/>
                <a:cs typeface="+mn-cs"/>
                <a:sym typeface="Helvetica Light"/>
              </a:rPr>
              <a:t>Photo Credit: Kansas Travel &amp; Tourism</a:t>
            </a:r>
          </a:p>
        </p:txBody>
      </p:sp>
      <p:pic>
        <p:nvPicPr>
          <p:cNvPr id="19" name="Picture 18">
            <a:extLst>
              <a:ext uri="{FF2B5EF4-FFF2-40B4-BE49-F238E27FC236}">
                <a16:creationId xmlns:a16="http://schemas.microsoft.com/office/drawing/2014/main" id="{AEAFCDA8-5353-4150-BA47-711BBF4EBE0C}"/>
              </a:ext>
            </a:extLst>
          </p:cNvPr>
          <p:cNvPicPr>
            <a:picLocks noChangeAspect="1"/>
          </p:cNvPicPr>
          <p:nvPr/>
        </p:nvPicPr>
        <p:blipFill rotWithShape="1">
          <a:blip r:embed="rId3">
            <a:extLst>
              <a:ext uri="{28A0092B-C50C-407E-A947-70E740481C1C}">
                <a14:useLocalDpi xmlns:a14="http://schemas.microsoft.com/office/drawing/2010/main" val="0"/>
              </a:ext>
            </a:extLst>
          </a:blip>
          <a:srcRect l="1879" t="16400" r="19867"/>
          <a:stretch/>
        </p:blipFill>
        <p:spPr>
          <a:xfrm>
            <a:off x="1" y="0"/>
            <a:ext cx="14225953" cy="13716004"/>
          </a:xfrm>
          <a:prstGeom prst="rect">
            <a:avLst/>
          </a:prstGeom>
        </p:spPr>
      </p:pic>
      <p:sp>
        <p:nvSpPr>
          <p:cNvPr id="13" name="Rectangle 12">
            <a:extLst>
              <a:ext uri="{FF2B5EF4-FFF2-40B4-BE49-F238E27FC236}">
                <a16:creationId xmlns:a16="http://schemas.microsoft.com/office/drawing/2014/main" id="{617F5543-A5BD-4F99-AFF8-48F13C5EA2C1}"/>
              </a:ext>
            </a:extLst>
          </p:cNvPr>
          <p:cNvSpPr/>
          <p:nvPr/>
        </p:nvSpPr>
        <p:spPr>
          <a:xfrm>
            <a:off x="15346590" y="5114563"/>
            <a:ext cx="8018738" cy="2585323"/>
          </a:xfrm>
          <a:prstGeom prst="rect">
            <a:avLst/>
          </a:prstGeom>
        </p:spPr>
        <p:txBody>
          <a:bodyPr wrap="square">
            <a:spAutoFit/>
          </a:bodyPr>
          <a:lstStyle/>
          <a:p>
            <a:pPr lvl="0" algn="ctr" defTabSz="914400" eaLnBrk="1" fontAlgn="auto" hangingPunct="1">
              <a:lnSpc>
                <a:spcPct val="90000"/>
              </a:lnSpc>
              <a:spcAft>
                <a:spcPts val="600"/>
              </a:spcAft>
            </a:pPr>
            <a:r>
              <a:rPr lang="en-US" sz="6000" b="1" dirty="0">
                <a:solidFill>
                  <a:schemeClr val="bg1"/>
                </a:solidFill>
                <a:latin typeface="Lato Regular"/>
                <a:ea typeface="+mj-ea"/>
                <a:cs typeface="+mj-cs"/>
              </a:rPr>
              <a:t>Incentives, Programs &amp; Partnerships that Impact Tax Revenues</a:t>
            </a:r>
          </a:p>
        </p:txBody>
      </p:sp>
      <p:pic>
        <p:nvPicPr>
          <p:cNvPr id="23" name="Picture 22">
            <a:extLst>
              <a:ext uri="{FF2B5EF4-FFF2-40B4-BE49-F238E27FC236}">
                <a16:creationId xmlns:a16="http://schemas.microsoft.com/office/drawing/2014/main" id="{8BA90056-31F0-49DA-B48B-C902B06E30C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768959" y="1535363"/>
            <a:ext cx="3072036" cy="1765560"/>
          </a:xfrm>
          <a:prstGeom prst="rect">
            <a:avLst/>
          </a:prstGeom>
        </p:spPr>
      </p:pic>
      <p:sp>
        <p:nvSpPr>
          <p:cNvPr id="24" name="Oval 23">
            <a:extLst>
              <a:ext uri="{FF2B5EF4-FFF2-40B4-BE49-F238E27FC236}">
                <a16:creationId xmlns:a16="http://schemas.microsoft.com/office/drawing/2014/main" id="{872C9AB0-F524-4535-80E8-290B8E107304}"/>
              </a:ext>
            </a:extLst>
          </p:cNvPr>
          <p:cNvSpPr/>
          <p:nvPr/>
        </p:nvSpPr>
        <p:spPr>
          <a:xfrm>
            <a:off x="280379" y="12873789"/>
            <a:ext cx="649705" cy="649705"/>
          </a:xfrm>
          <a:prstGeom prst="ellipse">
            <a:avLst/>
          </a:prstGeom>
          <a:solidFill>
            <a:srgbClr val="F1AD0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5" name="TextBox 24">
            <a:extLst>
              <a:ext uri="{FF2B5EF4-FFF2-40B4-BE49-F238E27FC236}">
                <a16:creationId xmlns:a16="http://schemas.microsoft.com/office/drawing/2014/main" id="{C135FFB3-8254-419E-98F6-32444001C785}"/>
              </a:ext>
            </a:extLst>
          </p:cNvPr>
          <p:cNvSpPr txBox="1"/>
          <p:nvPr/>
        </p:nvSpPr>
        <p:spPr>
          <a:xfrm>
            <a:off x="311606" y="12962679"/>
            <a:ext cx="58725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tx1">
                    <a:lumMod val="75000"/>
                    <a:lumOff val="25000"/>
                  </a:schemeClr>
                </a:solidFill>
                <a:effectLst/>
                <a:uFillTx/>
                <a:latin typeface="+mn-lt"/>
                <a:ea typeface="+mn-ea"/>
                <a:cs typeface="+mn-cs"/>
                <a:sym typeface="Helvetica Light"/>
              </a:rPr>
              <a:t>21</a:t>
            </a:r>
          </a:p>
        </p:txBody>
      </p:sp>
    </p:spTree>
    <p:extLst>
      <p:ext uri="{BB962C8B-B14F-4D97-AF65-F5344CB8AC3E}">
        <p14:creationId xmlns:p14="http://schemas.microsoft.com/office/powerpoint/2010/main" val="2525706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0BD14B-63A4-4722-86A5-F5B4BA54717B}"/>
              </a:ext>
            </a:extLst>
          </p:cNvPr>
          <p:cNvPicPr>
            <a:picLocks noChangeAspect="1"/>
          </p:cNvPicPr>
          <p:nvPr/>
        </p:nvPicPr>
        <p:blipFill rotWithShape="1">
          <a:blip r:embed="rId2">
            <a:extLst>
              <a:ext uri="{28A0092B-C50C-407E-A947-70E740481C1C}">
                <a14:useLocalDpi xmlns:a14="http://schemas.microsoft.com/office/drawing/2010/main" val="0"/>
              </a:ext>
            </a:extLst>
          </a:blip>
          <a:srcRect t="40132" b="5395"/>
          <a:stretch/>
        </p:blipFill>
        <p:spPr>
          <a:xfrm>
            <a:off x="1" y="-1"/>
            <a:ext cx="24383999" cy="9962147"/>
          </a:xfrm>
          <a:prstGeom prst="rect">
            <a:avLst/>
          </a:prstGeom>
        </p:spPr>
      </p:pic>
      <p:cxnSp>
        <p:nvCxnSpPr>
          <p:cNvPr id="10" name="Straight Connector 7">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6773686" y="10528212"/>
            <a:ext cx="0" cy="18288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9228698-6581-4705-B5EB-4BEF6118FD9F}"/>
              </a:ext>
            </a:extLst>
          </p:cNvPr>
          <p:cNvSpPr/>
          <p:nvPr/>
        </p:nvSpPr>
        <p:spPr>
          <a:xfrm>
            <a:off x="0" y="9962146"/>
            <a:ext cx="24383999" cy="3753854"/>
          </a:xfrm>
          <a:prstGeom prst="rect">
            <a:avLst/>
          </a:prstGeom>
          <a:solidFill>
            <a:schemeClr val="accent5">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Helvetica Light"/>
            </a:endParaRPr>
          </a:p>
        </p:txBody>
      </p:sp>
      <p:sp>
        <p:nvSpPr>
          <p:cNvPr id="3" name="TextBox 2">
            <a:extLst>
              <a:ext uri="{FF2B5EF4-FFF2-40B4-BE49-F238E27FC236}">
                <a16:creationId xmlns:a16="http://schemas.microsoft.com/office/drawing/2014/main" id="{587BD7C8-E455-4237-8BFE-20139E4708CA}"/>
              </a:ext>
            </a:extLst>
          </p:cNvPr>
          <p:cNvSpPr txBox="1"/>
          <p:nvPr/>
        </p:nvSpPr>
        <p:spPr>
          <a:xfrm>
            <a:off x="2130210" y="10611159"/>
            <a:ext cx="17317235" cy="2529176"/>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lnSpcReduction="1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Lato Bold"/>
                <a:ea typeface="+mj-ea"/>
                <a:cs typeface="+mj-cs"/>
                <a:sym typeface="Helvetica Light"/>
              </a:rPr>
              <a:t>WE’RE NOT WRITING BLANK CHECKS</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Lato Bold"/>
              <a:ea typeface="+mj-ea"/>
              <a:cs typeface="+mj-cs"/>
              <a:sym typeface="Helvetica Light"/>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Lato Bold"/>
                <a:ea typeface="+mj-ea"/>
                <a:cs typeface="+mj-cs"/>
                <a:sym typeface="Helvetica Light"/>
              </a:rPr>
              <a:t>Nearly all of Commerce’s programs take revenues that don’t yet exist and use them to incentivize growth.</a:t>
            </a:r>
          </a:p>
        </p:txBody>
      </p:sp>
      <p:pic>
        <p:nvPicPr>
          <p:cNvPr id="6" name="Picture 5">
            <a:extLst>
              <a:ext uri="{FF2B5EF4-FFF2-40B4-BE49-F238E27FC236}">
                <a16:creationId xmlns:a16="http://schemas.microsoft.com/office/drawing/2014/main" id="{0A3B6AAD-1AD5-4749-A1A4-70063AAEA08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033004" y="10956293"/>
            <a:ext cx="3072036" cy="1765560"/>
          </a:xfrm>
          <a:prstGeom prst="rect">
            <a:avLst/>
          </a:prstGeom>
        </p:spPr>
      </p:pic>
      <p:sp>
        <p:nvSpPr>
          <p:cNvPr id="12" name="Oval 11">
            <a:extLst>
              <a:ext uri="{FF2B5EF4-FFF2-40B4-BE49-F238E27FC236}">
                <a16:creationId xmlns:a16="http://schemas.microsoft.com/office/drawing/2014/main" id="{5D787210-D712-49F7-94F0-D20CD06F6495}"/>
              </a:ext>
            </a:extLst>
          </p:cNvPr>
          <p:cNvSpPr/>
          <p:nvPr/>
        </p:nvSpPr>
        <p:spPr>
          <a:xfrm>
            <a:off x="280379" y="12873789"/>
            <a:ext cx="649705" cy="649705"/>
          </a:xfrm>
          <a:prstGeom prst="ellipse">
            <a:avLst/>
          </a:prstGeom>
          <a:solidFill>
            <a:srgbClr val="F1AD02"/>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ea typeface="+mn-ea"/>
              <a:cs typeface="+mn-cs"/>
            </a:endParaRPr>
          </a:p>
        </p:txBody>
      </p:sp>
      <p:sp>
        <p:nvSpPr>
          <p:cNvPr id="13" name="TextBox 12">
            <a:extLst>
              <a:ext uri="{FF2B5EF4-FFF2-40B4-BE49-F238E27FC236}">
                <a16:creationId xmlns:a16="http://schemas.microsoft.com/office/drawing/2014/main" id="{3B2598CF-2347-418A-BE35-71C7BBFC6407}"/>
              </a:ext>
            </a:extLst>
          </p:cNvPr>
          <p:cNvSpPr txBox="1"/>
          <p:nvPr/>
        </p:nvSpPr>
        <p:spPr>
          <a:xfrm>
            <a:off x="311606" y="12962679"/>
            <a:ext cx="587251" cy="471924"/>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lumMod val="75000"/>
                    <a:lumOff val="25000"/>
                  </a:prstClr>
                </a:solidFill>
                <a:effectLst/>
                <a:uLnTx/>
                <a:uFillTx/>
                <a:ea typeface="+mn-ea"/>
                <a:cs typeface="+mn-cs"/>
              </a:rPr>
              <a:t>22</a:t>
            </a:r>
          </a:p>
        </p:txBody>
      </p:sp>
    </p:spTree>
    <p:extLst>
      <p:ext uri="{BB962C8B-B14F-4D97-AF65-F5344CB8AC3E}">
        <p14:creationId xmlns:p14="http://schemas.microsoft.com/office/powerpoint/2010/main" val="2411646579"/>
      </p:ext>
    </p:extLst>
  </p:cSld>
  <p:clrMapOvr>
    <a:overrideClrMapping bg1="dk1" tx1="lt1" bg2="dk2" tx2="lt2" accent1="accent1" accent2="accent2" accent3="accent3" accent4="accent4" accent5="accent5" accent6="accent6" hlink="hlink" folHlink="folHlink"/>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BFB41AC-8682-43F8-9F86-35C3D4867CCF}"/>
              </a:ext>
            </a:extLst>
          </p:cNvPr>
          <p:cNvPicPr>
            <a:picLocks noChangeAspect="1"/>
          </p:cNvPicPr>
          <p:nvPr/>
        </p:nvPicPr>
        <p:blipFill rotWithShape="1">
          <a:blip r:embed="rId2">
            <a:extLst>
              <a:ext uri="{28A0092B-C50C-407E-A947-70E740481C1C}">
                <a14:useLocalDpi xmlns:a14="http://schemas.microsoft.com/office/drawing/2010/main" val="0"/>
              </a:ext>
            </a:extLst>
          </a:blip>
          <a:srcRect l="52534" t="3047" r="526" b="20699"/>
          <a:stretch/>
        </p:blipFill>
        <p:spPr>
          <a:xfrm>
            <a:off x="-23818" y="10"/>
            <a:ext cx="12649202" cy="13715990"/>
          </a:xfrm>
          <a:prstGeom prst="rect">
            <a:avLst/>
          </a:prstGeom>
        </p:spPr>
      </p:pic>
      <p:pic>
        <p:nvPicPr>
          <p:cNvPr id="16" name="Picture 18">
            <a:extLst>
              <a:ext uri="{FF2B5EF4-FFF2-40B4-BE49-F238E27FC236}">
                <a16:creationId xmlns:a16="http://schemas.microsoft.com/office/drawing/2014/main" id="{19AE98B8-B73A-4724-B639-017087F923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6" name="TextBox 5">
            <a:extLst>
              <a:ext uri="{FF2B5EF4-FFF2-40B4-BE49-F238E27FC236}">
                <a16:creationId xmlns:a16="http://schemas.microsoft.com/office/drawing/2014/main" id="{4072CFF5-3D8B-4635-9BB4-3E7E180BA8C9}"/>
              </a:ext>
            </a:extLst>
          </p:cNvPr>
          <p:cNvSpPr txBox="1"/>
          <p:nvPr/>
        </p:nvSpPr>
        <p:spPr>
          <a:xfrm>
            <a:off x="14210008" y="756024"/>
            <a:ext cx="9738358" cy="2651126"/>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prstClr val="black">
                    <a:lumMod val="75000"/>
                    <a:lumOff val="25000"/>
                  </a:prstClr>
                </a:solidFill>
                <a:effectLst/>
                <a:uLnTx/>
                <a:uFillTx/>
                <a:latin typeface="Helvetica Light"/>
                <a:ea typeface="+mj-ea"/>
                <a:cs typeface="+mj-cs"/>
                <a:sym typeface="Helvetica Light"/>
              </a:rPr>
              <a:t>INCENTIVES</a:t>
            </a:r>
          </a:p>
        </p:txBody>
      </p:sp>
      <p:sp>
        <p:nvSpPr>
          <p:cNvPr id="12" name="TextBox 11">
            <a:extLst>
              <a:ext uri="{FF2B5EF4-FFF2-40B4-BE49-F238E27FC236}">
                <a16:creationId xmlns:a16="http://schemas.microsoft.com/office/drawing/2014/main" id="{F0EC9A82-9531-4129-A50E-0ACC75C3F375}"/>
              </a:ext>
            </a:extLst>
          </p:cNvPr>
          <p:cNvSpPr txBox="1"/>
          <p:nvPr/>
        </p:nvSpPr>
        <p:spPr>
          <a:xfrm>
            <a:off x="14210008" y="2783400"/>
            <a:ext cx="9046807" cy="10451340"/>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t">
            <a:normAutofit/>
          </a:bodyPr>
          <a:lstStyle/>
          <a:p>
            <a:pPr marL="465138" marR="0" lvl="0"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43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High-performance Incentive Program (HPIP)</a:t>
            </a:r>
          </a:p>
          <a:p>
            <a:pPr marL="922338" marR="0" lvl="1"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Companies earn tax credit equal to 10% on eligible capital investment. </a:t>
            </a:r>
          </a:p>
          <a:p>
            <a:pPr marL="922338" marR="0" lvl="1"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Tax credit has 16-year life to be utilized.</a:t>
            </a:r>
          </a:p>
          <a:p>
            <a:pPr marL="922338" marR="0" lvl="1"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Threshold investment:</a:t>
            </a:r>
          </a:p>
          <a:p>
            <a:pPr marL="1379538" marR="0" lvl="2"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$1M MIN (metro counties)</a:t>
            </a:r>
          </a:p>
          <a:p>
            <a:pPr marL="1379538" marR="0" lvl="2"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$50K MIN (non-metro counties)</a:t>
            </a:r>
          </a:p>
          <a:p>
            <a:pPr marL="922338" marR="0" lvl="1"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1" i="0" u="none" strike="noStrike" kern="1200" cap="none" spc="0" normalizeH="0" baseline="0" noProof="0" dirty="0">
                <a:ln>
                  <a:noFill/>
                </a:ln>
                <a:solidFill>
                  <a:prstClr val="black">
                    <a:lumMod val="65000"/>
                    <a:lumOff val="35000"/>
                  </a:prstClr>
                </a:solidFill>
                <a:effectLst/>
                <a:uLnTx/>
                <a:uFillTx/>
                <a:latin typeface="Helvetica Light"/>
                <a:ea typeface="+mn-ea"/>
                <a:cs typeface="+mn-cs"/>
                <a:sym typeface="Helvetica Light"/>
              </a:rPr>
              <a:t>MUST MEET ELIGIBILITY CRITERIA RELATED TO WAGES &amp; TRAINING INVESTMENT TO QUALIFY, AS WELL AS FALL WITHIN AN ELIGIBLE NAICS CODE </a:t>
            </a:r>
            <a:r>
              <a:rPr kumimoji="0" lang="en-US" sz="3000" b="1" i="0" u="sng" strike="noStrike" kern="1200" cap="none" spc="0" normalizeH="0" baseline="0" noProof="0" dirty="0">
                <a:ln>
                  <a:noFill/>
                </a:ln>
                <a:solidFill>
                  <a:prstClr val="black">
                    <a:lumMod val="65000"/>
                    <a:lumOff val="35000"/>
                  </a:prstClr>
                </a:solidFill>
                <a:effectLst/>
                <a:uLnTx/>
                <a:uFillTx/>
                <a:latin typeface="Helvetica Light"/>
                <a:ea typeface="+mn-ea"/>
                <a:cs typeface="+mn-cs"/>
                <a:sym typeface="Helvetica Light"/>
              </a:rPr>
              <a:t>OTHER THAN </a:t>
            </a:r>
            <a:r>
              <a:rPr kumimoji="0" lang="en-US" sz="3000" b="1" i="0" u="none" strike="noStrike" kern="1200" cap="none" spc="0" normalizeH="0" baseline="0" noProof="0" dirty="0">
                <a:ln>
                  <a:noFill/>
                </a:ln>
                <a:solidFill>
                  <a:prstClr val="black">
                    <a:lumMod val="65000"/>
                    <a:lumOff val="35000"/>
                  </a:prstClr>
                </a:solidFill>
                <a:effectLst/>
                <a:uLnTx/>
                <a:uFillTx/>
                <a:latin typeface="Helvetica Light"/>
                <a:ea typeface="+mn-ea"/>
                <a:cs typeface="+mn-cs"/>
                <a:sym typeface="Helvetica Light"/>
              </a:rPr>
              <a:t>AGRICULTURE, MINING, CONSTRUCTION &amp; RETAIL</a:t>
            </a:r>
          </a:p>
          <a:p>
            <a:pPr marL="922338" marR="0" lvl="1"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endParaRPr kumimoji="0" lang="en-US" sz="3000" b="1" i="0" u="none" strike="noStrike" kern="1200" cap="none" spc="0" normalizeH="0" baseline="0" noProof="0" dirty="0">
              <a:ln>
                <a:noFill/>
              </a:ln>
              <a:solidFill>
                <a:prstClr val="black">
                  <a:lumMod val="65000"/>
                  <a:lumOff val="35000"/>
                </a:prstClr>
              </a:solidFill>
              <a:effectLst/>
              <a:uLnTx/>
              <a:uFillTx/>
              <a:latin typeface="Helvetica Light"/>
              <a:ea typeface="+mn-ea"/>
              <a:cs typeface="+mn-cs"/>
              <a:sym typeface="Helvetica Light"/>
            </a:endParaRPr>
          </a:p>
        </p:txBody>
      </p:sp>
      <p:sp>
        <p:nvSpPr>
          <p:cNvPr id="4" name="Rectangle 3">
            <a:extLst>
              <a:ext uri="{FF2B5EF4-FFF2-40B4-BE49-F238E27FC236}">
                <a16:creationId xmlns:a16="http://schemas.microsoft.com/office/drawing/2014/main" id="{69AC540B-9700-47F5-9FDC-48A5C3D8B3B9}"/>
              </a:ext>
            </a:extLst>
          </p:cNvPr>
          <p:cNvSpPr/>
          <p:nvPr/>
        </p:nvSpPr>
        <p:spPr>
          <a:xfrm>
            <a:off x="14210008" y="10002479"/>
            <a:ext cx="9046807" cy="2651126"/>
          </a:xfrm>
          <a:prstGeom prst="rect">
            <a:avLst/>
          </a:prstGeom>
          <a:solidFill>
            <a:schemeClr val="accent5">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0" fontAlgn="auto" latinLnBrk="0" hangingPunct="0">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Helvetica Light"/>
              <a:ea typeface="+mn-ea"/>
              <a:cs typeface="+mn-cs"/>
              <a:sym typeface="Helvetica Light"/>
            </a:endParaRPr>
          </a:p>
        </p:txBody>
      </p:sp>
      <p:sp>
        <p:nvSpPr>
          <p:cNvPr id="3" name="Rectangle 2">
            <a:extLst>
              <a:ext uri="{FF2B5EF4-FFF2-40B4-BE49-F238E27FC236}">
                <a16:creationId xmlns:a16="http://schemas.microsoft.com/office/drawing/2014/main" id="{DA7762A8-8454-435A-8E1C-17F77E1FB06B}"/>
              </a:ext>
            </a:extLst>
          </p:cNvPr>
          <p:cNvSpPr/>
          <p:nvPr/>
        </p:nvSpPr>
        <p:spPr>
          <a:xfrm>
            <a:off x="14222557" y="10533978"/>
            <a:ext cx="9034257" cy="1588127"/>
          </a:xfrm>
          <a:prstGeom prst="rect">
            <a:avLst/>
          </a:prstGeom>
        </p:spPr>
        <p:txBody>
          <a:bodyPr wrap="square">
            <a:spAutoFit/>
          </a:bodyPr>
          <a:lstStyle/>
          <a:p>
            <a:pPr marL="457200" marR="0" lvl="1" indent="0" algn="ctr" defTabSz="914400" rtl="0" eaLnBrk="1" fontAlgn="auto" latinLnBrk="0" hangingPunct="1">
              <a:lnSpc>
                <a:spcPct val="90000"/>
              </a:lnSpc>
              <a:spcBef>
                <a:spcPts val="0"/>
              </a:spcBef>
              <a:spcAft>
                <a:spcPts val="600"/>
              </a:spcAft>
              <a:buClrTx/>
              <a:buSzTx/>
              <a:buFontTx/>
              <a:buNone/>
              <a:tabLst>
                <a:tab pos="914400" algn="l"/>
              </a:tabLst>
              <a:defRPr/>
            </a:pPr>
            <a:r>
              <a:rPr kumimoji="0" lang="en-US" sz="3600" b="0" i="0" u="none" strike="noStrike" kern="1200" cap="none" spc="0" normalizeH="0" baseline="0" noProof="0" dirty="0">
                <a:ln>
                  <a:noFill/>
                </a:ln>
                <a:solidFill>
                  <a:prstClr val="white"/>
                </a:solidFill>
                <a:effectLst/>
                <a:uLnTx/>
                <a:uFillTx/>
                <a:latin typeface="Helvetica Light"/>
                <a:sym typeface="Helvetica Light"/>
              </a:rPr>
              <a:t>~ $550M in unclaimed tax credits: </a:t>
            </a:r>
            <a:br>
              <a:rPr kumimoji="0" lang="en-US" sz="3600" b="0" i="0" u="none" strike="noStrike" kern="1200" cap="none" spc="0" normalizeH="0" baseline="0" noProof="0" dirty="0">
                <a:ln>
                  <a:noFill/>
                </a:ln>
                <a:solidFill>
                  <a:prstClr val="white"/>
                </a:solidFill>
                <a:effectLst/>
                <a:uLnTx/>
                <a:uFillTx/>
                <a:latin typeface="Helvetica Light"/>
                <a:sym typeface="Helvetica Light"/>
              </a:rPr>
            </a:br>
            <a:r>
              <a:rPr kumimoji="0" lang="en-US" sz="3600" b="0" i="0" u="none" strike="noStrike" kern="1200" cap="none" spc="0" normalizeH="0" baseline="0" noProof="0" dirty="0">
                <a:ln>
                  <a:noFill/>
                </a:ln>
                <a:solidFill>
                  <a:prstClr val="white"/>
                </a:solidFill>
                <a:effectLst/>
                <a:uLnTx/>
                <a:uFillTx/>
                <a:latin typeface="Helvetica Light"/>
                <a:sym typeface="Helvetica Light"/>
              </a:rPr>
              <a:t>Commerce and Revenue working on a </a:t>
            </a:r>
            <a:br>
              <a:rPr kumimoji="0" lang="en-US" sz="3600" b="0" i="0" u="none" strike="noStrike" kern="1200" cap="none" spc="0" normalizeH="0" baseline="0" noProof="0" dirty="0">
                <a:ln>
                  <a:noFill/>
                </a:ln>
                <a:solidFill>
                  <a:prstClr val="white"/>
                </a:solidFill>
                <a:effectLst/>
                <a:uLnTx/>
                <a:uFillTx/>
                <a:latin typeface="Helvetica Light"/>
                <a:sym typeface="Helvetica Light"/>
              </a:rPr>
            </a:br>
            <a:r>
              <a:rPr kumimoji="0" lang="en-US" sz="3600" b="0" i="0" u="none" strike="noStrike" kern="1200" cap="none" spc="0" normalizeH="0" baseline="0" noProof="0" dirty="0">
                <a:ln>
                  <a:noFill/>
                </a:ln>
                <a:solidFill>
                  <a:prstClr val="white"/>
                </a:solidFill>
                <a:effectLst/>
                <a:uLnTx/>
                <a:uFillTx/>
                <a:latin typeface="Helvetica Light"/>
                <a:sym typeface="Helvetica Light"/>
              </a:rPr>
              <a:t>write-down plan of action.</a:t>
            </a:r>
            <a:endParaRPr kumimoji="0" lang="en-US" sz="3600" b="1" i="0" u="none" strike="noStrike" kern="1200" cap="none" spc="0" normalizeH="0" baseline="0" noProof="0" dirty="0">
              <a:ln>
                <a:noFill/>
              </a:ln>
              <a:solidFill>
                <a:prstClr val="white"/>
              </a:solidFill>
              <a:effectLst/>
              <a:uLnTx/>
              <a:uFillTx/>
              <a:latin typeface="Helvetica Light"/>
              <a:sym typeface="Helvetica Light"/>
            </a:endParaRPr>
          </a:p>
        </p:txBody>
      </p:sp>
      <p:sp>
        <p:nvSpPr>
          <p:cNvPr id="10" name="Rectangle 9">
            <a:extLst>
              <a:ext uri="{FF2B5EF4-FFF2-40B4-BE49-F238E27FC236}">
                <a16:creationId xmlns:a16="http://schemas.microsoft.com/office/drawing/2014/main" id="{78B87C1A-48BB-4F0A-85B1-A5B89160D7A5}"/>
              </a:ext>
            </a:extLst>
          </p:cNvPr>
          <p:cNvSpPr/>
          <p:nvPr/>
        </p:nvSpPr>
        <p:spPr>
          <a:xfrm>
            <a:off x="0" y="0"/>
            <a:ext cx="24384000" cy="13715998"/>
          </a:xfrm>
          <a:prstGeom prst="rect">
            <a:avLst/>
          </a:prstGeom>
          <a:noFill/>
          <a:ln w="12700" cap="flat">
            <a:solidFill>
              <a:sysClr val="windowText" lastClr="000000">
                <a:lumMod val="50000"/>
                <a:lumOff val="50000"/>
              </a:sysClr>
            </a:solid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sp>
        <p:nvSpPr>
          <p:cNvPr id="11" name="Oval 10">
            <a:extLst>
              <a:ext uri="{FF2B5EF4-FFF2-40B4-BE49-F238E27FC236}">
                <a16:creationId xmlns:a16="http://schemas.microsoft.com/office/drawing/2014/main" id="{12E13BA3-87E9-4945-94C9-CE8194CD239A}"/>
              </a:ext>
            </a:extLst>
          </p:cNvPr>
          <p:cNvSpPr/>
          <p:nvPr/>
        </p:nvSpPr>
        <p:spPr>
          <a:xfrm>
            <a:off x="280379" y="12873789"/>
            <a:ext cx="649705" cy="649705"/>
          </a:xfrm>
          <a:prstGeom prst="ellipse">
            <a:avLst/>
          </a:prstGeom>
          <a:solidFill>
            <a:srgbClr val="F1AD0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3" name="TextBox 12">
            <a:extLst>
              <a:ext uri="{FF2B5EF4-FFF2-40B4-BE49-F238E27FC236}">
                <a16:creationId xmlns:a16="http://schemas.microsoft.com/office/drawing/2014/main" id="{920EDA4C-EC1B-4E10-9CA2-4F5B8AF088DE}"/>
              </a:ext>
            </a:extLst>
          </p:cNvPr>
          <p:cNvSpPr txBox="1"/>
          <p:nvPr/>
        </p:nvSpPr>
        <p:spPr>
          <a:xfrm>
            <a:off x="311606" y="12962679"/>
            <a:ext cx="58725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tx1">
                    <a:lumMod val="75000"/>
                    <a:lumOff val="25000"/>
                  </a:schemeClr>
                </a:solidFill>
                <a:effectLst/>
                <a:uFillTx/>
                <a:latin typeface="+mn-lt"/>
                <a:ea typeface="+mn-ea"/>
                <a:cs typeface="+mn-cs"/>
                <a:sym typeface="Helvetica Light"/>
              </a:rPr>
              <a:t>23</a:t>
            </a:r>
          </a:p>
        </p:txBody>
      </p:sp>
    </p:spTree>
    <p:extLst>
      <p:ext uri="{BB962C8B-B14F-4D97-AF65-F5344CB8AC3E}">
        <p14:creationId xmlns:p14="http://schemas.microsoft.com/office/powerpoint/2010/main" val="38003363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BFB41AC-8682-43F8-9F86-35C3D4867CCF}"/>
              </a:ext>
            </a:extLst>
          </p:cNvPr>
          <p:cNvPicPr>
            <a:picLocks noChangeAspect="1"/>
          </p:cNvPicPr>
          <p:nvPr/>
        </p:nvPicPr>
        <p:blipFill rotWithShape="1">
          <a:blip r:embed="rId2">
            <a:extLst>
              <a:ext uri="{28A0092B-C50C-407E-A947-70E740481C1C}">
                <a14:useLocalDpi xmlns:a14="http://schemas.microsoft.com/office/drawing/2010/main" val="0"/>
              </a:ext>
            </a:extLst>
          </a:blip>
          <a:srcRect l="21659"/>
          <a:stretch/>
        </p:blipFill>
        <p:spPr>
          <a:xfrm>
            <a:off x="0" y="2"/>
            <a:ext cx="16143051" cy="13715998"/>
          </a:xfrm>
          <a:prstGeom prst="rect">
            <a:avLst/>
          </a:prstGeom>
        </p:spPr>
      </p:pic>
      <p:pic>
        <p:nvPicPr>
          <p:cNvPr id="16" name="Picture 18">
            <a:extLst>
              <a:ext uri="{FF2B5EF4-FFF2-40B4-BE49-F238E27FC236}">
                <a16:creationId xmlns:a16="http://schemas.microsoft.com/office/drawing/2014/main" id="{19AE98B8-B73A-4724-B639-017087F923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6" name="TextBox 5">
            <a:extLst>
              <a:ext uri="{FF2B5EF4-FFF2-40B4-BE49-F238E27FC236}">
                <a16:creationId xmlns:a16="http://schemas.microsoft.com/office/drawing/2014/main" id="{4072CFF5-3D8B-4635-9BB4-3E7E180BA8C9}"/>
              </a:ext>
            </a:extLst>
          </p:cNvPr>
          <p:cNvSpPr txBox="1"/>
          <p:nvPr/>
        </p:nvSpPr>
        <p:spPr>
          <a:xfrm>
            <a:off x="14210008" y="756024"/>
            <a:ext cx="9738358" cy="2651126"/>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prstClr val="black">
                    <a:lumMod val="75000"/>
                    <a:lumOff val="25000"/>
                  </a:prstClr>
                </a:solidFill>
                <a:effectLst/>
                <a:uLnTx/>
                <a:uFillTx/>
                <a:latin typeface="Helvetica Light"/>
                <a:ea typeface="+mj-ea"/>
                <a:cs typeface="+mj-cs"/>
                <a:sym typeface="Helvetica Light"/>
              </a:rPr>
              <a:t>INCENTIVES</a:t>
            </a:r>
          </a:p>
        </p:txBody>
      </p:sp>
      <p:sp>
        <p:nvSpPr>
          <p:cNvPr id="12" name="TextBox 11">
            <a:extLst>
              <a:ext uri="{FF2B5EF4-FFF2-40B4-BE49-F238E27FC236}">
                <a16:creationId xmlns:a16="http://schemas.microsoft.com/office/drawing/2014/main" id="{F0EC9A82-9531-4129-A50E-0ACC75C3F375}"/>
              </a:ext>
            </a:extLst>
          </p:cNvPr>
          <p:cNvSpPr txBox="1"/>
          <p:nvPr/>
        </p:nvSpPr>
        <p:spPr>
          <a:xfrm>
            <a:off x="14210008" y="2783400"/>
            <a:ext cx="9046807" cy="10451340"/>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t">
            <a:normAutofit/>
          </a:bodyPr>
          <a:lstStyle/>
          <a:p>
            <a:pPr marL="465138" marR="0" lvl="0"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43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Promoting Employment Across Kansas (PEAK)</a:t>
            </a:r>
          </a:p>
          <a:p>
            <a:pPr marL="922338" marR="0" lvl="1"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Companies creating 5-10 new jobs over a 2-year period are eligible. </a:t>
            </a:r>
          </a:p>
          <a:p>
            <a:pPr marL="1379538" marR="0" lvl="2"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sym typeface="Helvetica Light"/>
              </a:rPr>
              <a:t>Median wage must meet or exceed county median wage</a:t>
            </a:r>
          </a:p>
          <a:p>
            <a:pPr marL="1379538" marR="0" lvl="2"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sym typeface="Helvetica Light"/>
              </a:rPr>
              <a:t>Must offer healthcare coverage and pay </a:t>
            </a:r>
            <a:br>
              <a:rPr kumimoji="0" lang="en-US" sz="3000" b="0" i="0" u="none" strike="noStrike" kern="1200" cap="none" spc="0" normalizeH="0" baseline="0" noProof="0" dirty="0">
                <a:ln>
                  <a:noFill/>
                </a:ln>
                <a:solidFill>
                  <a:prstClr val="black">
                    <a:lumMod val="75000"/>
                    <a:lumOff val="25000"/>
                  </a:prstClr>
                </a:solidFill>
                <a:effectLst/>
                <a:uLnTx/>
                <a:uFillTx/>
                <a:latin typeface="Helvetica Light"/>
                <a:sym typeface="Helvetica Light"/>
              </a:rPr>
            </a:b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sym typeface="Helvetica Light"/>
              </a:rPr>
              <a:t>=/&gt; 50% of premium</a:t>
            </a:r>
          </a:p>
          <a:p>
            <a:pPr marL="922338" marR="0" lvl="1"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Company retains 95% of state withholding on PEAK-eligible jobs. Retention period of withholding </a:t>
            </a:r>
            <a:r>
              <a:rPr kumimoji="0" lang="en-US" sz="3000" b="0" i="0" u="sng"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up to 10 years</a:t>
            </a: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 depending on total number of jobs created over a 5-year period.</a:t>
            </a:r>
          </a:p>
        </p:txBody>
      </p:sp>
      <p:sp>
        <p:nvSpPr>
          <p:cNvPr id="3" name="Rectangle 2">
            <a:extLst>
              <a:ext uri="{FF2B5EF4-FFF2-40B4-BE49-F238E27FC236}">
                <a16:creationId xmlns:a16="http://schemas.microsoft.com/office/drawing/2014/main" id="{E804C926-2AE1-4719-A20C-104500492EAF}"/>
              </a:ext>
            </a:extLst>
          </p:cNvPr>
          <p:cNvSpPr/>
          <p:nvPr/>
        </p:nvSpPr>
        <p:spPr>
          <a:xfrm>
            <a:off x="14210008" y="8965635"/>
            <a:ext cx="9070625" cy="3724096"/>
          </a:xfrm>
          <a:prstGeom prst="rect">
            <a:avLst/>
          </a:prstGeom>
          <a:solidFill>
            <a:schemeClr val="accent5">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0" fontAlgn="auto" latinLnBrk="0" hangingPunct="0">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Helvetica Light"/>
              <a:ea typeface="+mn-ea"/>
              <a:cs typeface="+mn-cs"/>
              <a:sym typeface="Helvetica Light"/>
            </a:endParaRPr>
          </a:p>
        </p:txBody>
      </p:sp>
      <p:sp>
        <p:nvSpPr>
          <p:cNvPr id="2" name="Rectangle 1">
            <a:extLst>
              <a:ext uri="{FF2B5EF4-FFF2-40B4-BE49-F238E27FC236}">
                <a16:creationId xmlns:a16="http://schemas.microsoft.com/office/drawing/2014/main" id="{A9F6AC81-7BB3-4169-A4B9-0863F8AB007D}"/>
              </a:ext>
            </a:extLst>
          </p:cNvPr>
          <p:cNvSpPr/>
          <p:nvPr/>
        </p:nvSpPr>
        <p:spPr>
          <a:xfrm>
            <a:off x="15059024" y="8965635"/>
            <a:ext cx="7800975" cy="3724096"/>
          </a:xfrm>
          <a:prstGeom prst="rect">
            <a:avLst/>
          </a:prstGeom>
        </p:spPr>
        <p:txBody>
          <a:bodyPr wrap="square">
            <a:spAutoFit/>
          </a:bodyPr>
          <a:lstStyle/>
          <a:p>
            <a:pPr marL="0" marR="0" lvl="0" indent="0" algn="l" defTabSz="825500" rtl="0" eaLnBrk="0" fontAlgn="base"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sym typeface="Helvetica Light"/>
              </a:rPr>
              <a:t>Take Rate for PEAK</a:t>
            </a:r>
          </a:p>
          <a:p>
            <a:pPr marL="571500" marR="0" lvl="0" indent="0" algn="l" defTabSz="825500" rtl="0" eaLnBrk="0" fontAlgn="base"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sym typeface="Helvetica Light"/>
              </a:rPr>
              <a:t>2016			56%</a:t>
            </a:r>
          </a:p>
          <a:p>
            <a:pPr marL="571500" marR="0" lvl="0" indent="0" algn="l" defTabSz="825500" rtl="0" eaLnBrk="0" fontAlgn="base"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sym typeface="Helvetica Light"/>
              </a:rPr>
              <a:t>2017			54%</a:t>
            </a:r>
          </a:p>
          <a:p>
            <a:pPr marL="571500" marR="0" lvl="0" indent="0" algn="l" defTabSz="825500" rtl="0" eaLnBrk="0" fontAlgn="base"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sym typeface="Helvetica Light"/>
              </a:rPr>
              <a:t>2018			47%</a:t>
            </a:r>
          </a:p>
          <a:p>
            <a:pPr marL="571500" marR="0" lvl="0" indent="0" algn="l" defTabSz="825500" rtl="0" eaLnBrk="0" fontAlgn="base"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sym typeface="Helvetica Light"/>
              </a:rPr>
              <a:t>2019 YTD*	29%                 </a:t>
            </a:r>
          </a:p>
          <a:p>
            <a:pPr marL="0" marR="0" lvl="0" indent="0" algn="l" defTabSz="825500" rtl="0" eaLnBrk="0" fontAlgn="base" latinLnBrk="0" hangingPunct="0">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sym typeface="Helvetica Light"/>
              </a:rPr>
              <a:t>*With the potential benefit at 63% of total cap. YTD take rate is 19% of total benefit cap.  </a:t>
            </a:r>
          </a:p>
        </p:txBody>
      </p:sp>
      <p:sp>
        <p:nvSpPr>
          <p:cNvPr id="10" name="Rectangle 9">
            <a:extLst>
              <a:ext uri="{FF2B5EF4-FFF2-40B4-BE49-F238E27FC236}">
                <a16:creationId xmlns:a16="http://schemas.microsoft.com/office/drawing/2014/main" id="{0B063023-9653-41AB-BE51-C12AEF926F39}"/>
              </a:ext>
            </a:extLst>
          </p:cNvPr>
          <p:cNvSpPr/>
          <p:nvPr/>
        </p:nvSpPr>
        <p:spPr>
          <a:xfrm>
            <a:off x="0" y="0"/>
            <a:ext cx="24384000" cy="13715998"/>
          </a:xfrm>
          <a:prstGeom prst="rect">
            <a:avLst/>
          </a:prstGeom>
          <a:noFill/>
          <a:ln w="12700" cap="flat">
            <a:solidFill>
              <a:sysClr val="windowText" lastClr="000000">
                <a:lumMod val="50000"/>
                <a:lumOff val="50000"/>
              </a:sysClr>
            </a:solid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sp>
        <p:nvSpPr>
          <p:cNvPr id="11" name="Oval 10">
            <a:extLst>
              <a:ext uri="{FF2B5EF4-FFF2-40B4-BE49-F238E27FC236}">
                <a16:creationId xmlns:a16="http://schemas.microsoft.com/office/drawing/2014/main" id="{E15FBB9C-1EE8-4E3D-B045-F11898E051EA}"/>
              </a:ext>
            </a:extLst>
          </p:cNvPr>
          <p:cNvSpPr/>
          <p:nvPr/>
        </p:nvSpPr>
        <p:spPr>
          <a:xfrm>
            <a:off x="280379" y="12873789"/>
            <a:ext cx="649705" cy="649705"/>
          </a:xfrm>
          <a:prstGeom prst="ellipse">
            <a:avLst/>
          </a:prstGeom>
          <a:solidFill>
            <a:srgbClr val="F1AD0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3" name="TextBox 12">
            <a:extLst>
              <a:ext uri="{FF2B5EF4-FFF2-40B4-BE49-F238E27FC236}">
                <a16:creationId xmlns:a16="http://schemas.microsoft.com/office/drawing/2014/main" id="{DB1C6299-D180-421F-B0F1-BD18067ADF7C}"/>
              </a:ext>
            </a:extLst>
          </p:cNvPr>
          <p:cNvSpPr txBox="1"/>
          <p:nvPr/>
        </p:nvSpPr>
        <p:spPr>
          <a:xfrm>
            <a:off x="311606" y="12962679"/>
            <a:ext cx="58725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tx1">
                    <a:lumMod val="75000"/>
                    <a:lumOff val="25000"/>
                  </a:schemeClr>
                </a:solidFill>
                <a:effectLst/>
                <a:uFillTx/>
                <a:latin typeface="+mn-lt"/>
                <a:ea typeface="+mn-ea"/>
                <a:cs typeface="+mn-cs"/>
                <a:sym typeface="Helvetica Light"/>
              </a:rPr>
              <a:t>24</a:t>
            </a:r>
          </a:p>
        </p:txBody>
      </p:sp>
    </p:spTree>
    <p:extLst>
      <p:ext uri="{BB962C8B-B14F-4D97-AF65-F5344CB8AC3E}">
        <p14:creationId xmlns:p14="http://schemas.microsoft.com/office/powerpoint/2010/main" val="138267109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BFB41AC-8682-43F8-9F86-35C3D4867CCF}"/>
              </a:ext>
            </a:extLst>
          </p:cNvPr>
          <p:cNvPicPr>
            <a:picLocks noChangeAspect="1"/>
          </p:cNvPicPr>
          <p:nvPr/>
        </p:nvPicPr>
        <p:blipFill rotWithShape="1">
          <a:blip r:embed="rId2">
            <a:extLst>
              <a:ext uri="{28A0092B-C50C-407E-A947-70E740481C1C}">
                <a14:useLocalDpi xmlns:a14="http://schemas.microsoft.com/office/drawing/2010/main" val="0"/>
              </a:ext>
            </a:extLst>
          </a:blip>
          <a:srcRect l="18536" b="7110"/>
          <a:stretch/>
        </p:blipFill>
        <p:spPr>
          <a:xfrm>
            <a:off x="0" y="0"/>
            <a:ext cx="13082823" cy="13716000"/>
          </a:xfrm>
          <a:prstGeom prst="rect">
            <a:avLst/>
          </a:prstGeom>
        </p:spPr>
      </p:pic>
      <p:pic>
        <p:nvPicPr>
          <p:cNvPr id="16" name="Picture 18">
            <a:extLst>
              <a:ext uri="{FF2B5EF4-FFF2-40B4-BE49-F238E27FC236}">
                <a16:creationId xmlns:a16="http://schemas.microsoft.com/office/drawing/2014/main" id="{19AE98B8-B73A-4724-B639-017087F923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6" name="TextBox 5">
            <a:extLst>
              <a:ext uri="{FF2B5EF4-FFF2-40B4-BE49-F238E27FC236}">
                <a16:creationId xmlns:a16="http://schemas.microsoft.com/office/drawing/2014/main" id="{4072CFF5-3D8B-4635-9BB4-3E7E180BA8C9}"/>
              </a:ext>
            </a:extLst>
          </p:cNvPr>
          <p:cNvSpPr txBox="1"/>
          <p:nvPr/>
        </p:nvSpPr>
        <p:spPr>
          <a:xfrm>
            <a:off x="14210008" y="756024"/>
            <a:ext cx="9738358" cy="2651126"/>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prstClr val="black">
                    <a:lumMod val="75000"/>
                    <a:lumOff val="25000"/>
                  </a:prstClr>
                </a:solidFill>
                <a:effectLst/>
                <a:uLnTx/>
                <a:uFillTx/>
                <a:latin typeface="Helvetica Light"/>
                <a:ea typeface="+mj-ea"/>
                <a:cs typeface="+mj-cs"/>
                <a:sym typeface="Helvetica Light"/>
              </a:rPr>
              <a:t>INCENTIVES</a:t>
            </a:r>
          </a:p>
        </p:txBody>
      </p:sp>
      <p:sp>
        <p:nvSpPr>
          <p:cNvPr id="12" name="TextBox 11">
            <a:extLst>
              <a:ext uri="{FF2B5EF4-FFF2-40B4-BE49-F238E27FC236}">
                <a16:creationId xmlns:a16="http://schemas.microsoft.com/office/drawing/2014/main" id="{F0EC9A82-9531-4129-A50E-0ACC75C3F375}"/>
              </a:ext>
            </a:extLst>
          </p:cNvPr>
          <p:cNvSpPr txBox="1"/>
          <p:nvPr/>
        </p:nvSpPr>
        <p:spPr>
          <a:xfrm>
            <a:off x="14210008" y="2783400"/>
            <a:ext cx="9046807" cy="9689340"/>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t">
            <a:noAutofit/>
          </a:bodyPr>
          <a:lstStyle/>
          <a:p>
            <a:pPr marL="465138" marR="0" lvl="0"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43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STAR Bonds</a:t>
            </a:r>
          </a:p>
          <a:p>
            <a:pPr marL="922338" marR="0" lvl="1"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STAR Bonds are </a:t>
            </a:r>
            <a:r>
              <a:rPr kumimoji="0" lang="en-US" sz="3000" b="1" i="1" u="sng"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not</a:t>
            </a: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 an obligation of the State – bond holders assume all risk.</a:t>
            </a:r>
          </a:p>
          <a:p>
            <a:pPr marL="922338" marR="0" lvl="1"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Used to develop tourism- and entertainment-based attractions to spur increased tourism and new spending in the state.</a:t>
            </a:r>
          </a:p>
          <a:p>
            <a:pPr marL="1379538" marR="0" lvl="2"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Land acquisition, infrastructure and construction costs (in very limited cases).</a:t>
            </a:r>
          </a:p>
          <a:p>
            <a:pPr marL="922338" marR="0" lvl="1"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Must have $50M in capital investment and $50M in annual sales at buildout in metro areas.</a:t>
            </a:r>
          </a:p>
          <a:p>
            <a:pPr marL="922338" marR="0" lvl="1"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Project must be considered to be a major commercial, entertainment or tourism area with regional draw for non-metro areas. </a:t>
            </a:r>
          </a:p>
          <a:p>
            <a:pPr marL="922338" marR="0" lvl="1"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By law, state investment limited to 49% of a project’s total cost.</a:t>
            </a:r>
          </a:p>
          <a:p>
            <a:pPr marL="922338" marR="0" lvl="1"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1"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BONDS ARE REPAID ONLY THROUGH NEW OR INCREASED SALES TAX REVENUE GENERATED WITHIN GEOGRAPHICAL BOUNDARIES OF PROJECT DISTRICT.</a:t>
            </a:r>
          </a:p>
        </p:txBody>
      </p:sp>
      <p:sp>
        <p:nvSpPr>
          <p:cNvPr id="8" name="Rectangle 7">
            <a:extLst>
              <a:ext uri="{FF2B5EF4-FFF2-40B4-BE49-F238E27FC236}">
                <a16:creationId xmlns:a16="http://schemas.microsoft.com/office/drawing/2014/main" id="{65165E00-D4B7-47E4-BD4C-55D949068896}"/>
              </a:ext>
            </a:extLst>
          </p:cNvPr>
          <p:cNvSpPr/>
          <p:nvPr/>
        </p:nvSpPr>
        <p:spPr>
          <a:xfrm>
            <a:off x="0" y="0"/>
            <a:ext cx="24384000" cy="13715998"/>
          </a:xfrm>
          <a:prstGeom prst="rect">
            <a:avLst/>
          </a:prstGeom>
          <a:noFill/>
          <a:ln w="12700" cap="flat">
            <a:solidFill>
              <a:sysClr val="windowText" lastClr="000000">
                <a:lumMod val="50000"/>
                <a:lumOff val="50000"/>
              </a:sysClr>
            </a:solid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sp>
        <p:nvSpPr>
          <p:cNvPr id="7" name="Oval 6">
            <a:extLst>
              <a:ext uri="{FF2B5EF4-FFF2-40B4-BE49-F238E27FC236}">
                <a16:creationId xmlns:a16="http://schemas.microsoft.com/office/drawing/2014/main" id="{B28B1181-80EF-4CF3-B24E-1756DEE749D6}"/>
              </a:ext>
            </a:extLst>
          </p:cNvPr>
          <p:cNvSpPr/>
          <p:nvPr/>
        </p:nvSpPr>
        <p:spPr>
          <a:xfrm>
            <a:off x="280379" y="12873789"/>
            <a:ext cx="649705" cy="649705"/>
          </a:xfrm>
          <a:prstGeom prst="ellipse">
            <a:avLst/>
          </a:prstGeom>
          <a:solidFill>
            <a:srgbClr val="F1AD0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9" name="TextBox 8">
            <a:extLst>
              <a:ext uri="{FF2B5EF4-FFF2-40B4-BE49-F238E27FC236}">
                <a16:creationId xmlns:a16="http://schemas.microsoft.com/office/drawing/2014/main" id="{9A8945C7-896A-44FC-A03C-8D2086D26AC9}"/>
              </a:ext>
            </a:extLst>
          </p:cNvPr>
          <p:cNvSpPr txBox="1"/>
          <p:nvPr/>
        </p:nvSpPr>
        <p:spPr>
          <a:xfrm>
            <a:off x="311606" y="12962679"/>
            <a:ext cx="58725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tx1">
                    <a:lumMod val="75000"/>
                    <a:lumOff val="25000"/>
                  </a:schemeClr>
                </a:solidFill>
                <a:effectLst/>
                <a:uFillTx/>
                <a:latin typeface="+mn-lt"/>
                <a:ea typeface="+mn-ea"/>
                <a:cs typeface="+mn-cs"/>
                <a:sym typeface="Helvetica Light"/>
              </a:rPr>
              <a:t>25</a:t>
            </a:r>
          </a:p>
        </p:txBody>
      </p:sp>
    </p:spTree>
    <p:extLst>
      <p:ext uri="{BB962C8B-B14F-4D97-AF65-F5344CB8AC3E}">
        <p14:creationId xmlns:p14="http://schemas.microsoft.com/office/powerpoint/2010/main" val="212701370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BFB41AC-8682-43F8-9F86-35C3D4867C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38" y="10"/>
            <a:ext cx="12407890" cy="13715990"/>
          </a:xfrm>
          <a:prstGeom prst="rect">
            <a:avLst/>
          </a:prstGeom>
        </p:spPr>
      </p:pic>
      <p:pic>
        <p:nvPicPr>
          <p:cNvPr id="16" name="Picture 18">
            <a:extLst>
              <a:ext uri="{FF2B5EF4-FFF2-40B4-BE49-F238E27FC236}">
                <a16:creationId xmlns:a16="http://schemas.microsoft.com/office/drawing/2014/main" id="{19AE98B8-B73A-4724-B639-017087F923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6" name="TextBox 5">
            <a:extLst>
              <a:ext uri="{FF2B5EF4-FFF2-40B4-BE49-F238E27FC236}">
                <a16:creationId xmlns:a16="http://schemas.microsoft.com/office/drawing/2014/main" id="{4072CFF5-3D8B-4635-9BB4-3E7E180BA8C9}"/>
              </a:ext>
            </a:extLst>
          </p:cNvPr>
          <p:cNvSpPr txBox="1"/>
          <p:nvPr/>
        </p:nvSpPr>
        <p:spPr>
          <a:xfrm>
            <a:off x="14210008" y="756024"/>
            <a:ext cx="9738358" cy="2651126"/>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prstClr val="black">
                    <a:lumMod val="75000"/>
                    <a:lumOff val="25000"/>
                  </a:prstClr>
                </a:solidFill>
                <a:effectLst/>
                <a:uLnTx/>
                <a:uFillTx/>
                <a:latin typeface="Helvetica Light"/>
                <a:ea typeface="+mj-ea"/>
                <a:cs typeface="+mj-cs"/>
                <a:sym typeface="Helvetica Light"/>
              </a:rPr>
              <a:t>INCENTIVES</a:t>
            </a:r>
          </a:p>
        </p:txBody>
      </p:sp>
      <p:sp>
        <p:nvSpPr>
          <p:cNvPr id="12" name="TextBox 11">
            <a:extLst>
              <a:ext uri="{FF2B5EF4-FFF2-40B4-BE49-F238E27FC236}">
                <a16:creationId xmlns:a16="http://schemas.microsoft.com/office/drawing/2014/main" id="{F0EC9A82-9531-4129-A50E-0ACC75C3F375}"/>
              </a:ext>
            </a:extLst>
          </p:cNvPr>
          <p:cNvSpPr txBox="1"/>
          <p:nvPr/>
        </p:nvSpPr>
        <p:spPr>
          <a:xfrm>
            <a:off x="14210008" y="2783400"/>
            <a:ext cx="9046807" cy="9689340"/>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t">
            <a:noAutofit/>
          </a:bodyPr>
          <a:lstStyle/>
          <a:p>
            <a:pPr marL="465138" marR="0" lvl="0"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43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Sales Tax Exemption</a:t>
            </a:r>
          </a:p>
          <a:p>
            <a:pPr marL="922338" marR="0" lvl="1"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Available to Kansas businesses via one of two ways</a:t>
            </a:r>
          </a:p>
          <a:p>
            <a:pPr marL="1379538" marR="0" lvl="2"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Industrial Revenue Bonds (IRBs).</a:t>
            </a:r>
          </a:p>
          <a:p>
            <a:pPr marL="1836738" marR="0" lvl="3"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Sales tax applied to only equipment, materials and labor covered by amount included in revenue bonds.</a:t>
            </a:r>
          </a:p>
          <a:p>
            <a:pPr marL="1379538" marR="0" lvl="2"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High Performance Incentive Program (HPIP) – to be certified must meet eligibility criteria.</a:t>
            </a:r>
          </a:p>
          <a:p>
            <a:pPr marL="1836738" marR="0" lvl="3"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Certified HPIP companies can receive project exemption from sales tax.</a:t>
            </a:r>
          </a:p>
          <a:p>
            <a:pPr marL="1836738" marR="0" lvl="3"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Can be applied toward 100% of equipment, materials and labor.</a:t>
            </a:r>
          </a:p>
          <a:p>
            <a:pPr marL="465138" marR="0" lvl="0"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endParaRPr kumimoji="0" lang="en-US" sz="36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endParaRPr>
          </a:p>
        </p:txBody>
      </p:sp>
      <p:sp>
        <p:nvSpPr>
          <p:cNvPr id="8" name="Rectangle 7">
            <a:extLst>
              <a:ext uri="{FF2B5EF4-FFF2-40B4-BE49-F238E27FC236}">
                <a16:creationId xmlns:a16="http://schemas.microsoft.com/office/drawing/2014/main" id="{444EF673-C857-49D4-B736-A6B818FEF2FC}"/>
              </a:ext>
            </a:extLst>
          </p:cNvPr>
          <p:cNvSpPr/>
          <p:nvPr/>
        </p:nvSpPr>
        <p:spPr>
          <a:xfrm>
            <a:off x="0" y="0"/>
            <a:ext cx="24384000" cy="13715998"/>
          </a:xfrm>
          <a:prstGeom prst="rect">
            <a:avLst/>
          </a:prstGeom>
          <a:noFill/>
          <a:ln w="12700" cap="flat">
            <a:solidFill>
              <a:sysClr val="windowText" lastClr="000000">
                <a:lumMod val="50000"/>
                <a:lumOff val="50000"/>
              </a:sysClr>
            </a:solid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sp>
        <p:nvSpPr>
          <p:cNvPr id="7" name="Oval 6">
            <a:extLst>
              <a:ext uri="{FF2B5EF4-FFF2-40B4-BE49-F238E27FC236}">
                <a16:creationId xmlns:a16="http://schemas.microsoft.com/office/drawing/2014/main" id="{423A3A66-9A8F-4D7B-899E-66A28C0FE956}"/>
              </a:ext>
            </a:extLst>
          </p:cNvPr>
          <p:cNvSpPr/>
          <p:nvPr/>
        </p:nvSpPr>
        <p:spPr>
          <a:xfrm>
            <a:off x="280379" y="12873789"/>
            <a:ext cx="649705" cy="649705"/>
          </a:xfrm>
          <a:prstGeom prst="ellipse">
            <a:avLst/>
          </a:prstGeom>
          <a:solidFill>
            <a:srgbClr val="F1AD0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9" name="TextBox 8">
            <a:extLst>
              <a:ext uri="{FF2B5EF4-FFF2-40B4-BE49-F238E27FC236}">
                <a16:creationId xmlns:a16="http://schemas.microsoft.com/office/drawing/2014/main" id="{7101BAE6-6850-417C-9DE0-767C6E40FAB6}"/>
              </a:ext>
            </a:extLst>
          </p:cNvPr>
          <p:cNvSpPr txBox="1"/>
          <p:nvPr/>
        </p:nvSpPr>
        <p:spPr>
          <a:xfrm>
            <a:off x="311606" y="12962679"/>
            <a:ext cx="58725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tx1">
                    <a:lumMod val="75000"/>
                    <a:lumOff val="25000"/>
                  </a:schemeClr>
                </a:solidFill>
                <a:effectLst/>
                <a:uFillTx/>
                <a:latin typeface="+mn-lt"/>
                <a:ea typeface="+mn-ea"/>
                <a:cs typeface="+mn-cs"/>
                <a:sym typeface="Helvetica Light"/>
              </a:rPr>
              <a:t>26</a:t>
            </a:r>
          </a:p>
        </p:txBody>
      </p:sp>
    </p:spTree>
    <p:extLst>
      <p:ext uri="{BB962C8B-B14F-4D97-AF65-F5344CB8AC3E}">
        <p14:creationId xmlns:p14="http://schemas.microsoft.com/office/powerpoint/2010/main" val="24490312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BFB41AC-8682-43F8-9F86-35C3D4867CCF}"/>
              </a:ext>
            </a:extLst>
          </p:cNvPr>
          <p:cNvPicPr>
            <a:picLocks noChangeAspect="1"/>
          </p:cNvPicPr>
          <p:nvPr/>
        </p:nvPicPr>
        <p:blipFill rotWithShape="1">
          <a:blip r:embed="rId2">
            <a:extLst>
              <a:ext uri="{28A0092B-C50C-407E-A947-70E740481C1C}">
                <a14:useLocalDpi xmlns:a14="http://schemas.microsoft.com/office/drawing/2010/main" val="0"/>
              </a:ext>
            </a:extLst>
          </a:blip>
          <a:srcRect l="23503"/>
          <a:stretch/>
        </p:blipFill>
        <p:spPr>
          <a:xfrm>
            <a:off x="0" y="1"/>
            <a:ext cx="15742326" cy="13716000"/>
          </a:xfrm>
          <a:prstGeom prst="rect">
            <a:avLst/>
          </a:prstGeom>
        </p:spPr>
      </p:pic>
      <p:pic>
        <p:nvPicPr>
          <p:cNvPr id="16" name="Picture 18">
            <a:extLst>
              <a:ext uri="{FF2B5EF4-FFF2-40B4-BE49-F238E27FC236}">
                <a16:creationId xmlns:a16="http://schemas.microsoft.com/office/drawing/2014/main" id="{19AE98B8-B73A-4724-B639-017087F923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6" name="TextBox 5">
            <a:extLst>
              <a:ext uri="{FF2B5EF4-FFF2-40B4-BE49-F238E27FC236}">
                <a16:creationId xmlns:a16="http://schemas.microsoft.com/office/drawing/2014/main" id="{4072CFF5-3D8B-4635-9BB4-3E7E180BA8C9}"/>
              </a:ext>
            </a:extLst>
          </p:cNvPr>
          <p:cNvSpPr txBox="1"/>
          <p:nvPr/>
        </p:nvSpPr>
        <p:spPr>
          <a:xfrm>
            <a:off x="14210008" y="756024"/>
            <a:ext cx="9738358" cy="2651126"/>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prstClr val="black">
                    <a:lumMod val="75000"/>
                    <a:lumOff val="25000"/>
                  </a:prstClr>
                </a:solidFill>
                <a:effectLst/>
                <a:uLnTx/>
                <a:uFillTx/>
                <a:latin typeface="Helvetica Light"/>
                <a:ea typeface="+mj-ea"/>
                <a:cs typeface="+mj-cs"/>
                <a:sym typeface="Helvetica Light"/>
              </a:rPr>
              <a:t>PROGRAMS</a:t>
            </a:r>
          </a:p>
        </p:txBody>
      </p:sp>
      <p:sp>
        <p:nvSpPr>
          <p:cNvPr id="12" name="TextBox 11">
            <a:extLst>
              <a:ext uri="{FF2B5EF4-FFF2-40B4-BE49-F238E27FC236}">
                <a16:creationId xmlns:a16="http://schemas.microsoft.com/office/drawing/2014/main" id="{F0EC9A82-9531-4129-A50E-0ACC75C3F375}"/>
              </a:ext>
            </a:extLst>
          </p:cNvPr>
          <p:cNvSpPr txBox="1"/>
          <p:nvPr/>
        </p:nvSpPr>
        <p:spPr>
          <a:xfrm>
            <a:off x="14210008" y="2783399"/>
            <a:ext cx="9012301" cy="9899249"/>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t">
            <a:normAutofit/>
          </a:bodyPr>
          <a:lstStyle/>
          <a:p>
            <a:pPr marL="465138" marR="0" lvl="0"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43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Angel Investor Tax Credit Program</a:t>
            </a:r>
          </a:p>
          <a:p>
            <a:pPr marL="922338" marR="0" lvl="1"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Transferrable tax credits offered to eligible start-up businesses producing innovative products or processes.</a:t>
            </a:r>
          </a:p>
          <a:p>
            <a:pPr marL="922338" marR="0" lvl="1"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Company receives tax credits that can be sold to investors to raise funds for business development.</a:t>
            </a:r>
          </a:p>
          <a:p>
            <a:pPr marL="922338" marR="0" lvl="1"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CAP = $6M annually</a:t>
            </a:r>
          </a:p>
          <a:p>
            <a:pPr marL="465138" marR="0" lvl="0" indent="-465138" algn="l" defTabSz="914400" rtl="0" eaLnBrk="1" fontAlgn="auto" latinLnBrk="0" hangingPunct="1">
              <a:lnSpc>
                <a:spcPct val="90000"/>
              </a:lnSpc>
              <a:spcBef>
                <a:spcPts val="0"/>
              </a:spcBef>
              <a:spcAft>
                <a:spcPts val="600"/>
              </a:spcAft>
              <a:buClrTx/>
              <a:buSzTx/>
              <a:buFontTx/>
              <a:buNone/>
              <a:tabLst>
                <a:tab pos="914400" algn="l"/>
              </a:tabLst>
              <a:defRPr/>
            </a:pPr>
            <a:endParaRPr kumimoji="0" lang="en-US" sz="4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endParaRPr>
          </a:p>
          <a:p>
            <a:pPr marL="465138" marR="0" lvl="0"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43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Community Service Tax Credit Program</a:t>
            </a:r>
          </a:p>
          <a:p>
            <a:pPr marL="922338" marR="0" lvl="1"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Tax credits offered to qualifying community service projects via annual application round.</a:t>
            </a:r>
          </a:p>
          <a:p>
            <a:pPr marL="922338" marR="0" lvl="1"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Awardee projects receive state income tax credits that can be sold to investors.</a:t>
            </a:r>
          </a:p>
          <a:p>
            <a:pPr marL="922338" marR="0" lvl="1"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Value: </a:t>
            </a:r>
          </a:p>
          <a:p>
            <a:pPr marL="1379538" marR="0" lvl="2"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50% metro communities</a:t>
            </a:r>
          </a:p>
          <a:p>
            <a:pPr marL="1379538" marR="0" lvl="2"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75% rural communities</a:t>
            </a:r>
          </a:p>
          <a:p>
            <a:pPr marL="922338" marR="0" lvl="1"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CAP = $3.5M annually</a:t>
            </a:r>
          </a:p>
        </p:txBody>
      </p:sp>
      <p:sp>
        <p:nvSpPr>
          <p:cNvPr id="8" name="Rectangle 7">
            <a:extLst>
              <a:ext uri="{FF2B5EF4-FFF2-40B4-BE49-F238E27FC236}">
                <a16:creationId xmlns:a16="http://schemas.microsoft.com/office/drawing/2014/main" id="{9B9970A0-2B6E-4ACF-8009-97A6D7608668}"/>
              </a:ext>
            </a:extLst>
          </p:cNvPr>
          <p:cNvSpPr/>
          <p:nvPr/>
        </p:nvSpPr>
        <p:spPr>
          <a:xfrm>
            <a:off x="0" y="0"/>
            <a:ext cx="24384000" cy="13715998"/>
          </a:xfrm>
          <a:prstGeom prst="rect">
            <a:avLst/>
          </a:prstGeom>
          <a:noFill/>
          <a:ln w="12700" cap="flat">
            <a:solidFill>
              <a:sysClr val="windowText" lastClr="000000">
                <a:lumMod val="50000"/>
                <a:lumOff val="50000"/>
              </a:sysClr>
            </a:solid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sp>
        <p:nvSpPr>
          <p:cNvPr id="9" name="Oval 8">
            <a:extLst>
              <a:ext uri="{FF2B5EF4-FFF2-40B4-BE49-F238E27FC236}">
                <a16:creationId xmlns:a16="http://schemas.microsoft.com/office/drawing/2014/main" id="{CAFAF536-64C2-4808-85D7-C092DF27F54E}"/>
              </a:ext>
            </a:extLst>
          </p:cNvPr>
          <p:cNvSpPr/>
          <p:nvPr/>
        </p:nvSpPr>
        <p:spPr>
          <a:xfrm>
            <a:off x="280379" y="12873789"/>
            <a:ext cx="649705" cy="649705"/>
          </a:xfrm>
          <a:prstGeom prst="ellipse">
            <a:avLst/>
          </a:prstGeom>
          <a:solidFill>
            <a:srgbClr val="F1AD0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0" name="TextBox 9">
            <a:extLst>
              <a:ext uri="{FF2B5EF4-FFF2-40B4-BE49-F238E27FC236}">
                <a16:creationId xmlns:a16="http://schemas.microsoft.com/office/drawing/2014/main" id="{EB016813-D878-48DA-8F01-E19BD3A13D7E}"/>
              </a:ext>
            </a:extLst>
          </p:cNvPr>
          <p:cNvSpPr txBox="1"/>
          <p:nvPr/>
        </p:nvSpPr>
        <p:spPr>
          <a:xfrm>
            <a:off x="311606" y="12962679"/>
            <a:ext cx="58725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tx1">
                    <a:lumMod val="75000"/>
                    <a:lumOff val="25000"/>
                  </a:schemeClr>
                </a:solidFill>
                <a:effectLst/>
                <a:uFillTx/>
                <a:latin typeface="+mn-lt"/>
                <a:ea typeface="+mn-ea"/>
                <a:cs typeface="+mn-cs"/>
                <a:sym typeface="Helvetica Light"/>
              </a:rPr>
              <a:t>27</a:t>
            </a:r>
          </a:p>
        </p:txBody>
      </p:sp>
    </p:spTree>
    <p:extLst>
      <p:ext uri="{BB962C8B-B14F-4D97-AF65-F5344CB8AC3E}">
        <p14:creationId xmlns:p14="http://schemas.microsoft.com/office/powerpoint/2010/main" val="312053333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BFB41AC-8682-43F8-9F86-35C3D4867CCF}"/>
              </a:ext>
            </a:extLst>
          </p:cNvPr>
          <p:cNvPicPr>
            <a:picLocks noChangeAspect="1"/>
          </p:cNvPicPr>
          <p:nvPr/>
        </p:nvPicPr>
        <p:blipFill rotWithShape="1">
          <a:blip r:embed="rId2">
            <a:extLst>
              <a:ext uri="{28A0092B-C50C-407E-A947-70E740481C1C}">
                <a14:useLocalDpi xmlns:a14="http://schemas.microsoft.com/office/drawing/2010/main" val="0"/>
              </a:ext>
            </a:extLst>
          </a:blip>
          <a:srcRect l="15337" t="9411" r="25393" b="4752"/>
          <a:stretch/>
        </p:blipFill>
        <p:spPr>
          <a:xfrm>
            <a:off x="-1" y="0"/>
            <a:ext cx="14210009" cy="13715999"/>
          </a:xfrm>
          <a:prstGeom prst="rect">
            <a:avLst/>
          </a:prstGeom>
        </p:spPr>
      </p:pic>
      <p:pic>
        <p:nvPicPr>
          <p:cNvPr id="16" name="Picture 18">
            <a:extLst>
              <a:ext uri="{FF2B5EF4-FFF2-40B4-BE49-F238E27FC236}">
                <a16:creationId xmlns:a16="http://schemas.microsoft.com/office/drawing/2014/main" id="{19AE98B8-B73A-4724-B639-017087F923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6" name="TextBox 5">
            <a:extLst>
              <a:ext uri="{FF2B5EF4-FFF2-40B4-BE49-F238E27FC236}">
                <a16:creationId xmlns:a16="http://schemas.microsoft.com/office/drawing/2014/main" id="{4072CFF5-3D8B-4635-9BB4-3E7E180BA8C9}"/>
              </a:ext>
            </a:extLst>
          </p:cNvPr>
          <p:cNvSpPr txBox="1"/>
          <p:nvPr/>
        </p:nvSpPr>
        <p:spPr>
          <a:xfrm>
            <a:off x="14210008" y="756024"/>
            <a:ext cx="9738358" cy="2651126"/>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prstClr val="black">
                    <a:lumMod val="75000"/>
                    <a:lumOff val="25000"/>
                  </a:prstClr>
                </a:solidFill>
                <a:effectLst/>
                <a:uLnTx/>
                <a:uFillTx/>
                <a:latin typeface="Helvetica Light"/>
                <a:ea typeface="+mj-ea"/>
                <a:cs typeface="+mj-cs"/>
                <a:sym typeface="Helvetica Light"/>
              </a:rPr>
              <a:t>PROGRAMS</a:t>
            </a:r>
          </a:p>
        </p:txBody>
      </p:sp>
      <p:sp>
        <p:nvSpPr>
          <p:cNvPr id="12" name="TextBox 11">
            <a:extLst>
              <a:ext uri="{FF2B5EF4-FFF2-40B4-BE49-F238E27FC236}">
                <a16:creationId xmlns:a16="http://schemas.microsoft.com/office/drawing/2014/main" id="{F0EC9A82-9531-4129-A50E-0ACC75C3F375}"/>
              </a:ext>
            </a:extLst>
          </p:cNvPr>
          <p:cNvSpPr txBox="1"/>
          <p:nvPr/>
        </p:nvSpPr>
        <p:spPr>
          <a:xfrm>
            <a:off x="14210008" y="2783399"/>
            <a:ext cx="9012301" cy="9899249"/>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t">
            <a:normAutofit/>
          </a:bodyPr>
          <a:lstStyle/>
          <a:p>
            <a:pPr marL="465138" marR="0" lvl="0"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43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Individual Development Account Program</a:t>
            </a:r>
          </a:p>
          <a:p>
            <a:pPr marL="922338" marR="0" lvl="1"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solidFill>
                <a:effectLst/>
                <a:uLnTx/>
                <a:uFillTx/>
                <a:latin typeface="Helvetica Light"/>
                <a:ea typeface="+mn-ea"/>
                <a:cs typeface="+mn-cs"/>
                <a:sym typeface="Helvetica Light"/>
              </a:rPr>
              <a:t>Allows qualified Kansans of low income levels the opportunity to achieve self sufficiency through education and asset development via special savings accounts and higher-income Kansans the opportunity to help others while receiving a 75% income tax credit for the donation to the program.</a:t>
            </a:r>
          </a:p>
          <a:p>
            <a:pPr marL="1379538" marR="0" lvl="2"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solidFill>
                <a:effectLst/>
                <a:uLnTx/>
                <a:uFillTx/>
                <a:latin typeface="Helvetica Light"/>
                <a:ea typeface="+mn-ea"/>
                <a:cs typeface="+mn-cs"/>
                <a:sym typeface="Helvetica Light"/>
              </a:rPr>
              <a:t>Eligible for a 2:1 match for every dollar saved.</a:t>
            </a:r>
          </a:p>
          <a:p>
            <a:pPr marL="922338" marR="0" lvl="1"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solidFill>
                <a:effectLst/>
                <a:uLnTx/>
                <a:uFillTx/>
                <a:latin typeface="Helvetica Light"/>
                <a:ea typeface="+mn-ea"/>
                <a:cs typeface="+mn-cs"/>
                <a:sym typeface="Helvetica Light"/>
              </a:rPr>
              <a:t>Savings can be used to:</a:t>
            </a:r>
          </a:p>
          <a:p>
            <a:pPr marL="1379538" marR="0" lvl="2"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solidFill>
                <a:effectLst/>
                <a:uLnTx/>
                <a:uFillTx/>
                <a:latin typeface="Helvetica Light"/>
                <a:ea typeface="+mn-ea"/>
                <a:cs typeface="+mn-cs"/>
                <a:sym typeface="Helvetica Light"/>
              </a:rPr>
              <a:t>Purchase a first home</a:t>
            </a:r>
          </a:p>
          <a:p>
            <a:pPr marL="1379538" marR="0" lvl="2"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solidFill>
                <a:effectLst/>
                <a:uLnTx/>
                <a:uFillTx/>
                <a:latin typeface="Helvetica Light"/>
                <a:ea typeface="+mn-ea"/>
                <a:cs typeface="+mn-cs"/>
                <a:sym typeface="Helvetica Light"/>
              </a:rPr>
              <a:t>Pay for home repairs</a:t>
            </a:r>
          </a:p>
          <a:p>
            <a:pPr marL="1379538" marR="0" lvl="2"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solidFill>
                <a:effectLst/>
                <a:uLnTx/>
                <a:uFillTx/>
                <a:latin typeface="Helvetica Light"/>
                <a:ea typeface="+mn-ea"/>
                <a:cs typeface="+mn-cs"/>
                <a:sym typeface="Helvetica Light"/>
              </a:rPr>
              <a:t>Capitalize a small business</a:t>
            </a:r>
          </a:p>
          <a:p>
            <a:pPr marL="1379538" marR="0" lvl="2"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solidFill>
                <a:effectLst/>
                <a:uLnTx/>
                <a:uFillTx/>
                <a:latin typeface="Helvetica Light"/>
                <a:ea typeface="+mn-ea"/>
                <a:cs typeface="+mn-cs"/>
                <a:sym typeface="Helvetica Light"/>
              </a:rPr>
              <a:t>Pay for college or specialized training</a:t>
            </a:r>
          </a:p>
          <a:p>
            <a:pPr marL="922338" marR="0" lvl="1"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solidFill>
                <a:effectLst/>
                <a:uLnTx/>
                <a:uFillTx/>
                <a:latin typeface="Helvetica Light"/>
                <a:ea typeface="+mn-ea"/>
                <a:cs typeface="+mn-cs"/>
                <a:sym typeface="Helvetica Light"/>
              </a:rPr>
              <a:t>Participants must meet income and asset guidelines and complete an online money management course.  </a:t>
            </a:r>
          </a:p>
          <a:p>
            <a:pPr marL="922338" marR="0" lvl="1"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solidFill>
                <a:effectLst/>
                <a:uLnTx/>
                <a:uFillTx/>
                <a:latin typeface="Helvetica Light"/>
                <a:ea typeface="+mn-ea"/>
                <a:cs typeface="+mn-cs"/>
                <a:sym typeface="Helvetica Light"/>
              </a:rPr>
              <a:t>CAP = $500K annually</a:t>
            </a:r>
          </a:p>
          <a:p>
            <a:pPr marL="1379538" marR="0" lvl="2"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solidFill>
                <a:effectLst/>
                <a:uLnTx/>
                <a:uFillTx/>
                <a:latin typeface="Helvetica Light"/>
                <a:ea typeface="+mn-ea"/>
                <a:cs typeface="+mn-cs"/>
                <a:sym typeface="Helvetica Light"/>
              </a:rPr>
              <a:t>100% of tax credits </a:t>
            </a:r>
            <a:r>
              <a:rPr kumimoji="0" lang="en-US" sz="3000" b="0" i="0" u="none" strike="noStrike" kern="1200" cap="none" spc="0" normalizeH="0" baseline="0" noProof="0">
                <a:ln>
                  <a:noFill/>
                </a:ln>
                <a:solidFill>
                  <a:prstClr val="black"/>
                </a:solidFill>
                <a:effectLst/>
                <a:uLnTx/>
                <a:uFillTx/>
                <a:latin typeface="Helvetica Light"/>
                <a:ea typeface="+mn-ea"/>
                <a:cs typeface="+mn-cs"/>
                <a:sym typeface="Helvetica Light"/>
              </a:rPr>
              <a:t>used over last 3 years</a:t>
            </a:r>
            <a:endParaRPr kumimoji="0" lang="en-US" sz="3000" b="0" i="0" u="none" strike="noStrike" kern="1200" cap="none" spc="0" normalizeH="0" baseline="0" noProof="0" dirty="0">
              <a:ln>
                <a:noFill/>
              </a:ln>
              <a:solidFill>
                <a:prstClr val="black"/>
              </a:solidFill>
              <a:effectLst/>
              <a:uLnTx/>
              <a:uFillTx/>
              <a:latin typeface="Helvetica Light"/>
              <a:ea typeface="+mn-ea"/>
              <a:cs typeface="+mn-cs"/>
              <a:sym typeface="Helvetica Light"/>
            </a:endParaRPr>
          </a:p>
        </p:txBody>
      </p:sp>
      <p:sp>
        <p:nvSpPr>
          <p:cNvPr id="8" name="Rectangle 7">
            <a:extLst>
              <a:ext uri="{FF2B5EF4-FFF2-40B4-BE49-F238E27FC236}">
                <a16:creationId xmlns:a16="http://schemas.microsoft.com/office/drawing/2014/main" id="{A6BE5DF4-8FE5-4E49-816A-99914B7DF975}"/>
              </a:ext>
            </a:extLst>
          </p:cNvPr>
          <p:cNvSpPr/>
          <p:nvPr/>
        </p:nvSpPr>
        <p:spPr>
          <a:xfrm>
            <a:off x="0" y="0"/>
            <a:ext cx="24384000" cy="13715998"/>
          </a:xfrm>
          <a:prstGeom prst="rect">
            <a:avLst/>
          </a:prstGeom>
          <a:noFill/>
          <a:ln w="12700" cap="flat">
            <a:solidFill>
              <a:sysClr val="windowText" lastClr="000000">
                <a:lumMod val="50000"/>
                <a:lumOff val="50000"/>
              </a:sysClr>
            </a:solid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sp>
        <p:nvSpPr>
          <p:cNvPr id="7" name="Oval 6">
            <a:extLst>
              <a:ext uri="{FF2B5EF4-FFF2-40B4-BE49-F238E27FC236}">
                <a16:creationId xmlns:a16="http://schemas.microsoft.com/office/drawing/2014/main" id="{729D0E11-6343-4C4D-82A5-E3358C0B1C38}"/>
              </a:ext>
            </a:extLst>
          </p:cNvPr>
          <p:cNvSpPr/>
          <p:nvPr/>
        </p:nvSpPr>
        <p:spPr>
          <a:xfrm>
            <a:off x="280379" y="12873789"/>
            <a:ext cx="649705" cy="649705"/>
          </a:xfrm>
          <a:prstGeom prst="ellipse">
            <a:avLst/>
          </a:prstGeom>
          <a:solidFill>
            <a:srgbClr val="F1AD0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9" name="TextBox 8">
            <a:extLst>
              <a:ext uri="{FF2B5EF4-FFF2-40B4-BE49-F238E27FC236}">
                <a16:creationId xmlns:a16="http://schemas.microsoft.com/office/drawing/2014/main" id="{0C5FDE84-054F-4BE2-8476-67A0C0D0B445}"/>
              </a:ext>
            </a:extLst>
          </p:cNvPr>
          <p:cNvSpPr txBox="1"/>
          <p:nvPr/>
        </p:nvSpPr>
        <p:spPr>
          <a:xfrm>
            <a:off x="311606" y="12962679"/>
            <a:ext cx="58725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tx1">
                    <a:lumMod val="75000"/>
                    <a:lumOff val="25000"/>
                  </a:schemeClr>
                </a:solidFill>
                <a:effectLst/>
                <a:uFillTx/>
                <a:latin typeface="+mn-lt"/>
                <a:ea typeface="+mn-ea"/>
                <a:cs typeface="+mn-cs"/>
                <a:sym typeface="Helvetica Light"/>
              </a:rPr>
              <a:t>28</a:t>
            </a:r>
          </a:p>
        </p:txBody>
      </p:sp>
    </p:spTree>
    <p:extLst>
      <p:ext uri="{BB962C8B-B14F-4D97-AF65-F5344CB8AC3E}">
        <p14:creationId xmlns:p14="http://schemas.microsoft.com/office/powerpoint/2010/main" val="366861236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BFB41AC-8682-43F8-9F86-35C3D4867CCF}"/>
              </a:ext>
            </a:extLst>
          </p:cNvPr>
          <p:cNvPicPr>
            <a:picLocks noChangeAspect="1"/>
          </p:cNvPicPr>
          <p:nvPr/>
        </p:nvPicPr>
        <p:blipFill rotWithShape="1">
          <a:blip r:embed="rId2">
            <a:extLst>
              <a:ext uri="{28A0092B-C50C-407E-A947-70E740481C1C}">
                <a14:useLocalDpi xmlns:a14="http://schemas.microsoft.com/office/drawing/2010/main" val="0"/>
              </a:ext>
            </a:extLst>
          </a:blip>
          <a:srcRect l="2311" t="3541" r="27381"/>
          <a:stretch/>
        </p:blipFill>
        <p:spPr>
          <a:xfrm>
            <a:off x="0" y="0"/>
            <a:ext cx="14999678" cy="13716000"/>
          </a:xfrm>
          <a:prstGeom prst="rect">
            <a:avLst/>
          </a:prstGeom>
        </p:spPr>
      </p:pic>
      <p:pic>
        <p:nvPicPr>
          <p:cNvPr id="16" name="Picture 18">
            <a:extLst>
              <a:ext uri="{FF2B5EF4-FFF2-40B4-BE49-F238E27FC236}">
                <a16:creationId xmlns:a16="http://schemas.microsoft.com/office/drawing/2014/main" id="{19AE98B8-B73A-4724-B639-017087F923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6" name="TextBox 5">
            <a:extLst>
              <a:ext uri="{FF2B5EF4-FFF2-40B4-BE49-F238E27FC236}">
                <a16:creationId xmlns:a16="http://schemas.microsoft.com/office/drawing/2014/main" id="{4072CFF5-3D8B-4635-9BB4-3E7E180BA8C9}"/>
              </a:ext>
            </a:extLst>
          </p:cNvPr>
          <p:cNvSpPr txBox="1"/>
          <p:nvPr/>
        </p:nvSpPr>
        <p:spPr>
          <a:xfrm>
            <a:off x="14210008" y="756024"/>
            <a:ext cx="9738358" cy="2651126"/>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prstClr val="black">
                    <a:lumMod val="75000"/>
                    <a:lumOff val="25000"/>
                  </a:prstClr>
                </a:solidFill>
                <a:effectLst/>
                <a:uLnTx/>
                <a:uFillTx/>
                <a:latin typeface="Helvetica Light"/>
                <a:ea typeface="+mj-ea"/>
                <a:cs typeface="+mj-cs"/>
                <a:sym typeface="Helvetica Light"/>
              </a:rPr>
              <a:t>PARTNERSHIPS</a:t>
            </a:r>
          </a:p>
        </p:txBody>
      </p:sp>
      <p:sp>
        <p:nvSpPr>
          <p:cNvPr id="12" name="TextBox 11">
            <a:extLst>
              <a:ext uri="{FF2B5EF4-FFF2-40B4-BE49-F238E27FC236}">
                <a16:creationId xmlns:a16="http://schemas.microsoft.com/office/drawing/2014/main" id="{F0EC9A82-9531-4129-A50E-0ACC75C3F375}"/>
              </a:ext>
            </a:extLst>
          </p:cNvPr>
          <p:cNvSpPr txBox="1"/>
          <p:nvPr/>
        </p:nvSpPr>
        <p:spPr>
          <a:xfrm>
            <a:off x="14210008" y="2783400"/>
            <a:ext cx="9012301" cy="6095892"/>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t">
            <a:normAutofit/>
          </a:bodyPr>
          <a:lstStyle/>
          <a:p>
            <a:pPr marL="465138" marR="0" lvl="0"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4300" b="0" i="0" u="none" strike="noStrike" kern="1200" cap="none" spc="0" normalizeH="0" baseline="0" noProof="0" dirty="0" err="1">
                <a:ln>
                  <a:noFill/>
                </a:ln>
                <a:solidFill>
                  <a:prstClr val="black">
                    <a:lumMod val="75000"/>
                    <a:lumOff val="25000"/>
                  </a:prstClr>
                </a:solidFill>
                <a:effectLst/>
                <a:uLnTx/>
                <a:uFillTx/>
                <a:latin typeface="Helvetica Light"/>
                <a:ea typeface="+mn-ea"/>
                <a:cs typeface="+mn-cs"/>
                <a:sym typeface="Helvetica Light"/>
              </a:rPr>
              <a:t>NetWork</a:t>
            </a:r>
            <a:r>
              <a:rPr kumimoji="0" lang="en-US" sz="43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 Kansas Entrepreneurship Tax Credit Program</a:t>
            </a:r>
          </a:p>
          <a:p>
            <a:pPr marL="922338" marR="0" lvl="1"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Eligible donors (individuals, financial institutions, corporations) receive a 75% state income tax credit for their donation to </a:t>
            </a:r>
            <a:r>
              <a:rPr kumimoji="0" lang="en-US" sz="3000" b="0" i="0" u="none" strike="noStrike" kern="1200" cap="none" spc="0" normalizeH="0" baseline="0" noProof="0" dirty="0" err="1">
                <a:ln>
                  <a:noFill/>
                </a:ln>
                <a:solidFill>
                  <a:prstClr val="black">
                    <a:lumMod val="75000"/>
                    <a:lumOff val="25000"/>
                  </a:prstClr>
                </a:solidFill>
                <a:effectLst/>
                <a:uLnTx/>
                <a:uFillTx/>
                <a:latin typeface="Helvetica Light"/>
                <a:ea typeface="+mn-ea"/>
                <a:cs typeface="+mn-cs"/>
                <a:sym typeface="Helvetica Light"/>
              </a:rPr>
              <a:t>NetWork</a:t>
            </a: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 Kansas Entrepreneurship Fund.</a:t>
            </a:r>
          </a:p>
          <a:p>
            <a:pPr marL="922338" marR="0" lvl="1"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Tax credit allowed: </a:t>
            </a:r>
          </a:p>
          <a:p>
            <a:pPr marL="1379538" marR="0" lvl="2"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MIN 	$187.50 ($250 donation)</a:t>
            </a:r>
          </a:p>
          <a:p>
            <a:pPr marL="1379538" marR="0" lvl="2"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MAX	$100,000 ($133.3K donation)</a:t>
            </a:r>
          </a:p>
          <a:p>
            <a:pPr marL="922338" marR="0" lvl="1" indent="-465138"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914400" algn="l"/>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Helvetica Light"/>
                <a:ea typeface="+mn-ea"/>
                <a:cs typeface="+mn-cs"/>
                <a:sym typeface="Helvetica Light"/>
              </a:rPr>
              <a:t>Tax credits may be carried forward until total amount of tax credit is applied.</a:t>
            </a:r>
          </a:p>
        </p:txBody>
      </p:sp>
      <p:sp>
        <p:nvSpPr>
          <p:cNvPr id="4" name="Rectangle 3">
            <a:extLst>
              <a:ext uri="{FF2B5EF4-FFF2-40B4-BE49-F238E27FC236}">
                <a16:creationId xmlns:a16="http://schemas.microsoft.com/office/drawing/2014/main" id="{1AE7B6DF-26BE-4BA1-AA8B-B8B17B411CC3}"/>
              </a:ext>
            </a:extLst>
          </p:cNvPr>
          <p:cNvSpPr/>
          <p:nvPr/>
        </p:nvSpPr>
        <p:spPr>
          <a:xfrm>
            <a:off x="14210007" y="8511602"/>
            <a:ext cx="9012301" cy="4600575"/>
          </a:xfrm>
          <a:prstGeom prst="rect">
            <a:avLst/>
          </a:prstGeom>
          <a:solidFill>
            <a:schemeClr val="accent5">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0" fontAlgn="auto" latinLnBrk="0" hangingPunct="0">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Helvetica Light"/>
              <a:ea typeface="+mn-ea"/>
              <a:cs typeface="+mn-cs"/>
              <a:sym typeface="Helvetica Light"/>
            </a:endParaRPr>
          </a:p>
        </p:txBody>
      </p:sp>
      <p:sp>
        <p:nvSpPr>
          <p:cNvPr id="3" name="Rectangle 2">
            <a:extLst>
              <a:ext uri="{FF2B5EF4-FFF2-40B4-BE49-F238E27FC236}">
                <a16:creationId xmlns:a16="http://schemas.microsoft.com/office/drawing/2014/main" id="{5214394C-BF9E-41C6-94C8-A03CE14B9327}"/>
              </a:ext>
            </a:extLst>
          </p:cNvPr>
          <p:cNvSpPr/>
          <p:nvPr/>
        </p:nvSpPr>
        <p:spPr>
          <a:xfrm>
            <a:off x="14491174" y="8879292"/>
            <a:ext cx="8564268" cy="3970318"/>
          </a:xfrm>
          <a:prstGeom prst="rect">
            <a:avLst/>
          </a:prstGeom>
        </p:spPr>
        <p:txBody>
          <a:bodyPr wrap="square">
            <a:spAutoFit/>
          </a:bodyPr>
          <a:lstStyle/>
          <a:p>
            <a:pPr marL="0" marR="0" lvl="0" indent="0" algn="l" defTabSz="8255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Helvetica Light"/>
                <a:sym typeface="Helvetica Light"/>
              </a:rPr>
              <a:t>The Fund created by the tax credits is used to help create revolving loan funds in </a:t>
            </a:r>
            <a:r>
              <a:rPr kumimoji="0" lang="en-US" sz="3600" b="0" i="0" u="none" strike="noStrike" kern="1200" cap="none" spc="0" normalizeH="0" baseline="0" noProof="0" dirty="0" err="1">
                <a:ln>
                  <a:noFill/>
                </a:ln>
                <a:solidFill>
                  <a:prstClr val="white"/>
                </a:solidFill>
                <a:effectLst/>
                <a:uLnTx/>
                <a:uFillTx/>
                <a:latin typeface="Helvetica Light"/>
                <a:sym typeface="Helvetica Light"/>
              </a:rPr>
              <a:t>NetWork</a:t>
            </a:r>
            <a:r>
              <a:rPr kumimoji="0" lang="en-US" sz="3600" b="0" i="0" u="none" strike="noStrike" kern="1200" cap="none" spc="0" normalizeH="0" baseline="0" noProof="0" dirty="0">
                <a:ln>
                  <a:noFill/>
                </a:ln>
                <a:solidFill>
                  <a:prstClr val="white"/>
                </a:solidFill>
                <a:effectLst/>
                <a:uLnTx/>
                <a:uFillTx/>
                <a:latin typeface="Helvetica Light"/>
                <a:sym typeface="Helvetica Light"/>
              </a:rPr>
              <a:t> Kansas’ 57 e-communities, support entrepreneurship and provide matching loans through local and regional partners such as regional development organizations and certified development companies.</a:t>
            </a:r>
          </a:p>
        </p:txBody>
      </p:sp>
      <p:sp>
        <p:nvSpPr>
          <p:cNvPr id="9" name="Rectangle 8">
            <a:extLst>
              <a:ext uri="{FF2B5EF4-FFF2-40B4-BE49-F238E27FC236}">
                <a16:creationId xmlns:a16="http://schemas.microsoft.com/office/drawing/2014/main" id="{EA9814C7-0119-4122-A8BD-5AD622F8D146}"/>
              </a:ext>
            </a:extLst>
          </p:cNvPr>
          <p:cNvSpPr/>
          <p:nvPr/>
        </p:nvSpPr>
        <p:spPr>
          <a:xfrm>
            <a:off x="0" y="0"/>
            <a:ext cx="24384000" cy="13715998"/>
          </a:xfrm>
          <a:prstGeom prst="rect">
            <a:avLst/>
          </a:prstGeom>
          <a:noFill/>
          <a:ln w="12700" cap="flat">
            <a:solidFill>
              <a:sysClr val="windowText" lastClr="000000">
                <a:lumMod val="50000"/>
                <a:lumOff val="50000"/>
              </a:sysClr>
            </a:solid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sp>
        <p:nvSpPr>
          <p:cNvPr id="10" name="Oval 9">
            <a:extLst>
              <a:ext uri="{FF2B5EF4-FFF2-40B4-BE49-F238E27FC236}">
                <a16:creationId xmlns:a16="http://schemas.microsoft.com/office/drawing/2014/main" id="{108A9B67-2001-460A-8EC7-6933806E69D0}"/>
              </a:ext>
            </a:extLst>
          </p:cNvPr>
          <p:cNvSpPr/>
          <p:nvPr/>
        </p:nvSpPr>
        <p:spPr>
          <a:xfrm>
            <a:off x="280379" y="12873789"/>
            <a:ext cx="649705" cy="649705"/>
          </a:xfrm>
          <a:prstGeom prst="ellipse">
            <a:avLst/>
          </a:prstGeom>
          <a:solidFill>
            <a:srgbClr val="F1AD0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1" name="TextBox 10">
            <a:extLst>
              <a:ext uri="{FF2B5EF4-FFF2-40B4-BE49-F238E27FC236}">
                <a16:creationId xmlns:a16="http://schemas.microsoft.com/office/drawing/2014/main" id="{11F372DE-57F6-44FA-8236-B6D2DCEA9EFA}"/>
              </a:ext>
            </a:extLst>
          </p:cNvPr>
          <p:cNvSpPr txBox="1"/>
          <p:nvPr/>
        </p:nvSpPr>
        <p:spPr>
          <a:xfrm>
            <a:off x="311606" y="12962679"/>
            <a:ext cx="58725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tx1">
                    <a:lumMod val="75000"/>
                    <a:lumOff val="25000"/>
                  </a:schemeClr>
                </a:solidFill>
                <a:effectLst/>
                <a:uFillTx/>
                <a:latin typeface="+mn-lt"/>
                <a:ea typeface="+mn-ea"/>
                <a:cs typeface="+mn-cs"/>
                <a:sym typeface="Helvetica Light"/>
              </a:rPr>
              <a:t>29</a:t>
            </a:r>
          </a:p>
        </p:txBody>
      </p:sp>
    </p:spTree>
    <p:extLst>
      <p:ext uri="{BB962C8B-B14F-4D97-AF65-F5344CB8AC3E}">
        <p14:creationId xmlns:p14="http://schemas.microsoft.com/office/powerpoint/2010/main" val="124264932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44A7210-CC50-47FC-9281-44858D160C8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7066" y="0"/>
            <a:ext cx="15187246" cy="13733585"/>
          </a:xfrm>
          <a:prstGeom prst="rect">
            <a:avLst/>
          </a:prstGeom>
        </p:spPr>
      </p:pic>
      <p:sp>
        <p:nvSpPr>
          <p:cNvPr id="15" name="Rectangle 14">
            <a:extLst>
              <a:ext uri="{FF2B5EF4-FFF2-40B4-BE49-F238E27FC236}">
                <a16:creationId xmlns:a16="http://schemas.microsoft.com/office/drawing/2014/main" id="{8C425F94-421A-490E-B638-727F3BFD3C01}"/>
              </a:ext>
            </a:extLst>
          </p:cNvPr>
          <p:cNvSpPr/>
          <p:nvPr/>
        </p:nvSpPr>
        <p:spPr>
          <a:xfrm>
            <a:off x="14631927" y="-113043"/>
            <a:ext cx="9752073" cy="13898880"/>
          </a:xfrm>
          <a:prstGeom prst="rect">
            <a:avLst/>
          </a:prstGeom>
          <a:solidFill>
            <a:schemeClr val="accent5">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Helvetica Light"/>
            </a:endParaRPr>
          </a:p>
        </p:txBody>
      </p:sp>
      <p:sp>
        <p:nvSpPr>
          <p:cNvPr id="5" name="Awesome Slide">
            <a:extLst>
              <a:ext uri="{FF2B5EF4-FFF2-40B4-BE49-F238E27FC236}">
                <a16:creationId xmlns:a16="http://schemas.microsoft.com/office/drawing/2014/main" id="{1E40BBE7-1D4A-49A1-9FFF-E5A0894C064C}"/>
              </a:ext>
            </a:extLst>
          </p:cNvPr>
          <p:cNvSpPr>
            <a:spLocks noChangeArrowheads="1"/>
          </p:cNvSpPr>
          <p:nvPr/>
        </p:nvSpPr>
        <p:spPr bwMode="auto">
          <a:xfrm>
            <a:off x="18116090" y="4734884"/>
            <a:ext cx="3347391" cy="77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eaLnBrk="1">
              <a:lnSpc>
                <a:spcPct val="120000"/>
              </a:lnSpc>
            </a:pPr>
            <a:r>
              <a:rPr lang="en-US" altLang="en-US" sz="4000" dirty="0">
                <a:solidFill>
                  <a:schemeClr val="bg1">
                    <a:lumMod val="95000"/>
                  </a:schemeClr>
                </a:solidFill>
                <a:latin typeface="Lato Regular" pitchFamily="34" charset="0"/>
                <a:cs typeface="Lato Regular" pitchFamily="34" charset="0"/>
                <a:sym typeface="Lato Regular" pitchFamily="34" charset="0"/>
              </a:rPr>
              <a:t>Innovation Era</a:t>
            </a:r>
          </a:p>
        </p:txBody>
      </p:sp>
      <p:sp>
        <p:nvSpPr>
          <p:cNvPr id="6" name="Awesome Slide">
            <a:extLst>
              <a:ext uri="{FF2B5EF4-FFF2-40B4-BE49-F238E27FC236}">
                <a16:creationId xmlns:a16="http://schemas.microsoft.com/office/drawing/2014/main" id="{7B8AAC28-9098-42C5-8F1F-6F082DBD5747}"/>
              </a:ext>
            </a:extLst>
          </p:cNvPr>
          <p:cNvSpPr>
            <a:spLocks noChangeArrowheads="1"/>
          </p:cNvSpPr>
          <p:nvPr/>
        </p:nvSpPr>
        <p:spPr bwMode="auto">
          <a:xfrm>
            <a:off x="18116090" y="6992194"/>
            <a:ext cx="3322000" cy="77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eaLnBrk="1">
              <a:lnSpc>
                <a:spcPct val="120000"/>
              </a:lnSpc>
            </a:pPr>
            <a:r>
              <a:rPr lang="en-US" altLang="en-US" sz="4000" dirty="0">
                <a:solidFill>
                  <a:schemeClr val="bg1">
                    <a:lumMod val="95000"/>
                  </a:schemeClr>
                </a:solidFill>
                <a:latin typeface="Lato Regular" pitchFamily="34" charset="0"/>
                <a:cs typeface="Lato Regular" pitchFamily="34" charset="0"/>
                <a:sym typeface="Lato Regular" pitchFamily="34" charset="0"/>
              </a:rPr>
              <a:t>The Downturn</a:t>
            </a:r>
          </a:p>
        </p:txBody>
      </p:sp>
      <p:sp>
        <p:nvSpPr>
          <p:cNvPr id="7" name="Awesome Slide">
            <a:extLst>
              <a:ext uri="{FF2B5EF4-FFF2-40B4-BE49-F238E27FC236}">
                <a16:creationId xmlns:a16="http://schemas.microsoft.com/office/drawing/2014/main" id="{BCD7CC1C-9859-493F-9B33-49E0F4D1B52C}"/>
              </a:ext>
            </a:extLst>
          </p:cNvPr>
          <p:cNvSpPr>
            <a:spLocks noChangeArrowheads="1"/>
          </p:cNvSpPr>
          <p:nvPr/>
        </p:nvSpPr>
        <p:spPr bwMode="auto">
          <a:xfrm>
            <a:off x="18116090" y="9249504"/>
            <a:ext cx="4691156" cy="77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eaLnBrk="1">
              <a:lnSpc>
                <a:spcPct val="120000"/>
              </a:lnSpc>
            </a:pPr>
            <a:r>
              <a:rPr lang="en-US" altLang="en-US" sz="4000" dirty="0">
                <a:solidFill>
                  <a:schemeClr val="bg1">
                    <a:lumMod val="95000"/>
                  </a:schemeClr>
                </a:solidFill>
                <a:latin typeface="Lato Regular" pitchFamily="34" charset="0"/>
                <a:cs typeface="Lato Regular" pitchFamily="34" charset="0"/>
                <a:sym typeface="Lato Regular" pitchFamily="34" charset="0"/>
              </a:rPr>
              <a:t>Back to Best in Class</a:t>
            </a:r>
          </a:p>
        </p:txBody>
      </p:sp>
      <p:grpSp>
        <p:nvGrpSpPr>
          <p:cNvPr id="9" name="Group 8">
            <a:extLst>
              <a:ext uri="{FF2B5EF4-FFF2-40B4-BE49-F238E27FC236}">
                <a16:creationId xmlns:a16="http://schemas.microsoft.com/office/drawing/2014/main" id="{24B11C17-2104-424F-A1F1-CA384F4A2CD1}"/>
              </a:ext>
            </a:extLst>
          </p:cNvPr>
          <p:cNvGrpSpPr/>
          <p:nvPr/>
        </p:nvGrpSpPr>
        <p:grpSpPr>
          <a:xfrm>
            <a:off x="16285579" y="6851062"/>
            <a:ext cx="1270000" cy="1270000"/>
            <a:chOff x="16454159" y="4254093"/>
            <a:chExt cx="1270000" cy="1270000"/>
          </a:xfrm>
        </p:grpSpPr>
        <p:sp>
          <p:nvSpPr>
            <p:cNvPr id="3" name="Circle">
              <a:extLst>
                <a:ext uri="{FF2B5EF4-FFF2-40B4-BE49-F238E27FC236}">
                  <a16:creationId xmlns:a16="http://schemas.microsoft.com/office/drawing/2014/main" id="{76B037DE-91D5-4B18-B502-118BA918C138}"/>
                </a:ext>
              </a:extLst>
            </p:cNvPr>
            <p:cNvSpPr>
              <a:spLocks noChangeArrowheads="1"/>
            </p:cNvSpPr>
            <p:nvPr/>
          </p:nvSpPr>
          <p:spPr bwMode="auto">
            <a:xfrm>
              <a:off x="16454159" y="4254093"/>
              <a:ext cx="1270000" cy="1270000"/>
            </a:xfrm>
            <a:prstGeom prst="ellipse">
              <a:avLst/>
            </a:prstGeom>
            <a:solidFill>
              <a:schemeClr val="accent5">
                <a:lumMod val="75000"/>
              </a:schemeClr>
            </a:solidFill>
            <a:ln>
              <a:noFill/>
            </a:ln>
          </p:spPr>
          <p:txBody>
            <a:bodyPr lIns="50800" tIns="50800" rIns="50800" bIns="50800" anchor="ct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endParaRPr lang="en-US" altLang="en-US" sz="3600" dirty="0">
                <a:solidFill>
                  <a:srgbClr val="FFFFFF"/>
                </a:solidFill>
              </a:endParaRPr>
            </a:p>
          </p:txBody>
        </p:sp>
        <p:pic>
          <p:nvPicPr>
            <p:cNvPr id="16" name="Graphic 15" descr="Downward trend">
              <a:extLst>
                <a:ext uri="{FF2B5EF4-FFF2-40B4-BE49-F238E27FC236}">
                  <a16:creationId xmlns:a16="http://schemas.microsoft.com/office/drawing/2014/main" id="{2DC12814-1C23-49EE-81CC-696D5F47A18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700539" y="4450405"/>
              <a:ext cx="777240" cy="777240"/>
            </a:xfrm>
            <a:prstGeom prst="rect">
              <a:avLst/>
            </a:prstGeom>
          </p:spPr>
        </p:pic>
      </p:grpSp>
      <p:grpSp>
        <p:nvGrpSpPr>
          <p:cNvPr id="10" name="Group 9">
            <a:extLst>
              <a:ext uri="{FF2B5EF4-FFF2-40B4-BE49-F238E27FC236}">
                <a16:creationId xmlns:a16="http://schemas.microsoft.com/office/drawing/2014/main" id="{6AB61360-77B4-4776-AABA-623C518C0C7A}"/>
              </a:ext>
            </a:extLst>
          </p:cNvPr>
          <p:cNvGrpSpPr/>
          <p:nvPr/>
        </p:nvGrpSpPr>
        <p:grpSpPr>
          <a:xfrm>
            <a:off x="16285579" y="9088682"/>
            <a:ext cx="1270000" cy="1270000"/>
            <a:chOff x="16454159" y="6491713"/>
            <a:chExt cx="1270000" cy="1270000"/>
          </a:xfrm>
        </p:grpSpPr>
        <p:sp>
          <p:nvSpPr>
            <p:cNvPr id="4" name="Circle">
              <a:extLst>
                <a:ext uri="{FF2B5EF4-FFF2-40B4-BE49-F238E27FC236}">
                  <a16:creationId xmlns:a16="http://schemas.microsoft.com/office/drawing/2014/main" id="{4DDB7ACC-8FCE-4621-8F3B-699972625F4D}"/>
                </a:ext>
              </a:extLst>
            </p:cNvPr>
            <p:cNvSpPr>
              <a:spLocks noChangeArrowheads="1"/>
            </p:cNvSpPr>
            <p:nvPr/>
          </p:nvSpPr>
          <p:spPr bwMode="auto">
            <a:xfrm>
              <a:off x="16454159" y="6491713"/>
              <a:ext cx="1270000" cy="1270000"/>
            </a:xfrm>
            <a:prstGeom prst="ellipse">
              <a:avLst/>
            </a:prstGeom>
            <a:solidFill>
              <a:schemeClr val="accent5">
                <a:lumMod val="75000"/>
              </a:schemeClr>
            </a:solidFill>
            <a:ln>
              <a:noFill/>
            </a:ln>
          </p:spPr>
          <p:txBody>
            <a:bodyPr lIns="50800" tIns="50800" rIns="50800" bIns="50800" anchor="ct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endParaRPr lang="en-US" altLang="en-US" sz="3600" dirty="0">
                <a:solidFill>
                  <a:srgbClr val="FFFFFF"/>
                </a:solidFill>
              </a:endParaRPr>
            </a:p>
          </p:txBody>
        </p:sp>
        <p:pic>
          <p:nvPicPr>
            <p:cNvPr id="17" name="Graphic 16" descr="Ribbon">
              <a:extLst>
                <a:ext uri="{FF2B5EF4-FFF2-40B4-BE49-F238E27FC236}">
                  <a16:creationId xmlns:a16="http://schemas.microsoft.com/office/drawing/2014/main" id="{1FD8DEAF-ABEC-4A19-B84A-F021747F082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700539" y="6738093"/>
              <a:ext cx="777240" cy="777240"/>
            </a:xfrm>
            <a:prstGeom prst="rect">
              <a:avLst/>
            </a:prstGeom>
          </p:spPr>
        </p:pic>
      </p:grpSp>
      <p:grpSp>
        <p:nvGrpSpPr>
          <p:cNvPr id="8" name="Group 7">
            <a:extLst>
              <a:ext uri="{FF2B5EF4-FFF2-40B4-BE49-F238E27FC236}">
                <a16:creationId xmlns:a16="http://schemas.microsoft.com/office/drawing/2014/main" id="{BE79B254-48A3-40A4-BDD0-1CEF58A8DF93}"/>
              </a:ext>
            </a:extLst>
          </p:cNvPr>
          <p:cNvGrpSpPr/>
          <p:nvPr/>
        </p:nvGrpSpPr>
        <p:grpSpPr>
          <a:xfrm>
            <a:off x="16285579" y="4597514"/>
            <a:ext cx="1270000" cy="1270000"/>
            <a:chOff x="16454159" y="2000545"/>
            <a:chExt cx="1270000" cy="1270000"/>
          </a:xfrm>
        </p:grpSpPr>
        <p:sp>
          <p:nvSpPr>
            <p:cNvPr id="2" name="Circle">
              <a:extLst>
                <a:ext uri="{FF2B5EF4-FFF2-40B4-BE49-F238E27FC236}">
                  <a16:creationId xmlns:a16="http://schemas.microsoft.com/office/drawing/2014/main" id="{FA8F6BD3-1442-4C13-A892-7E89B14A0409}"/>
                </a:ext>
              </a:extLst>
            </p:cNvPr>
            <p:cNvSpPr>
              <a:spLocks noChangeArrowheads="1"/>
            </p:cNvSpPr>
            <p:nvPr/>
          </p:nvSpPr>
          <p:spPr bwMode="auto">
            <a:xfrm>
              <a:off x="16454159" y="2000545"/>
              <a:ext cx="1270000" cy="1270000"/>
            </a:xfrm>
            <a:prstGeom prst="ellipse">
              <a:avLst/>
            </a:prstGeom>
            <a:solidFill>
              <a:schemeClr val="accent5">
                <a:lumMod val="75000"/>
              </a:schemeClr>
            </a:solidFill>
            <a:ln>
              <a:noFill/>
            </a:ln>
          </p:spPr>
          <p:txBody>
            <a:bodyPr lIns="50800" tIns="50800" rIns="50800" bIns="50800" anchor="ct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endParaRPr lang="en-US" altLang="en-US" sz="3600">
                <a:solidFill>
                  <a:srgbClr val="FFFFFF"/>
                </a:solidFill>
              </a:endParaRPr>
            </a:p>
          </p:txBody>
        </p:sp>
        <p:pic>
          <p:nvPicPr>
            <p:cNvPr id="18" name="Graphic 17" descr="Lightbulb and gear">
              <a:extLst>
                <a:ext uri="{FF2B5EF4-FFF2-40B4-BE49-F238E27FC236}">
                  <a16:creationId xmlns:a16="http://schemas.microsoft.com/office/drawing/2014/main" id="{3B087B3F-433A-4A37-9014-124D2CBF2E73}"/>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702771" y="2249157"/>
              <a:ext cx="772776" cy="772776"/>
            </a:xfrm>
            <a:prstGeom prst="rect">
              <a:avLst/>
            </a:prstGeom>
          </p:spPr>
        </p:pic>
      </p:grpSp>
      <p:sp>
        <p:nvSpPr>
          <p:cNvPr id="19" name="TextBox 18">
            <a:extLst>
              <a:ext uri="{FF2B5EF4-FFF2-40B4-BE49-F238E27FC236}">
                <a16:creationId xmlns:a16="http://schemas.microsoft.com/office/drawing/2014/main" id="{08951289-A9BC-40DD-9265-FCB7A90B4363}"/>
              </a:ext>
            </a:extLst>
          </p:cNvPr>
          <p:cNvSpPr txBox="1"/>
          <p:nvPr/>
        </p:nvSpPr>
        <p:spPr>
          <a:xfrm>
            <a:off x="11389175" y="12258276"/>
            <a:ext cx="3174523"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lumMod val="65000"/>
                  </a:schemeClr>
                </a:solidFill>
                <a:effectLst/>
                <a:uFillTx/>
                <a:latin typeface="+mn-lt"/>
                <a:ea typeface="+mn-ea"/>
                <a:cs typeface="+mn-cs"/>
                <a:sym typeface="Helvetica Light"/>
              </a:rPr>
              <a:t>Photo Credit: Kansas Travel &amp; Tourism</a:t>
            </a:r>
          </a:p>
        </p:txBody>
      </p:sp>
      <p:pic>
        <p:nvPicPr>
          <p:cNvPr id="20" name="Picture 19">
            <a:extLst>
              <a:ext uri="{FF2B5EF4-FFF2-40B4-BE49-F238E27FC236}">
                <a16:creationId xmlns:a16="http://schemas.microsoft.com/office/drawing/2014/main" id="{2E3E429F-96D4-4016-A524-C1773ED6A31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7971945" y="860702"/>
            <a:ext cx="3072036" cy="1765560"/>
          </a:xfrm>
          <a:prstGeom prst="rect">
            <a:avLst/>
          </a:prstGeom>
        </p:spPr>
      </p:pic>
      <p:sp>
        <p:nvSpPr>
          <p:cNvPr id="23" name="Oval 22">
            <a:extLst>
              <a:ext uri="{FF2B5EF4-FFF2-40B4-BE49-F238E27FC236}">
                <a16:creationId xmlns:a16="http://schemas.microsoft.com/office/drawing/2014/main" id="{CAB7DAEB-E1C4-41B2-B846-44DEA05BA36D}"/>
              </a:ext>
            </a:extLst>
          </p:cNvPr>
          <p:cNvSpPr/>
          <p:nvPr/>
        </p:nvSpPr>
        <p:spPr>
          <a:xfrm>
            <a:off x="280379" y="12873789"/>
            <a:ext cx="649705" cy="649705"/>
          </a:xfrm>
          <a:prstGeom prst="ellipse">
            <a:avLst/>
          </a:prstGeom>
          <a:solidFill>
            <a:srgbClr val="F1AD0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4" name="TextBox 23">
            <a:extLst>
              <a:ext uri="{FF2B5EF4-FFF2-40B4-BE49-F238E27FC236}">
                <a16:creationId xmlns:a16="http://schemas.microsoft.com/office/drawing/2014/main" id="{877CC1FB-C648-4A9F-94EE-C90053C03278}"/>
              </a:ext>
            </a:extLst>
          </p:cNvPr>
          <p:cNvSpPr txBox="1"/>
          <p:nvPr/>
        </p:nvSpPr>
        <p:spPr>
          <a:xfrm>
            <a:off x="311606" y="12962679"/>
            <a:ext cx="58725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tx1">
                    <a:lumMod val="75000"/>
                    <a:lumOff val="25000"/>
                  </a:schemeClr>
                </a:solidFill>
                <a:effectLst/>
                <a:uFillTx/>
                <a:latin typeface="+mn-lt"/>
                <a:ea typeface="+mn-ea"/>
                <a:cs typeface="+mn-cs"/>
                <a:sym typeface="Helvetica Light"/>
              </a:rPr>
              <a:t>3</a:t>
            </a:r>
          </a:p>
        </p:txBody>
      </p:sp>
    </p:spTree>
    <p:extLst>
      <p:ext uri="{BB962C8B-B14F-4D97-AF65-F5344CB8AC3E}">
        <p14:creationId xmlns:p14="http://schemas.microsoft.com/office/powerpoint/2010/main" val="678209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D8F89B-5A2A-4E34-81F2-A7E04BA4907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0"/>
            <a:ext cx="16651625" cy="13748031"/>
          </a:xfrm>
          <a:prstGeom prst="rect">
            <a:avLst/>
          </a:prstGeom>
        </p:spPr>
      </p:pic>
      <p:sp>
        <p:nvSpPr>
          <p:cNvPr id="3" name="Rectangle 2">
            <a:extLst>
              <a:ext uri="{FF2B5EF4-FFF2-40B4-BE49-F238E27FC236}">
                <a16:creationId xmlns:a16="http://schemas.microsoft.com/office/drawing/2014/main" id="{FCD80F6B-4781-495F-A4E4-BA26718305A9}"/>
              </a:ext>
            </a:extLst>
          </p:cNvPr>
          <p:cNvSpPr/>
          <p:nvPr/>
        </p:nvSpPr>
        <p:spPr>
          <a:xfrm>
            <a:off x="13266823" y="0"/>
            <a:ext cx="11117178" cy="13716000"/>
          </a:xfrm>
          <a:prstGeom prst="rect">
            <a:avLst/>
          </a:prstGeom>
          <a:solidFill>
            <a:schemeClr val="accent5">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Helvetica Light"/>
            </a:endParaRPr>
          </a:p>
        </p:txBody>
      </p:sp>
      <p:sp>
        <p:nvSpPr>
          <p:cNvPr id="4" name="ERE">
            <a:extLst>
              <a:ext uri="{FF2B5EF4-FFF2-40B4-BE49-F238E27FC236}">
                <a16:creationId xmlns:a16="http://schemas.microsoft.com/office/drawing/2014/main" id="{66E61FD1-F858-413F-A1F9-A6DAFAE68A7F}"/>
              </a:ext>
            </a:extLst>
          </p:cNvPr>
          <p:cNvSpPr txBox="1">
            <a:spLocks noChangeArrowheads="1"/>
          </p:cNvSpPr>
          <p:nvPr/>
        </p:nvSpPr>
        <p:spPr bwMode="auto">
          <a:xfrm>
            <a:off x="13266821" y="4282915"/>
            <a:ext cx="11117177"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r>
              <a:rPr lang="en-US" altLang="en-US" sz="7500" b="1" dirty="0">
                <a:solidFill>
                  <a:schemeClr val="bg1"/>
                </a:solidFill>
                <a:latin typeface="Lato Bold" pitchFamily="34" charset="0"/>
                <a:cs typeface="Lato Bold" pitchFamily="34" charset="0"/>
                <a:sym typeface="Lato Bold" pitchFamily="34" charset="0"/>
              </a:rPr>
              <a:t>Shaping the Future</a:t>
            </a:r>
          </a:p>
        </p:txBody>
      </p:sp>
      <p:sp>
        <p:nvSpPr>
          <p:cNvPr id="5" name="Awesome Slide">
            <a:extLst>
              <a:ext uri="{FF2B5EF4-FFF2-40B4-BE49-F238E27FC236}">
                <a16:creationId xmlns:a16="http://schemas.microsoft.com/office/drawing/2014/main" id="{698CD574-EC51-4ADC-B5E4-1CFE477286CE}"/>
              </a:ext>
            </a:extLst>
          </p:cNvPr>
          <p:cNvSpPr>
            <a:spLocks noChangeArrowheads="1"/>
          </p:cNvSpPr>
          <p:nvPr/>
        </p:nvSpPr>
        <p:spPr bwMode="auto">
          <a:xfrm>
            <a:off x="14525968" y="7379070"/>
            <a:ext cx="8719041" cy="52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marL="685800" indent="-685800" eaLnBrk="1">
              <a:buFont typeface="Arial" panose="020B0604020202020204" pitchFamily="34" charset="0"/>
              <a:buChar char="•"/>
            </a:pPr>
            <a:r>
              <a:rPr lang="en-US" altLang="en-US" sz="4800" dirty="0">
                <a:solidFill>
                  <a:schemeClr val="bg1"/>
                </a:solidFill>
                <a:latin typeface="Lato Regular" pitchFamily="34" charset="0"/>
                <a:cs typeface="Lato Regular" pitchFamily="34" charset="0"/>
                <a:sym typeface="Lato Regular" pitchFamily="34" charset="0"/>
              </a:rPr>
              <a:t>Rebuilding the Department of Commerce</a:t>
            </a:r>
          </a:p>
          <a:p>
            <a:pPr marL="685800" indent="-685800" eaLnBrk="1">
              <a:buFont typeface="Arial" panose="020B0604020202020204" pitchFamily="34" charset="0"/>
              <a:buChar char="•"/>
            </a:pPr>
            <a:r>
              <a:rPr lang="en-US" altLang="en-US" sz="4800" dirty="0">
                <a:solidFill>
                  <a:schemeClr val="bg1"/>
                </a:solidFill>
                <a:latin typeface="Lato Regular" pitchFamily="34" charset="0"/>
                <a:cs typeface="Lato Regular" pitchFamily="34" charset="0"/>
                <a:sym typeface="Lato Regular" pitchFamily="34" charset="0"/>
              </a:rPr>
              <a:t>New strategic plan for economic development</a:t>
            </a:r>
          </a:p>
          <a:p>
            <a:pPr marL="685800" indent="-685800" eaLnBrk="1">
              <a:buFont typeface="Arial" panose="020B0604020202020204" pitchFamily="34" charset="0"/>
              <a:buChar char="•"/>
            </a:pPr>
            <a:r>
              <a:rPr lang="en-US" altLang="en-US" sz="4800" dirty="0">
                <a:solidFill>
                  <a:schemeClr val="bg1"/>
                </a:solidFill>
                <a:latin typeface="Lato Regular" pitchFamily="34" charset="0"/>
                <a:cs typeface="Lato Regular" pitchFamily="34" charset="0"/>
                <a:sym typeface="Lato Regular" pitchFamily="34" charset="0"/>
              </a:rPr>
              <a:t>Diversification of Kansas economy – by industry </a:t>
            </a:r>
            <a:r>
              <a:rPr lang="en-US" altLang="en-US" sz="4800" b="1" u="sng" dirty="0">
                <a:solidFill>
                  <a:schemeClr val="bg1"/>
                </a:solidFill>
                <a:latin typeface="Lato Regular" pitchFamily="34" charset="0"/>
                <a:cs typeface="Lato Regular" pitchFamily="34" charset="0"/>
                <a:sym typeface="Lato Regular" pitchFamily="34" charset="0"/>
              </a:rPr>
              <a:t>AND</a:t>
            </a:r>
            <a:r>
              <a:rPr lang="en-US" altLang="en-US" sz="4800" dirty="0">
                <a:solidFill>
                  <a:schemeClr val="bg1"/>
                </a:solidFill>
                <a:latin typeface="Lato Regular" pitchFamily="34" charset="0"/>
                <a:cs typeface="Lato Regular" pitchFamily="34" charset="0"/>
                <a:sym typeface="Lato Regular" pitchFamily="34" charset="0"/>
              </a:rPr>
              <a:t> geography</a:t>
            </a:r>
          </a:p>
        </p:txBody>
      </p:sp>
      <p:pic>
        <p:nvPicPr>
          <p:cNvPr id="9" name="Graphic 8" descr="Playbook">
            <a:extLst>
              <a:ext uri="{FF2B5EF4-FFF2-40B4-BE49-F238E27FC236}">
                <a16:creationId xmlns:a16="http://schemas.microsoft.com/office/drawing/2014/main" id="{D931198A-9B2B-4246-93E6-8FB6E50235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22125" y="5622652"/>
            <a:ext cx="1806569" cy="1806568"/>
          </a:xfrm>
          <a:prstGeom prst="rect">
            <a:avLst/>
          </a:prstGeom>
        </p:spPr>
      </p:pic>
      <p:pic>
        <p:nvPicPr>
          <p:cNvPr id="7" name="Picture 6">
            <a:extLst>
              <a:ext uri="{FF2B5EF4-FFF2-40B4-BE49-F238E27FC236}">
                <a16:creationId xmlns:a16="http://schemas.microsoft.com/office/drawing/2014/main" id="{EEE76A69-5DD5-4FDE-BA99-D0AD96538A0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7263634" y="1535363"/>
            <a:ext cx="3072036" cy="1765560"/>
          </a:xfrm>
          <a:prstGeom prst="rect">
            <a:avLst/>
          </a:prstGeom>
        </p:spPr>
      </p:pic>
      <p:sp>
        <p:nvSpPr>
          <p:cNvPr id="10" name="Oval 9">
            <a:extLst>
              <a:ext uri="{FF2B5EF4-FFF2-40B4-BE49-F238E27FC236}">
                <a16:creationId xmlns:a16="http://schemas.microsoft.com/office/drawing/2014/main" id="{8731DA03-E553-4839-89A3-87A032AB38D3}"/>
              </a:ext>
            </a:extLst>
          </p:cNvPr>
          <p:cNvSpPr/>
          <p:nvPr/>
        </p:nvSpPr>
        <p:spPr>
          <a:xfrm>
            <a:off x="280379" y="12873789"/>
            <a:ext cx="649705" cy="649705"/>
          </a:xfrm>
          <a:prstGeom prst="ellipse">
            <a:avLst/>
          </a:prstGeom>
          <a:solidFill>
            <a:srgbClr val="F1AD0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1" name="TextBox 10">
            <a:extLst>
              <a:ext uri="{FF2B5EF4-FFF2-40B4-BE49-F238E27FC236}">
                <a16:creationId xmlns:a16="http://schemas.microsoft.com/office/drawing/2014/main" id="{EBD63F2E-B2AD-47EC-9DDA-380F370E0578}"/>
              </a:ext>
            </a:extLst>
          </p:cNvPr>
          <p:cNvSpPr txBox="1"/>
          <p:nvPr/>
        </p:nvSpPr>
        <p:spPr>
          <a:xfrm>
            <a:off x="311606" y="12962679"/>
            <a:ext cx="58725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tx1">
                    <a:lumMod val="75000"/>
                    <a:lumOff val="25000"/>
                  </a:schemeClr>
                </a:solidFill>
                <a:effectLst/>
                <a:uFillTx/>
                <a:latin typeface="+mn-lt"/>
                <a:ea typeface="+mn-ea"/>
                <a:cs typeface="+mn-cs"/>
                <a:sym typeface="Helvetica Light"/>
              </a:rPr>
              <a:t>30</a:t>
            </a:r>
          </a:p>
        </p:txBody>
      </p:sp>
    </p:spTree>
    <p:extLst>
      <p:ext uri="{BB962C8B-B14F-4D97-AF65-F5344CB8AC3E}">
        <p14:creationId xmlns:p14="http://schemas.microsoft.com/office/powerpoint/2010/main" val="2219273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A2C911C-7ADB-46AA-9108-2D2DAEFBEF3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6602837" cy="13845657"/>
          </a:xfrm>
          <a:prstGeom prst="rect">
            <a:avLst/>
          </a:prstGeom>
        </p:spPr>
      </p:pic>
      <p:sp>
        <p:nvSpPr>
          <p:cNvPr id="21" name="Rectangle 20">
            <a:extLst>
              <a:ext uri="{FF2B5EF4-FFF2-40B4-BE49-F238E27FC236}">
                <a16:creationId xmlns:a16="http://schemas.microsoft.com/office/drawing/2014/main" id="{717C0B7E-F534-4D50-B6AB-BD2D4818F62C}"/>
              </a:ext>
            </a:extLst>
          </p:cNvPr>
          <p:cNvSpPr/>
          <p:nvPr/>
        </p:nvSpPr>
        <p:spPr>
          <a:xfrm>
            <a:off x="13635765" y="-310898"/>
            <a:ext cx="10789920" cy="14173200"/>
          </a:xfrm>
          <a:prstGeom prst="rect">
            <a:avLst/>
          </a:prstGeom>
          <a:solidFill>
            <a:schemeClr val="accent5">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Helvetica Light"/>
            </a:endParaRPr>
          </a:p>
        </p:txBody>
      </p:sp>
      <p:sp>
        <p:nvSpPr>
          <p:cNvPr id="5" name="TextBox 4">
            <a:extLst>
              <a:ext uri="{FF2B5EF4-FFF2-40B4-BE49-F238E27FC236}">
                <a16:creationId xmlns:a16="http://schemas.microsoft.com/office/drawing/2014/main" id="{63F1B706-73D7-4A93-B500-DF032AD7B11C}"/>
              </a:ext>
            </a:extLst>
          </p:cNvPr>
          <p:cNvSpPr txBox="1"/>
          <p:nvPr/>
        </p:nvSpPr>
        <p:spPr>
          <a:xfrm>
            <a:off x="13559565" y="4934809"/>
            <a:ext cx="10789920" cy="12721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chemeClr val="accent5">
                    <a:lumMod val="20000"/>
                    <a:lumOff val="80000"/>
                  </a:schemeClr>
                </a:solidFill>
                <a:effectLst/>
                <a:uFillTx/>
                <a:latin typeface="+mn-lt"/>
                <a:ea typeface="+mn-ea"/>
                <a:cs typeface="+mn-cs"/>
                <a:sym typeface="Helvetica Light"/>
              </a:rPr>
              <a:t>Monthly Newsletter</a:t>
            </a:r>
          </a:p>
          <a:p>
            <a:pPr marL="0" marR="0" indent="0" algn="ctr" defTabSz="825500" rtl="0" fontAlgn="auto" latinLnBrk="0" hangingPunct="0">
              <a:lnSpc>
                <a:spcPct val="100000"/>
              </a:lnSpc>
              <a:spcBef>
                <a:spcPts val="0"/>
              </a:spcBef>
              <a:spcAft>
                <a:spcPts val="0"/>
              </a:spcAft>
              <a:buClrTx/>
              <a:buSzTx/>
              <a:buFontTx/>
              <a:buNone/>
              <a:tabLst/>
            </a:pPr>
            <a:r>
              <a:rPr lang="en-US" sz="3600" dirty="0">
                <a:solidFill>
                  <a:schemeClr val="accent5">
                    <a:lumMod val="20000"/>
                    <a:lumOff val="80000"/>
                  </a:schemeClr>
                </a:solidFill>
                <a:latin typeface="+mn-lt"/>
                <a:ea typeface="+mn-ea"/>
                <a:cs typeface="+mn-cs"/>
              </a:rPr>
              <a:t>www.KansasCommerce.gov/SignUp</a:t>
            </a:r>
            <a:endParaRPr kumimoji="0" lang="en-US" sz="3600" b="0" i="0" u="none" strike="noStrike" cap="none" spc="0" normalizeH="0" baseline="0" dirty="0">
              <a:ln>
                <a:noFill/>
              </a:ln>
              <a:solidFill>
                <a:schemeClr val="accent5">
                  <a:lumMod val="20000"/>
                  <a:lumOff val="80000"/>
                </a:schemeClr>
              </a:solidFill>
              <a:effectLst/>
              <a:uFillTx/>
              <a:latin typeface="+mn-lt"/>
              <a:ea typeface="+mn-ea"/>
              <a:cs typeface="+mn-cs"/>
              <a:sym typeface="Helvetica Light"/>
            </a:endParaRPr>
          </a:p>
        </p:txBody>
      </p:sp>
      <p:sp>
        <p:nvSpPr>
          <p:cNvPr id="2" name="Rectangle 1">
            <a:extLst>
              <a:ext uri="{FF2B5EF4-FFF2-40B4-BE49-F238E27FC236}">
                <a16:creationId xmlns:a16="http://schemas.microsoft.com/office/drawing/2014/main" id="{DCC152A7-677F-47E8-A73F-516A883063D5}"/>
              </a:ext>
            </a:extLst>
          </p:cNvPr>
          <p:cNvSpPr/>
          <p:nvPr/>
        </p:nvSpPr>
        <p:spPr>
          <a:xfrm>
            <a:off x="13559565" y="1884889"/>
            <a:ext cx="10896939" cy="2554545"/>
          </a:xfrm>
          <a:prstGeom prst="rect">
            <a:avLst/>
          </a:prstGeom>
        </p:spPr>
        <p:txBody>
          <a:bodyPr wrap="square">
            <a:spAutoFit/>
          </a:bodyPr>
          <a:lstStyle/>
          <a:p>
            <a:pPr algn="ctr"/>
            <a:endParaRPr lang="en-US" altLang="en-US" sz="8000" b="1" dirty="0">
              <a:solidFill>
                <a:schemeClr val="bg1"/>
              </a:solidFill>
              <a:latin typeface="Lato Bold" pitchFamily="34" charset="0"/>
              <a:cs typeface="Lato Bold" pitchFamily="34" charset="0"/>
              <a:sym typeface="Lato Bold" pitchFamily="34" charset="0"/>
            </a:endParaRPr>
          </a:p>
          <a:p>
            <a:pPr algn="ctr"/>
            <a:r>
              <a:rPr lang="en-US" altLang="en-US" sz="8000" b="1" dirty="0">
                <a:solidFill>
                  <a:schemeClr val="bg1"/>
                </a:solidFill>
                <a:latin typeface="Lato Bold" pitchFamily="34" charset="0"/>
                <a:cs typeface="Lato Bold" pitchFamily="34" charset="0"/>
                <a:sym typeface="Lato Bold" pitchFamily="34" charset="0"/>
              </a:rPr>
              <a:t>THANK YOU</a:t>
            </a:r>
            <a:endParaRPr lang="en-US" sz="7200" dirty="0">
              <a:solidFill>
                <a:schemeClr val="bg1"/>
              </a:solidFill>
            </a:endParaRPr>
          </a:p>
        </p:txBody>
      </p:sp>
      <p:grpSp>
        <p:nvGrpSpPr>
          <p:cNvPr id="25" name="Group 24">
            <a:extLst>
              <a:ext uri="{FF2B5EF4-FFF2-40B4-BE49-F238E27FC236}">
                <a16:creationId xmlns:a16="http://schemas.microsoft.com/office/drawing/2014/main" id="{0D4CBCEF-A3DF-4D68-B6F9-79241F74FD12}"/>
              </a:ext>
            </a:extLst>
          </p:cNvPr>
          <p:cNvGrpSpPr/>
          <p:nvPr/>
        </p:nvGrpSpPr>
        <p:grpSpPr>
          <a:xfrm>
            <a:off x="14573171" y="7508839"/>
            <a:ext cx="2647475" cy="2760523"/>
            <a:chOff x="14434127" y="5740294"/>
            <a:chExt cx="2647475" cy="2760523"/>
          </a:xfrm>
        </p:grpSpPr>
        <p:sp>
          <p:nvSpPr>
            <p:cNvPr id="12" name="Rectangle 11">
              <a:extLst>
                <a:ext uri="{FF2B5EF4-FFF2-40B4-BE49-F238E27FC236}">
                  <a16:creationId xmlns:a16="http://schemas.microsoft.com/office/drawing/2014/main" id="{D0D5E095-3001-4076-8C9E-901F0584924C}"/>
                </a:ext>
              </a:extLst>
            </p:cNvPr>
            <p:cNvSpPr/>
            <p:nvPr/>
          </p:nvSpPr>
          <p:spPr>
            <a:xfrm>
              <a:off x="14434127" y="7542478"/>
              <a:ext cx="2647475" cy="958339"/>
            </a:xfrm>
            <a:prstGeom prst="rect">
              <a:avLst/>
            </a:prstGeom>
          </p:spPr>
          <p:txBody>
            <a:bodyPr wrap="square">
              <a:spAutoFit/>
            </a:bodyPr>
            <a:lstStyle/>
            <a:p>
              <a:pPr algn="ctr">
                <a:lnSpc>
                  <a:spcPct val="150000"/>
                </a:lnSpc>
              </a:pPr>
              <a:r>
                <a:rPr lang="en-US" sz="2000" dirty="0">
                  <a:solidFill>
                    <a:schemeClr val="bg1"/>
                  </a:solidFill>
                  <a:latin typeface="Lato Regular"/>
                </a:rPr>
                <a:t>/</a:t>
              </a:r>
              <a:r>
                <a:rPr lang="en-US" sz="2000" dirty="0" err="1">
                  <a:solidFill>
                    <a:schemeClr val="bg1"/>
                  </a:solidFill>
                  <a:latin typeface="Lato Regular"/>
                </a:rPr>
                <a:t>KansasCommerce</a:t>
              </a:r>
              <a:endParaRPr lang="en-US" sz="2000" dirty="0">
                <a:solidFill>
                  <a:schemeClr val="bg1"/>
                </a:solidFill>
                <a:latin typeface="Lato Regular"/>
              </a:endParaRPr>
            </a:p>
            <a:p>
              <a:pPr algn="ctr">
                <a:lnSpc>
                  <a:spcPct val="150000"/>
                </a:lnSpc>
              </a:pPr>
              <a:r>
                <a:rPr lang="en-US" sz="2000" dirty="0">
                  <a:solidFill>
                    <a:schemeClr val="bg1"/>
                  </a:solidFill>
                  <a:latin typeface="Lato Regular"/>
                </a:rPr>
                <a:t>/</a:t>
              </a:r>
              <a:r>
                <a:rPr lang="en-US" sz="2000" b="1" dirty="0">
                  <a:solidFill>
                    <a:schemeClr val="bg1"/>
                  </a:solidFill>
                  <a:latin typeface="Lato Regular"/>
                </a:rPr>
                <a:t>KANSAS</a:t>
              </a:r>
              <a:r>
                <a:rPr lang="en-US" sz="2000" dirty="0">
                  <a:solidFill>
                    <a:schemeClr val="bg1"/>
                  </a:solidFill>
                  <a:latin typeface="Lato Regular"/>
                </a:rPr>
                <a:t>WORKS</a:t>
              </a:r>
            </a:p>
          </p:txBody>
        </p:sp>
        <p:pic>
          <p:nvPicPr>
            <p:cNvPr id="4" name="Picture 3">
              <a:extLst>
                <a:ext uri="{FF2B5EF4-FFF2-40B4-BE49-F238E27FC236}">
                  <a16:creationId xmlns:a16="http://schemas.microsoft.com/office/drawing/2014/main" id="{1CD91058-5053-4900-9965-64A7DB2BEB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32328" y="5740294"/>
              <a:ext cx="1851072" cy="1828800"/>
            </a:xfrm>
            <a:prstGeom prst="rect">
              <a:avLst/>
            </a:prstGeom>
          </p:spPr>
        </p:pic>
      </p:grpSp>
      <p:grpSp>
        <p:nvGrpSpPr>
          <p:cNvPr id="26" name="Group 25">
            <a:extLst>
              <a:ext uri="{FF2B5EF4-FFF2-40B4-BE49-F238E27FC236}">
                <a16:creationId xmlns:a16="http://schemas.microsoft.com/office/drawing/2014/main" id="{F5066D0A-FECE-4EDF-959A-4E84BCD3A24A}"/>
              </a:ext>
            </a:extLst>
          </p:cNvPr>
          <p:cNvGrpSpPr/>
          <p:nvPr/>
        </p:nvGrpSpPr>
        <p:grpSpPr>
          <a:xfrm>
            <a:off x="19824993" y="11078847"/>
            <a:ext cx="2263568" cy="2333822"/>
            <a:chOff x="16248068" y="5594522"/>
            <a:chExt cx="2263568" cy="2333822"/>
          </a:xfrm>
        </p:grpSpPr>
        <p:sp>
          <p:nvSpPr>
            <p:cNvPr id="11" name="Rectangle 10">
              <a:extLst>
                <a:ext uri="{FF2B5EF4-FFF2-40B4-BE49-F238E27FC236}">
                  <a16:creationId xmlns:a16="http://schemas.microsoft.com/office/drawing/2014/main" id="{AB993828-3FE1-4206-98F8-47CCD82F2478}"/>
                </a:ext>
              </a:extLst>
            </p:cNvPr>
            <p:cNvSpPr/>
            <p:nvPr/>
          </p:nvSpPr>
          <p:spPr>
            <a:xfrm>
              <a:off x="16248068" y="7528234"/>
              <a:ext cx="2263568" cy="400110"/>
            </a:xfrm>
            <a:prstGeom prst="rect">
              <a:avLst/>
            </a:prstGeom>
          </p:spPr>
          <p:txBody>
            <a:bodyPr wrap="none">
              <a:spAutoFit/>
            </a:bodyPr>
            <a:lstStyle/>
            <a:p>
              <a:pPr lvl="0" algn="ctr" eaLnBrk="1" fontAlgn="auto" hangingPunct="1">
                <a:spcBef>
                  <a:spcPts val="0"/>
                </a:spcBef>
                <a:spcAft>
                  <a:spcPts val="0"/>
                </a:spcAft>
                <a:defRPr/>
              </a:pPr>
              <a:r>
                <a:rPr lang="en-US" sz="1600" dirty="0">
                  <a:solidFill>
                    <a:schemeClr val="bg1"/>
                  </a:solidFill>
                  <a:latin typeface="Lato Regular"/>
                </a:rPr>
                <a:t>/</a:t>
              </a:r>
              <a:r>
                <a:rPr lang="en-US" sz="2000" dirty="0" err="1">
                  <a:solidFill>
                    <a:schemeClr val="bg1"/>
                  </a:solidFill>
                  <a:latin typeface="Lato Regular"/>
                </a:rPr>
                <a:t>KansasCommerce</a:t>
              </a:r>
              <a:endParaRPr lang="en-US" sz="1600" dirty="0">
                <a:solidFill>
                  <a:schemeClr val="bg1"/>
                </a:solidFill>
                <a:latin typeface="Lato Regular"/>
              </a:endParaRPr>
            </a:p>
          </p:txBody>
        </p:sp>
        <p:pic>
          <p:nvPicPr>
            <p:cNvPr id="7" name="Picture 6">
              <a:extLst>
                <a:ext uri="{FF2B5EF4-FFF2-40B4-BE49-F238E27FC236}">
                  <a16:creationId xmlns:a16="http://schemas.microsoft.com/office/drawing/2014/main" id="{566FED37-D0B6-41FA-B870-F6CD75B7EE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19732" y="5594522"/>
              <a:ext cx="1920240" cy="1920240"/>
            </a:xfrm>
            <a:prstGeom prst="rect">
              <a:avLst/>
            </a:prstGeom>
          </p:spPr>
        </p:pic>
      </p:grpSp>
      <p:grpSp>
        <p:nvGrpSpPr>
          <p:cNvPr id="30" name="Group 29">
            <a:extLst>
              <a:ext uri="{FF2B5EF4-FFF2-40B4-BE49-F238E27FC236}">
                <a16:creationId xmlns:a16="http://schemas.microsoft.com/office/drawing/2014/main" id="{DD125906-3884-4915-AE94-8EC21A5894A9}"/>
              </a:ext>
            </a:extLst>
          </p:cNvPr>
          <p:cNvGrpSpPr/>
          <p:nvPr/>
        </p:nvGrpSpPr>
        <p:grpSpPr>
          <a:xfrm>
            <a:off x="17503029" y="7508839"/>
            <a:ext cx="3299891" cy="2869194"/>
            <a:chOff x="15731059" y="9379117"/>
            <a:chExt cx="3299891" cy="2869194"/>
          </a:xfrm>
        </p:grpSpPr>
        <p:sp>
          <p:nvSpPr>
            <p:cNvPr id="13" name="Rectangle 12">
              <a:extLst>
                <a:ext uri="{FF2B5EF4-FFF2-40B4-BE49-F238E27FC236}">
                  <a16:creationId xmlns:a16="http://schemas.microsoft.com/office/drawing/2014/main" id="{3D95756F-FC45-4155-BA56-EEA22F393EDF}"/>
                </a:ext>
              </a:extLst>
            </p:cNvPr>
            <p:cNvSpPr/>
            <p:nvPr/>
          </p:nvSpPr>
          <p:spPr>
            <a:xfrm>
              <a:off x="15731059" y="11289972"/>
              <a:ext cx="3299891" cy="958339"/>
            </a:xfrm>
            <a:prstGeom prst="rect">
              <a:avLst/>
            </a:prstGeom>
          </p:spPr>
          <p:txBody>
            <a:bodyPr wrap="square">
              <a:spAutoFit/>
            </a:bodyPr>
            <a:lstStyle/>
            <a:p>
              <a:pPr algn="ctr">
                <a:lnSpc>
                  <a:spcPct val="150000"/>
                </a:lnSpc>
              </a:pPr>
              <a:r>
                <a:rPr lang="en-US" sz="2000" dirty="0">
                  <a:solidFill>
                    <a:schemeClr val="bg1"/>
                  </a:solidFill>
                  <a:latin typeface="Lato Regular"/>
                </a:rPr>
                <a:t>/company/Kansas-</a:t>
              </a:r>
              <a:br>
                <a:rPr lang="en-US" sz="2000" dirty="0">
                  <a:solidFill>
                    <a:schemeClr val="bg1"/>
                  </a:solidFill>
                  <a:latin typeface="Lato Regular"/>
                </a:rPr>
              </a:br>
              <a:r>
                <a:rPr lang="en-US" sz="2000" dirty="0">
                  <a:solidFill>
                    <a:schemeClr val="bg1"/>
                  </a:solidFill>
                  <a:latin typeface="Lato Regular"/>
                </a:rPr>
                <a:t>Department-of-Commerce</a:t>
              </a:r>
            </a:p>
          </p:txBody>
        </p:sp>
        <p:pic>
          <p:nvPicPr>
            <p:cNvPr id="17" name="Picture 16">
              <a:extLst>
                <a:ext uri="{FF2B5EF4-FFF2-40B4-BE49-F238E27FC236}">
                  <a16:creationId xmlns:a16="http://schemas.microsoft.com/office/drawing/2014/main" id="{ACB5682F-8895-4896-BA84-A0B77B55CFF9}"/>
                </a:ext>
              </a:extLst>
            </p:cNvPr>
            <p:cNvPicPr>
              <a:picLocks noChangeAspect="1"/>
            </p:cNvPicPr>
            <p:nvPr/>
          </p:nvPicPr>
          <p:blipFill rotWithShape="1">
            <a:blip r:embed="rId6">
              <a:extLst>
                <a:ext uri="{28A0092B-C50C-407E-A947-70E740481C1C}">
                  <a14:useLocalDpi xmlns:a14="http://schemas.microsoft.com/office/drawing/2010/main" val="0"/>
                </a:ext>
              </a:extLst>
            </a:blip>
            <a:srcRect l="3999" t="1760" r="3984" b="1270"/>
            <a:stretch/>
          </p:blipFill>
          <p:spPr>
            <a:xfrm>
              <a:off x="16455468" y="9379117"/>
              <a:ext cx="1851072" cy="1950720"/>
            </a:xfrm>
            <a:prstGeom prst="rect">
              <a:avLst/>
            </a:prstGeom>
          </p:spPr>
        </p:pic>
      </p:grpSp>
      <p:grpSp>
        <p:nvGrpSpPr>
          <p:cNvPr id="27" name="Group 26">
            <a:extLst>
              <a:ext uri="{FF2B5EF4-FFF2-40B4-BE49-F238E27FC236}">
                <a16:creationId xmlns:a16="http://schemas.microsoft.com/office/drawing/2014/main" id="{51019216-E94E-4D50-870E-AB529DF66CE3}"/>
              </a:ext>
            </a:extLst>
          </p:cNvPr>
          <p:cNvGrpSpPr/>
          <p:nvPr/>
        </p:nvGrpSpPr>
        <p:grpSpPr>
          <a:xfrm>
            <a:off x="20799025" y="7508839"/>
            <a:ext cx="3550460" cy="3284057"/>
            <a:chOff x="15789509" y="5568429"/>
            <a:chExt cx="3550460" cy="3284057"/>
          </a:xfrm>
        </p:grpSpPr>
        <p:sp>
          <p:nvSpPr>
            <p:cNvPr id="10" name="Rectangle 9">
              <a:extLst>
                <a:ext uri="{FF2B5EF4-FFF2-40B4-BE49-F238E27FC236}">
                  <a16:creationId xmlns:a16="http://schemas.microsoft.com/office/drawing/2014/main" id="{5AAA51F4-EEC6-47D6-AC7B-C6118DDB5E6E}"/>
                </a:ext>
              </a:extLst>
            </p:cNvPr>
            <p:cNvSpPr/>
            <p:nvPr/>
          </p:nvSpPr>
          <p:spPr>
            <a:xfrm>
              <a:off x="15789509" y="7432482"/>
              <a:ext cx="3550460" cy="1420004"/>
            </a:xfrm>
            <a:prstGeom prst="rect">
              <a:avLst/>
            </a:prstGeom>
          </p:spPr>
          <p:txBody>
            <a:bodyPr wrap="square">
              <a:spAutoFit/>
            </a:bodyPr>
            <a:lstStyle/>
            <a:p>
              <a:pPr algn="ctr">
                <a:lnSpc>
                  <a:spcPct val="150000"/>
                </a:lnSpc>
              </a:pPr>
              <a:r>
                <a:rPr lang="en-US" sz="2000" dirty="0">
                  <a:solidFill>
                    <a:schemeClr val="bg1"/>
                  </a:solidFill>
                  <a:latin typeface="Lato Regular"/>
                </a:rPr>
                <a:t>@</a:t>
              </a:r>
              <a:r>
                <a:rPr lang="en-US" sz="2000" dirty="0" err="1">
                  <a:solidFill>
                    <a:schemeClr val="bg1"/>
                  </a:solidFill>
                  <a:latin typeface="Lato Regular"/>
                </a:rPr>
                <a:t>SecretaryToland</a:t>
              </a:r>
              <a:endParaRPr lang="en-US" sz="2000" dirty="0">
                <a:solidFill>
                  <a:schemeClr val="bg1"/>
                </a:solidFill>
                <a:latin typeface="Lato Regular"/>
              </a:endParaRPr>
            </a:p>
            <a:p>
              <a:pPr algn="ctr">
                <a:lnSpc>
                  <a:spcPct val="150000"/>
                </a:lnSpc>
              </a:pPr>
              <a:r>
                <a:rPr lang="en-US" sz="2000" dirty="0">
                  <a:solidFill>
                    <a:schemeClr val="bg1"/>
                  </a:solidFill>
                  <a:latin typeface="Lato Regular"/>
                </a:rPr>
                <a:t>@</a:t>
              </a:r>
              <a:r>
                <a:rPr lang="en-US" sz="2000" dirty="0" err="1">
                  <a:solidFill>
                    <a:schemeClr val="bg1"/>
                  </a:solidFill>
                  <a:latin typeface="Lato Regular"/>
                </a:rPr>
                <a:t>KansasCommerce</a:t>
              </a:r>
              <a:endParaRPr lang="en-US" sz="2000" dirty="0">
                <a:solidFill>
                  <a:schemeClr val="bg1"/>
                </a:solidFill>
                <a:latin typeface="Lato Regular"/>
              </a:endParaRPr>
            </a:p>
            <a:p>
              <a:pPr algn="ctr">
                <a:lnSpc>
                  <a:spcPct val="150000"/>
                </a:lnSpc>
              </a:pPr>
              <a:r>
                <a:rPr lang="en-US" sz="2000" dirty="0">
                  <a:solidFill>
                    <a:schemeClr val="bg1"/>
                  </a:solidFill>
                  <a:latin typeface="Lato Regular"/>
                </a:rPr>
                <a:t>@</a:t>
              </a:r>
              <a:r>
                <a:rPr lang="en-US" sz="2000" dirty="0" err="1">
                  <a:solidFill>
                    <a:schemeClr val="bg1"/>
                  </a:solidFill>
                  <a:latin typeface="Lato Regular"/>
                </a:rPr>
                <a:t>KansasWorkforce</a:t>
              </a:r>
              <a:endParaRPr lang="en-US" sz="2000" dirty="0">
                <a:solidFill>
                  <a:schemeClr val="bg1"/>
                </a:solidFill>
                <a:latin typeface="Lato Regular"/>
              </a:endParaRPr>
            </a:p>
          </p:txBody>
        </p:sp>
        <p:pic>
          <p:nvPicPr>
            <p:cNvPr id="19" name="Picture 18">
              <a:extLst>
                <a:ext uri="{FF2B5EF4-FFF2-40B4-BE49-F238E27FC236}">
                  <a16:creationId xmlns:a16="http://schemas.microsoft.com/office/drawing/2014/main" id="{077417D4-4EB0-4A9A-8D0A-DB53F3FA24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624804" y="5568429"/>
              <a:ext cx="1879870" cy="1828800"/>
            </a:xfrm>
            <a:prstGeom prst="rect">
              <a:avLst/>
            </a:prstGeom>
          </p:spPr>
        </p:pic>
      </p:grpSp>
      <p:sp>
        <p:nvSpPr>
          <p:cNvPr id="14" name="Rectangle 13">
            <a:extLst>
              <a:ext uri="{FF2B5EF4-FFF2-40B4-BE49-F238E27FC236}">
                <a16:creationId xmlns:a16="http://schemas.microsoft.com/office/drawing/2014/main" id="{F5901730-FD66-44BB-B35C-7E4F2D3E02AD}"/>
              </a:ext>
            </a:extLst>
          </p:cNvPr>
          <p:cNvSpPr/>
          <p:nvPr/>
        </p:nvSpPr>
        <p:spPr>
          <a:xfrm>
            <a:off x="16215892" y="12966378"/>
            <a:ext cx="2421243" cy="400110"/>
          </a:xfrm>
          <a:prstGeom prst="rect">
            <a:avLst/>
          </a:prstGeom>
        </p:spPr>
        <p:txBody>
          <a:bodyPr wrap="square">
            <a:spAutoFit/>
          </a:bodyPr>
          <a:lstStyle/>
          <a:p>
            <a:r>
              <a:rPr lang="en-US" sz="2000" dirty="0">
                <a:solidFill>
                  <a:schemeClr val="bg1"/>
                </a:solidFill>
                <a:latin typeface="Lato Regular"/>
              </a:rPr>
              <a:t>/</a:t>
            </a:r>
            <a:r>
              <a:rPr lang="en-US" sz="2000" dirty="0" err="1">
                <a:solidFill>
                  <a:schemeClr val="bg1"/>
                </a:solidFill>
                <a:latin typeface="Lato Regular"/>
              </a:rPr>
              <a:t>KansasCommerce</a:t>
            </a:r>
            <a:endParaRPr lang="en-US" sz="2000" dirty="0">
              <a:solidFill>
                <a:schemeClr val="bg1"/>
              </a:solidFill>
              <a:latin typeface="Lato Regular"/>
            </a:endParaRPr>
          </a:p>
        </p:txBody>
      </p:sp>
      <p:pic>
        <p:nvPicPr>
          <p:cNvPr id="23" name="Picture 22">
            <a:extLst>
              <a:ext uri="{FF2B5EF4-FFF2-40B4-BE49-F238E27FC236}">
                <a16:creationId xmlns:a16="http://schemas.microsoft.com/office/drawing/2014/main" id="{51FC168D-5642-41AA-8D35-C7874BB207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431183" y="11078847"/>
            <a:ext cx="1846243" cy="1828800"/>
          </a:xfrm>
          <a:prstGeom prst="rect">
            <a:avLst/>
          </a:prstGeom>
        </p:spPr>
      </p:pic>
      <p:pic>
        <p:nvPicPr>
          <p:cNvPr id="31" name="Picture 30">
            <a:extLst>
              <a:ext uri="{FF2B5EF4-FFF2-40B4-BE49-F238E27FC236}">
                <a16:creationId xmlns:a16="http://schemas.microsoft.com/office/drawing/2014/main" id="{8B1B84A5-B35D-494B-9D4C-E3216278010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7835789" y="166764"/>
            <a:ext cx="2312005" cy="1328755"/>
          </a:xfrm>
          <a:prstGeom prst="rect">
            <a:avLst/>
          </a:prstGeom>
        </p:spPr>
      </p:pic>
    </p:spTree>
    <p:extLst>
      <p:ext uri="{BB962C8B-B14F-4D97-AF65-F5344CB8AC3E}">
        <p14:creationId xmlns:p14="http://schemas.microsoft.com/office/powerpoint/2010/main" val="1904239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Clean Design template">
            <a:extLst>
              <a:ext uri="{FF2B5EF4-FFF2-40B4-BE49-F238E27FC236}">
                <a16:creationId xmlns:a16="http://schemas.microsoft.com/office/drawing/2014/main" id="{1B48F3E6-06E0-4A1E-8363-AF5489940E55}"/>
              </a:ext>
            </a:extLst>
          </p:cNvPr>
          <p:cNvSpPr txBox="1"/>
          <p:nvPr/>
        </p:nvSpPr>
        <p:spPr>
          <a:xfrm>
            <a:off x="374403" y="11384300"/>
            <a:ext cx="17564437" cy="533479"/>
          </a:xfrm>
          <a:prstGeom prst="rect">
            <a:avLst/>
          </a:prstGeom>
          <a:ln w="12700">
            <a:miter lim="400000"/>
          </a:ln>
          <a:extLst>
            <a:ext uri="{C572A759-6A51-4108-AA02-DFA0A04FC94B}"/>
          </a:extLst>
        </p:spPr>
        <p:txBody>
          <a:bodyPr wrap="square" lIns="50800" tIns="50800" rIns="50800" bIns="50800" anchor="ctr">
            <a:spAutoFit/>
          </a:bodyPr>
          <a:lstStyle>
            <a:lvl1pPr algn="l">
              <a:defRPr sz="2200" cap="all" spc="660">
                <a:latin typeface="Lato Regular"/>
                <a:ea typeface="Lato Regular"/>
                <a:cs typeface="Lato Regular"/>
                <a:sym typeface="Lato Regular"/>
              </a:defRPr>
            </a:lvl1pPr>
          </a:lstStyle>
          <a:p>
            <a:pPr algn="ctr" eaLnBrk="1" fontAlgn="auto">
              <a:spcBef>
                <a:spcPts val="0"/>
              </a:spcBef>
              <a:spcAft>
                <a:spcPts val="0"/>
              </a:spcAft>
              <a:defRPr/>
            </a:pPr>
            <a:r>
              <a:rPr lang="en-US" sz="2800" kern="0" dirty="0">
                <a:solidFill>
                  <a:schemeClr val="tx1">
                    <a:lumMod val="75000"/>
                    <a:lumOff val="25000"/>
                  </a:schemeClr>
                </a:solidFill>
              </a:rPr>
              <a:t>KANSAS INC.</a:t>
            </a:r>
            <a:endParaRPr sz="2800" kern="0" dirty="0">
              <a:solidFill>
                <a:schemeClr val="tx1">
                  <a:lumMod val="75000"/>
                  <a:lumOff val="25000"/>
                </a:schemeClr>
              </a:solidFill>
            </a:endParaRPr>
          </a:p>
        </p:txBody>
      </p:sp>
      <p:sp>
        <p:nvSpPr>
          <p:cNvPr id="25" name="Rectangle 24">
            <a:extLst>
              <a:ext uri="{FF2B5EF4-FFF2-40B4-BE49-F238E27FC236}">
                <a16:creationId xmlns:a16="http://schemas.microsoft.com/office/drawing/2014/main" id="{19F32DA5-5743-4038-8370-93CE94FCE56A}"/>
              </a:ext>
            </a:extLst>
          </p:cNvPr>
          <p:cNvSpPr/>
          <p:nvPr/>
        </p:nvSpPr>
        <p:spPr>
          <a:xfrm>
            <a:off x="6455045" y="5435636"/>
            <a:ext cx="5377754" cy="453457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5500" rtl="0" fontAlgn="auto" latinLnBrk="0" hangingPunct="0">
              <a:lnSpc>
                <a:spcPct val="100000"/>
              </a:lnSpc>
              <a:spcBef>
                <a:spcPts val="0"/>
              </a:spcBef>
              <a:spcAft>
                <a:spcPts val="0"/>
              </a:spcAft>
              <a:buClrTx/>
              <a:buSzTx/>
              <a:buFontTx/>
              <a:buNone/>
              <a:tabLst/>
            </a:pPr>
            <a:endParaRPr lang="en-US" sz="3600" dirty="0">
              <a:solidFill>
                <a:srgbClr val="FFFFFF"/>
              </a:solidFill>
              <a:latin typeface="+mn-lt"/>
              <a:ea typeface="+mn-ea"/>
              <a:cs typeface="+mn-cs"/>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5500" rtl="0" fontAlgn="auto" latinLnBrk="0" hangingPunct="0">
              <a:lnSpc>
                <a:spcPct val="100000"/>
              </a:lnSpc>
              <a:spcBef>
                <a:spcPts val="0"/>
              </a:spcBef>
              <a:spcAft>
                <a:spcPts val="0"/>
              </a:spcAft>
              <a:buClrTx/>
              <a:buSzTx/>
              <a:buFontTx/>
              <a:buNone/>
              <a:tabLst/>
            </a:pPr>
            <a:endParaRPr lang="en-US" sz="3600" dirty="0">
              <a:solidFill>
                <a:srgbClr val="FFFFFF"/>
              </a:solidFill>
              <a:latin typeface="+mn-lt"/>
              <a:ea typeface="+mn-ea"/>
              <a:cs typeface="+mn-cs"/>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5500" rtl="0" fontAlgn="auto" latinLnBrk="0" hangingPunct="0">
              <a:lnSpc>
                <a:spcPct val="100000"/>
              </a:lnSpc>
              <a:spcBef>
                <a:spcPts val="0"/>
              </a:spcBef>
              <a:spcAft>
                <a:spcPts val="0"/>
              </a:spcAft>
              <a:buClrTx/>
              <a:buSzTx/>
              <a:buFontTx/>
              <a:buNone/>
              <a:tabLst/>
            </a:pPr>
            <a:endParaRPr lang="en-US" sz="3600" dirty="0">
              <a:solidFill>
                <a:srgbClr val="FFFFFF"/>
              </a:solidFill>
              <a:latin typeface="+mn-lt"/>
              <a:ea typeface="+mn-ea"/>
              <a:cs typeface="+mn-cs"/>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1" name="You will learn how to trim clips and add them to a timeline, and how to sweeten audio. You will learn about color correction and grading  video effects and transitions and more you will be learning all of this while you are working on footage that is pro">
            <a:extLst>
              <a:ext uri="{FF2B5EF4-FFF2-40B4-BE49-F238E27FC236}">
                <a16:creationId xmlns:a16="http://schemas.microsoft.com/office/drawing/2014/main" id="{90AB4B45-BD98-4248-A465-584EB60728A9}"/>
              </a:ext>
            </a:extLst>
          </p:cNvPr>
          <p:cNvSpPr>
            <a:spLocks noChangeArrowheads="1"/>
          </p:cNvSpPr>
          <p:nvPr/>
        </p:nvSpPr>
        <p:spPr bwMode="auto">
          <a:xfrm>
            <a:off x="6648034" y="6904260"/>
            <a:ext cx="4950333" cy="212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marL="241300" indent="-241300" eaLnBrk="1">
              <a:lnSpc>
                <a:spcPct val="130000"/>
              </a:lnSpc>
            </a:pPr>
            <a:r>
              <a:rPr lang="en-US" altLang="en-US" sz="2600" dirty="0">
                <a:solidFill>
                  <a:schemeClr val="tx1">
                    <a:lumMod val="75000"/>
                    <a:lumOff val="25000"/>
                  </a:schemeClr>
                </a:solidFill>
                <a:latin typeface="Lato Regular"/>
                <a:cs typeface="Lato Light" pitchFamily="34" charset="0"/>
                <a:sym typeface="Lato Light" pitchFamily="34" charset="0"/>
              </a:rPr>
              <a:t>• Kansas Technology Enterprise Corporation (KTEC)</a:t>
            </a:r>
          </a:p>
          <a:p>
            <a:pPr marL="241300" indent="-241300" eaLnBrk="1">
              <a:lnSpc>
                <a:spcPct val="130000"/>
              </a:lnSpc>
            </a:pPr>
            <a:r>
              <a:rPr lang="en-US" altLang="en-US" sz="2600" dirty="0">
                <a:solidFill>
                  <a:schemeClr val="tx1">
                    <a:lumMod val="75000"/>
                    <a:lumOff val="25000"/>
                  </a:schemeClr>
                </a:solidFill>
                <a:latin typeface="Lato Regular"/>
                <a:cs typeface="Lato Light" pitchFamily="34" charset="0"/>
                <a:sym typeface="Lato Light" pitchFamily="34" charset="0"/>
              </a:rPr>
              <a:t>• Kansas Bioscience Authority (KBA)</a:t>
            </a:r>
          </a:p>
        </p:txBody>
      </p:sp>
      <p:sp>
        <p:nvSpPr>
          <p:cNvPr id="32" name="Rectangle 31">
            <a:extLst>
              <a:ext uri="{FF2B5EF4-FFF2-40B4-BE49-F238E27FC236}">
                <a16:creationId xmlns:a16="http://schemas.microsoft.com/office/drawing/2014/main" id="{35A57E12-ADD8-4996-838D-DE3228E4FD0F}"/>
              </a:ext>
            </a:extLst>
          </p:cNvPr>
          <p:cNvSpPr/>
          <p:nvPr/>
        </p:nvSpPr>
        <p:spPr>
          <a:xfrm>
            <a:off x="6699498" y="5566190"/>
            <a:ext cx="4888849" cy="1210588"/>
          </a:xfrm>
          <a:prstGeom prst="rect">
            <a:avLst/>
          </a:prstGeom>
          <a:solidFill>
            <a:schemeClr val="accent5">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fontAlgn="auto">
              <a:spcBef>
                <a:spcPts val="0"/>
              </a:spcBef>
              <a:spcAft>
                <a:spcPts val="0"/>
              </a:spcAft>
            </a:pPr>
            <a:endParaRPr lang="en-US" altLang="en-US" sz="3600" b="1" dirty="0">
              <a:solidFill>
                <a:schemeClr val="bg1"/>
              </a:solidFill>
              <a:latin typeface="Lato Light" pitchFamily="34" charset="0"/>
              <a:cs typeface="Lato Light" pitchFamily="34" charset="0"/>
              <a:sym typeface="Lato Light" pitchFamily="34" charset="0"/>
            </a:endParaRPr>
          </a:p>
          <a:p>
            <a:pPr algn="ctr" fontAlgn="auto">
              <a:spcBef>
                <a:spcPts val="0"/>
              </a:spcBef>
              <a:spcAft>
                <a:spcPts val="0"/>
              </a:spcAft>
            </a:pPr>
            <a:r>
              <a:rPr lang="en-US" altLang="en-US" sz="3600" b="1" dirty="0">
                <a:solidFill>
                  <a:schemeClr val="bg1"/>
                </a:solidFill>
                <a:latin typeface="Lato Light" pitchFamily="34" charset="0"/>
                <a:cs typeface="Lato Light" pitchFamily="34" charset="0"/>
                <a:sym typeface="Lato Light" pitchFamily="34" charset="0"/>
              </a:rPr>
              <a:t>TECH &amp; BIOSCIENCE</a:t>
            </a: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8" name="Rectangle 17">
            <a:extLst>
              <a:ext uri="{FF2B5EF4-FFF2-40B4-BE49-F238E27FC236}">
                <a16:creationId xmlns:a16="http://schemas.microsoft.com/office/drawing/2014/main" id="{4AB2B8C6-3529-4279-9C19-EDAE05EF07D4}"/>
              </a:ext>
            </a:extLst>
          </p:cNvPr>
          <p:cNvSpPr/>
          <p:nvPr/>
        </p:nvSpPr>
        <p:spPr>
          <a:xfrm>
            <a:off x="12548386" y="5435636"/>
            <a:ext cx="5377754" cy="453457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5500" rtl="0" fontAlgn="auto" latinLnBrk="0" hangingPunct="0">
              <a:lnSpc>
                <a:spcPct val="100000"/>
              </a:lnSpc>
              <a:spcBef>
                <a:spcPts val="0"/>
              </a:spcBef>
              <a:spcAft>
                <a:spcPts val="0"/>
              </a:spcAft>
              <a:buClrTx/>
              <a:buSzTx/>
              <a:buFontTx/>
              <a:buNone/>
              <a:tabLst/>
            </a:pPr>
            <a:endParaRPr lang="en-US" sz="3600" dirty="0">
              <a:solidFill>
                <a:srgbClr val="FFFFFF"/>
              </a:solidFill>
              <a:latin typeface="+mn-lt"/>
              <a:ea typeface="+mn-ea"/>
              <a:cs typeface="+mn-cs"/>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5500" rtl="0" fontAlgn="auto" latinLnBrk="0" hangingPunct="0">
              <a:lnSpc>
                <a:spcPct val="100000"/>
              </a:lnSpc>
              <a:spcBef>
                <a:spcPts val="0"/>
              </a:spcBef>
              <a:spcAft>
                <a:spcPts val="0"/>
              </a:spcAft>
              <a:buClrTx/>
              <a:buSzTx/>
              <a:buFontTx/>
              <a:buNone/>
              <a:tabLst/>
            </a:pPr>
            <a:endParaRPr lang="en-US" sz="3600" dirty="0">
              <a:solidFill>
                <a:srgbClr val="FFFFFF"/>
              </a:solidFill>
              <a:latin typeface="+mn-lt"/>
              <a:ea typeface="+mn-ea"/>
              <a:cs typeface="+mn-cs"/>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5500" rtl="0" fontAlgn="auto" latinLnBrk="0" hangingPunct="0">
              <a:lnSpc>
                <a:spcPct val="100000"/>
              </a:lnSpc>
              <a:spcBef>
                <a:spcPts val="0"/>
              </a:spcBef>
              <a:spcAft>
                <a:spcPts val="0"/>
              </a:spcAft>
              <a:buClrTx/>
              <a:buSzTx/>
              <a:buFontTx/>
              <a:buNone/>
              <a:tabLst/>
            </a:pPr>
            <a:endParaRPr lang="en-US" sz="3600" dirty="0">
              <a:solidFill>
                <a:srgbClr val="FFFFFF"/>
              </a:solidFill>
              <a:latin typeface="+mn-lt"/>
              <a:ea typeface="+mn-ea"/>
              <a:cs typeface="+mn-cs"/>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6" name="Rectangle 25">
            <a:extLst>
              <a:ext uri="{FF2B5EF4-FFF2-40B4-BE49-F238E27FC236}">
                <a16:creationId xmlns:a16="http://schemas.microsoft.com/office/drawing/2014/main" id="{B00DDBD2-3E58-4D6E-9636-A8203EB06E86}"/>
              </a:ext>
            </a:extLst>
          </p:cNvPr>
          <p:cNvSpPr/>
          <p:nvPr/>
        </p:nvSpPr>
        <p:spPr>
          <a:xfrm>
            <a:off x="12799522" y="5566190"/>
            <a:ext cx="4888849" cy="1210588"/>
          </a:xfrm>
          <a:prstGeom prst="rect">
            <a:avLst/>
          </a:prstGeom>
          <a:solidFill>
            <a:schemeClr val="accent5">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fontAlgn="auto">
              <a:spcBef>
                <a:spcPts val="0"/>
              </a:spcBef>
              <a:spcAft>
                <a:spcPts val="0"/>
              </a:spcAft>
            </a:pPr>
            <a:endParaRPr lang="en-US" altLang="en-US" sz="3600" b="1" dirty="0">
              <a:solidFill>
                <a:schemeClr val="bg1"/>
              </a:solidFill>
              <a:latin typeface="Lato Light" pitchFamily="34" charset="0"/>
              <a:cs typeface="Lato Light" pitchFamily="34" charset="0"/>
              <a:sym typeface="Lato Light" pitchFamily="34" charset="0"/>
            </a:endParaRPr>
          </a:p>
          <a:p>
            <a:pPr algn="ctr" fontAlgn="auto">
              <a:spcBef>
                <a:spcPts val="0"/>
              </a:spcBef>
              <a:spcAft>
                <a:spcPts val="0"/>
              </a:spcAft>
            </a:pPr>
            <a:r>
              <a:rPr lang="en-US" altLang="en-US" sz="3600" b="1" dirty="0">
                <a:solidFill>
                  <a:schemeClr val="bg1"/>
                </a:solidFill>
                <a:latin typeface="Lato Light" pitchFamily="34" charset="0"/>
                <a:cs typeface="Lato Light" pitchFamily="34" charset="0"/>
                <a:sym typeface="Lato Light" pitchFamily="34" charset="0"/>
              </a:rPr>
              <a:t>TOOLS</a:t>
            </a: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3" name="You will learn how to trim clips and add them to a timeline, and how to sweeten audio. You will learn about color correction and grading  video effects and transitions and more you will be learning all of this while you are working on footage that is pro">
            <a:extLst>
              <a:ext uri="{FF2B5EF4-FFF2-40B4-BE49-F238E27FC236}">
                <a16:creationId xmlns:a16="http://schemas.microsoft.com/office/drawing/2014/main" id="{2E481405-8802-49DB-9022-FAA22EE79900}"/>
              </a:ext>
            </a:extLst>
          </p:cNvPr>
          <p:cNvSpPr>
            <a:spLocks noChangeArrowheads="1"/>
          </p:cNvSpPr>
          <p:nvPr/>
        </p:nvSpPr>
        <p:spPr bwMode="auto">
          <a:xfrm>
            <a:off x="12689329" y="6904260"/>
            <a:ext cx="5095869" cy="310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eaLnBrk="1">
              <a:lnSpc>
                <a:spcPct val="130000"/>
              </a:lnSpc>
            </a:pPr>
            <a:r>
              <a:rPr lang="en-US" altLang="en-US" sz="2200" dirty="0">
                <a:solidFill>
                  <a:schemeClr val="tx1">
                    <a:lumMod val="75000"/>
                    <a:lumOff val="25000"/>
                  </a:schemeClr>
                </a:solidFill>
                <a:latin typeface="Lato Light" pitchFamily="34" charset="0"/>
                <a:cs typeface="Lato Light" pitchFamily="34" charset="0"/>
                <a:sym typeface="Lato Light" pitchFamily="34" charset="0"/>
              </a:rPr>
              <a:t>• STAR Bonds</a:t>
            </a:r>
          </a:p>
          <a:p>
            <a:pPr eaLnBrk="1">
              <a:lnSpc>
                <a:spcPct val="130000"/>
              </a:lnSpc>
            </a:pPr>
            <a:r>
              <a:rPr lang="en-US" altLang="en-US" sz="2200" dirty="0">
                <a:solidFill>
                  <a:schemeClr val="tx1">
                    <a:lumMod val="75000"/>
                    <a:lumOff val="25000"/>
                  </a:schemeClr>
                </a:solidFill>
                <a:latin typeface="Lato Light" pitchFamily="34" charset="0"/>
                <a:cs typeface="Lato Light" pitchFamily="34" charset="0"/>
                <a:sym typeface="Lato Light" pitchFamily="34" charset="0"/>
              </a:rPr>
              <a:t>• Kansas Industrial Training (KIT)</a:t>
            </a:r>
          </a:p>
          <a:p>
            <a:pPr eaLnBrk="1">
              <a:lnSpc>
                <a:spcPct val="130000"/>
              </a:lnSpc>
            </a:pPr>
            <a:r>
              <a:rPr lang="en-US" altLang="en-US" sz="2200" dirty="0">
                <a:solidFill>
                  <a:schemeClr val="tx1">
                    <a:lumMod val="75000"/>
                    <a:lumOff val="25000"/>
                  </a:schemeClr>
                </a:solidFill>
                <a:latin typeface="Lato Light" pitchFamily="34" charset="0"/>
                <a:cs typeface="Lato Light" pitchFamily="34" charset="0"/>
                <a:sym typeface="Lato Light" pitchFamily="34" charset="0"/>
              </a:rPr>
              <a:t>• Kansas Industrial Retraining (KIR)</a:t>
            </a:r>
          </a:p>
          <a:p>
            <a:pPr marL="168275" indent="-168275" eaLnBrk="1">
              <a:lnSpc>
                <a:spcPct val="130000"/>
              </a:lnSpc>
            </a:pPr>
            <a:r>
              <a:rPr lang="en-US" altLang="en-US" sz="2200" dirty="0">
                <a:solidFill>
                  <a:schemeClr val="tx1">
                    <a:lumMod val="75000"/>
                    <a:lumOff val="25000"/>
                  </a:schemeClr>
                </a:solidFill>
                <a:latin typeface="Lato Light" pitchFamily="34" charset="0"/>
                <a:cs typeface="Lato Light" pitchFamily="34" charset="0"/>
                <a:sym typeface="Lato Light" pitchFamily="34" charset="0"/>
              </a:rPr>
              <a:t>• Promoting Employment Across Kansas (PEAK)</a:t>
            </a:r>
          </a:p>
          <a:p>
            <a:pPr marL="168275" indent="-168275" eaLnBrk="1">
              <a:lnSpc>
                <a:spcPct val="130000"/>
              </a:lnSpc>
            </a:pPr>
            <a:r>
              <a:rPr lang="en-US" altLang="en-US" sz="2200" dirty="0">
                <a:solidFill>
                  <a:schemeClr val="tx1">
                    <a:lumMod val="75000"/>
                    <a:lumOff val="25000"/>
                  </a:schemeClr>
                </a:solidFill>
                <a:latin typeface="Lato Light" pitchFamily="34" charset="0"/>
                <a:cs typeface="Lato Light" pitchFamily="34" charset="0"/>
                <a:sym typeface="Lato Light" pitchFamily="34" charset="0"/>
              </a:rPr>
              <a:t>• High Performance Incentive Program (HPIP)</a:t>
            </a:r>
          </a:p>
        </p:txBody>
      </p:sp>
      <p:grpSp>
        <p:nvGrpSpPr>
          <p:cNvPr id="8" name="Group 7">
            <a:extLst>
              <a:ext uri="{FF2B5EF4-FFF2-40B4-BE49-F238E27FC236}">
                <a16:creationId xmlns:a16="http://schemas.microsoft.com/office/drawing/2014/main" id="{319CEF61-6963-4957-B2FD-213BE589296D}"/>
              </a:ext>
            </a:extLst>
          </p:cNvPr>
          <p:cNvGrpSpPr/>
          <p:nvPr/>
        </p:nvGrpSpPr>
        <p:grpSpPr>
          <a:xfrm>
            <a:off x="18630595" y="5675539"/>
            <a:ext cx="5377754" cy="4174750"/>
            <a:chOff x="18630595" y="5675539"/>
            <a:chExt cx="5377754" cy="4174750"/>
          </a:xfrm>
        </p:grpSpPr>
        <p:sp>
          <p:nvSpPr>
            <p:cNvPr id="30" name="Rectangle 29">
              <a:extLst>
                <a:ext uri="{FF2B5EF4-FFF2-40B4-BE49-F238E27FC236}">
                  <a16:creationId xmlns:a16="http://schemas.microsoft.com/office/drawing/2014/main" id="{BCE56FA8-5E9E-4D01-A86F-7A0FEE6B117E}"/>
                </a:ext>
              </a:extLst>
            </p:cNvPr>
            <p:cNvSpPr/>
            <p:nvPr/>
          </p:nvSpPr>
          <p:spPr>
            <a:xfrm>
              <a:off x="18630595" y="5675539"/>
              <a:ext cx="5377754" cy="4174750"/>
            </a:xfrm>
            <a:prstGeom prst="rect">
              <a:avLst/>
            </a:prstGeom>
            <a:solidFill>
              <a:schemeClr val="accent5">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6">
              <a:extLst>
                <a:ext uri="{FF2B5EF4-FFF2-40B4-BE49-F238E27FC236}">
                  <a16:creationId xmlns:a16="http://schemas.microsoft.com/office/drawing/2014/main" id="{06449D64-B82E-4B16-8E03-901785BAE79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702004" y="6494777"/>
              <a:ext cx="3072036" cy="1765560"/>
            </a:xfrm>
            <a:prstGeom prst="rect">
              <a:avLst/>
            </a:prstGeom>
          </p:spPr>
        </p:pic>
      </p:grpSp>
      <p:sp>
        <p:nvSpPr>
          <p:cNvPr id="42" name="Our Introduction">
            <a:extLst>
              <a:ext uri="{FF2B5EF4-FFF2-40B4-BE49-F238E27FC236}">
                <a16:creationId xmlns:a16="http://schemas.microsoft.com/office/drawing/2014/main" id="{9852C350-D8E2-4FD8-9E13-A1168FDFEA9D}"/>
              </a:ext>
            </a:extLst>
          </p:cNvPr>
          <p:cNvSpPr txBox="1">
            <a:spLocks noChangeArrowheads="1"/>
          </p:cNvSpPr>
          <p:nvPr/>
        </p:nvSpPr>
        <p:spPr bwMode="auto">
          <a:xfrm>
            <a:off x="0" y="2420608"/>
            <a:ext cx="24384000" cy="187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r>
              <a:rPr lang="en-US" altLang="en-US" sz="11200" dirty="0">
                <a:solidFill>
                  <a:schemeClr val="tx1">
                    <a:lumMod val="75000"/>
                    <a:lumOff val="25000"/>
                  </a:schemeClr>
                </a:solidFill>
                <a:latin typeface="Lato Bold" pitchFamily="34" charset="0"/>
                <a:cs typeface="Lato Bold" pitchFamily="34" charset="0"/>
                <a:sym typeface="Lato Bold" pitchFamily="34" charset="0"/>
              </a:rPr>
              <a:t>INNOVATION ERA – 80s &amp; EARLY 00s</a:t>
            </a:r>
          </a:p>
        </p:txBody>
      </p:sp>
      <p:sp>
        <p:nvSpPr>
          <p:cNvPr id="38" name="Rectangle 37">
            <a:extLst>
              <a:ext uri="{FF2B5EF4-FFF2-40B4-BE49-F238E27FC236}">
                <a16:creationId xmlns:a16="http://schemas.microsoft.com/office/drawing/2014/main" id="{AF9F56D3-AEDD-4EEA-8C6F-76C7B62E126D}"/>
              </a:ext>
            </a:extLst>
          </p:cNvPr>
          <p:cNvSpPr/>
          <p:nvPr/>
        </p:nvSpPr>
        <p:spPr>
          <a:xfrm>
            <a:off x="361704" y="5435636"/>
            <a:ext cx="5377754" cy="453457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5500" rtl="0" fontAlgn="auto" latinLnBrk="0" hangingPunct="0">
              <a:lnSpc>
                <a:spcPct val="100000"/>
              </a:lnSpc>
              <a:spcBef>
                <a:spcPts val="0"/>
              </a:spcBef>
              <a:spcAft>
                <a:spcPts val="0"/>
              </a:spcAft>
              <a:buClrTx/>
              <a:buSzTx/>
              <a:buFontTx/>
              <a:buNone/>
              <a:tabLst/>
            </a:pPr>
            <a:endParaRPr lang="en-US" sz="3600" dirty="0">
              <a:solidFill>
                <a:srgbClr val="FFFFFF"/>
              </a:solidFill>
              <a:latin typeface="+mn-lt"/>
              <a:ea typeface="+mn-ea"/>
              <a:cs typeface="+mn-cs"/>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5500" rtl="0" fontAlgn="auto" latinLnBrk="0" hangingPunct="0">
              <a:lnSpc>
                <a:spcPct val="100000"/>
              </a:lnSpc>
              <a:spcBef>
                <a:spcPts val="0"/>
              </a:spcBef>
              <a:spcAft>
                <a:spcPts val="0"/>
              </a:spcAft>
              <a:buClrTx/>
              <a:buSzTx/>
              <a:buFontTx/>
              <a:buNone/>
              <a:tabLst/>
            </a:pPr>
            <a:endParaRPr lang="en-US" sz="3600" dirty="0">
              <a:solidFill>
                <a:srgbClr val="FFFFFF"/>
              </a:solidFill>
              <a:latin typeface="+mn-lt"/>
              <a:ea typeface="+mn-ea"/>
              <a:cs typeface="+mn-cs"/>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5500" rtl="0" fontAlgn="auto" latinLnBrk="0" hangingPunct="0">
              <a:lnSpc>
                <a:spcPct val="100000"/>
              </a:lnSpc>
              <a:spcBef>
                <a:spcPts val="0"/>
              </a:spcBef>
              <a:spcAft>
                <a:spcPts val="0"/>
              </a:spcAft>
              <a:buClrTx/>
              <a:buSzTx/>
              <a:buFontTx/>
              <a:buNone/>
              <a:tabLst/>
            </a:pPr>
            <a:endParaRPr lang="en-US" sz="3600" dirty="0">
              <a:solidFill>
                <a:srgbClr val="FFFFFF"/>
              </a:solidFill>
              <a:latin typeface="+mn-lt"/>
              <a:ea typeface="+mn-ea"/>
              <a:cs typeface="+mn-cs"/>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9" name="Rectangle 38">
            <a:extLst>
              <a:ext uri="{FF2B5EF4-FFF2-40B4-BE49-F238E27FC236}">
                <a16:creationId xmlns:a16="http://schemas.microsoft.com/office/drawing/2014/main" id="{983201DE-CE3A-41D1-9382-833A0BB2BDB2}"/>
              </a:ext>
            </a:extLst>
          </p:cNvPr>
          <p:cNvSpPr/>
          <p:nvPr/>
        </p:nvSpPr>
        <p:spPr>
          <a:xfrm>
            <a:off x="575415" y="5566190"/>
            <a:ext cx="4888849" cy="1210588"/>
          </a:xfrm>
          <a:prstGeom prst="rect">
            <a:avLst/>
          </a:prstGeom>
          <a:solidFill>
            <a:schemeClr val="accent5">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fontAlgn="auto">
              <a:spcBef>
                <a:spcPts val="0"/>
              </a:spcBef>
              <a:spcAft>
                <a:spcPts val="0"/>
              </a:spcAft>
            </a:pPr>
            <a:r>
              <a:rPr lang="en-US" altLang="en-US" sz="3600" b="1" dirty="0">
                <a:solidFill>
                  <a:schemeClr val="bg1"/>
                </a:solidFill>
                <a:latin typeface="Lato Light" pitchFamily="34" charset="0"/>
                <a:cs typeface="Lato Light" pitchFamily="34" charset="0"/>
                <a:sym typeface="Lato Light" pitchFamily="34" charset="0"/>
              </a:rPr>
              <a:t>MANUFACTURING </a:t>
            </a:r>
            <a:br>
              <a:rPr lang="en-US" altLang="en-US" sz="3600" b="1" dirty="0">
                <a:solidFill>
                  <a:schemeClr val="bg1"/>
                </a:solidFill>
                <a:latin typeface="Lato Light" pitchFamily="34" charset="0"/>
                <a:cs typeface="Lato Light" pitchFamily="34" charset="0"/>
                <a:sym typeface="Lato Light" pitchFamily="34" charset="0"/>
              </a:rPr>
            </a:br>
            <a:r>
              <a:rPr lang="en-US" altLang="en-US" sz="3600" b="1" dirty="0">
                <a:solidFill>
                  <a:schemeClr val="bg1"/>
                </a:solidFill>
                <a:latin typeface="Lato Light" pitchFamily="34" charset="0"/>
                <a:cs typeface="Lato Light" pitchFamily="34" charset="0"/>
                <a:sym typeface="Lato Light" pitchFamily="34" charset="0"/>
              </a:rPr>
              <a:t>&amp; AGRICULTURE</a:t>
            </a: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0" name="You will learn how to trim clips and add them to a timeline, and how to sweeten audio. You will learn about color correction and grading  video effects and transitions and more you will be learning all of this while you are working on footage that is pro">
            <a:extLst>
              <a:ext uri="{FF2B5EF4-FFF2-40B4-BE49-F238E27FC236}">
                <a16:creationId xmlns:a16="http://schemas.microsoft.com/office/drawing/2014/main" id="{0B6013D6-75E9-43C1-B38A-60B902CAB33B}"/>
              </a:ext>
            </a:extLst>
          </p:cNvPr>
          <p:cNvSpPr>
            <a:spLocks noChangeArrowheads="1"/>
          </p:cNvSpPr>
          <p:nvPr/>
        </p:nvSpPr>
        <p:spPr bwMode="auto">
          <a:xfrm>
            <a:off x="534658" y="6904260"/>
            <a:ext cx="4968382" cy="212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marL="241300" indent="-241300" eaLnBrk="1">
              <a:lnSpc>
                <a:spcPct val="130000"/>
              </a:lnSpc>
              <a:tabLst>
                <a:tab pos="241300" algn="l"/>
              </a:tabLst>
            </a:pPr>
            <a:r>
              <a:rPr lang="en-US" altLang="en-US" sz="2600" dirty="0">
                <a:solidFill>
                  <a:schemeClr val="tx1">
                    <a:lumMod val="75000"/>
                    <a:lumOff val="25000"/>
                  </a:schemeClr>
                </a:solidFill>
                <a:latin typeface="Lato Regular"/>
                <a:cs typeface="Lato Light" pitchFamily="34" charset="0"/>
                <a:sym typeface="Lato Light" pitchFamily="34" charset="0"/>
              </a:rPr>
              <a:t>• Provided support and resources to encourage growth in the manufacturing and value-added agriculture sectors.</a:t>
            </a:r>
          </a:p>
        </p:txBody>
      </p:sp>
      <p:sp>
        <p:nvSpPr>
          <p:cNvPr id="11" name="Arrow: Chevron 10">
            <a:extLst>
              <a:ext uri="{FF2B5EF4-FFF2-40B4-BE49-F238E27FC236}">
                <a16:creationId xmlns:a16="http://schemas.microsoft.com/office/drawing/2014/main" id="{465F9A87-B06A-4BFC-9471-5599F6C5C3A2}"/>
              </a:ext>
            </a:extLst>
          </p:cNvPr>
          <p:cNvSpPr/>
          <p:nvPr/>
        </p:nvSpPr>
        <p:spPr>
          <a:xfrm>
            <a:off x="5485247" y="7390584"/>
            <a:ext cx="1083067" cy="945025"/>
          </a:xfrm>
          <a:prstGeom prst="chevron">
            <a:avLst/>
          </a:prstGeom>
          <a:solidFill>
            <a:srgbClr val="F1AD0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9" name="Arrow: Chevron 28">
            <a:extLst>
              <a:ext uri="{FF2B5EF4-FFF2-40B4-BE49-F238E27FC236}">
                <a16:creationId xmlns:a16="http://schemas.microsoft.com/office/drawing/2014/main" id="{AB355F90-FB82-484D-8556-883F14AB2E68}"/>
              </a:ext>
            </a:extLst>
          </p:cNvPr>
          <p:cNvSpPr/>
          <p:nvPr/>
        </p:nvSpPr>
        <p:spPr>
          <a:xfrm>
            <a:off x="11630123" y="7315312"/>
            <a:ext cx="1083067" cy="945025"/>
          </a:xfrm>
          <a:prstGeom prst="chevron">
            <a:avLst/>
          </a:prstGeom>
          <a:solidFill>
            <a:srgbClr val="F1AD0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Helvetica Light"/>
            </a:endParaRPr>
          </a:p>
        </p:txBody>
      </p:sp>
      <p:sp>
        <p:nvSpPr>
          <p:cNvPr id="35" name="Arrow: Chevron 34">
            <a:extLst>
              <a:ext uri="{FF2B5EF4-FFF2-40B4-BE49-F238E27FC236}">
                <a16:creationId xmlns:a16="http://schemas.microsoft.com/office/drawing/2014/main" id="{866CCC23-912B-4973-BD62-BE5DEAED3273}"/>
              </a:ext>
            </a:extLst>
          </p:cNvPr>
          <p:cNvSpPr/>
          <p:nvPr/>
        </p:nvSpPr>
        <p:spPr>
          <a:xfrm>
            <a:off x="17774998" y="7180416"/>
            <a:ext cx="1083067" cy="945025"/>
          </a:xfrm>
          <a:prstGeom prst="chevron">
            <a:avLst/>
          </a:prstGeom>
          <a:solidFill>
            <a:srgbClr val="F1AD0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Helvetica Light"/>
            </a:endParaRPr>
          </a:p>
        </p:txBody>
      </p:sp>
      <p:sp>
        <p:nvSpPr>
          <p:cNvPr id="19" name="Clean Design template">
            <a:extLst>
              <a:ext uri="{FF2B5EF4-FFF2-40B4-BE49-F238E27FC236}">
                <a16:creationId xmlns:a16="http://schemas.microsoft.com/office/drawing/2014/main" id="{198E7C85-AB4E-46F0-B9D5-B2A454C72756}"/>
              </a:ext>
            </a:extLst>
          </p:cNvPr>
          <p:cNvSpPr txBox="1"/>
          <p:nvPr/>
        </p:nvSpPr>
        <p:spPr>
          <a:xfrm>
            <a:off x="152400" y="4378384"/>
            <a:ext cx="24383999" cy="441146"/>
          </a:xfrm>
          <a:prstGeom prst="rect">
            <a:avLst/>
          </a:prstGeom>
          <a:ln w="12700">
            <a:miter lim="400000"/>
          </a:ln>
          <a:extLst>
            <a:ext uri="{C572A759-6A51-4108-AA02-DFA0A04FC94B}"/>
          </a:extLst>
        </p:spPr>
        <p:txBody>
          <a:bodyPr wrap="square" lIns="50800" tIns="50800" rIns="50800" bIns="50800" anchor="ctr">
            <a:spAutoFit/>
          </a:bodyPr>
          <a:lstStyle>
            <a:lvl1pPr algn="l">
              <a:defRPr sz="2200" cap="all" spc="660">
                <a:latin typeface="Lato Regular"/>
                <a:ea typeface="Lato Regular"/>
                <a:cs typeface="Lato Regular"/>
                <a:sym typeface="Lato Regular"/>
              </a:defRPr>
            </a:lvl1pPr>
          </a:lstStyle>
          <a:p>
            <a:pPr algn="ctr" eaLnBrk="1" fontAlgn="auto">
              <a:spcBef>
                <a:spcPts val="0"/>
              </a:spcBef>
              <a:spcAft>
                <a:spcPts val="0"/>
              </a:spcAft>
              <a:defRPr/>
            </a:pPr>
            <a:r>
              <a:rPr lang="en-US" kern="0" dirty="0">
                <a:solidFill>
                  <a:schemeClr val="tx1">
                    <a:lumMod val="75000"/>
                    <a:lumOff val="25000"/>
                  </a:schemeClr>
                </a:solidFill>
              </a:rPr>
              <a:t>Redwood-</a:t>
            </a:r>
            <a:r>
              <a:rPr lang="en-US" kern="0" dirty="0" err="1">
                <a:solidFill>
                  <a:schemeClr val="tx1">
                    <a:lumMod val="75000"/>
                    <a:lumOff val="25000"/>
                  </a:schemeClr>
                </a:solidFill>
              </a:rPr>
              <a:t>Krider</a:t>
            </a:r>
            <a:r>
              <a:rPr lang="en-US" kern="0" dirty="0">
                <a:solidFill>
                  <a:schemeClr val="tx1">
                    <a:lumMod val="75000"/>
                    <a:lumOff val="25000"/>
                  </a:schemeClr>
                </a:solidFill>
              </a:rPr>
              <a:t> Report  |  strategic outcomes</a:t>
            </a:r>
            <a:endParaRPr kern="0" dirty="0">
              <a:solidFill>
                <a:schemeClr val="tx1">
                  <a:lumMod val="75000"/>
                  <a:lumOff val="25000"/>
                </a:schemeClr>
              </a:solidFill>
            </a:endParaRPr>
          </a:p>
        </p:txBody>
      </p:sp>
      <p:grpSp>
        <p:nvGrpSpPr>
          <p:cNvPr id="15" name="Group 14">
            <a:extLst>
              <a:ext uri="{FF2B5EF4-FFF2-40B4-BE49-F238E27FC236}">
                <a16:creationId xmlns:a16="http://schemas.microsoft.com/office/drawing/2014/main" id="{019C1294-F152-47B5-B027-3681E06C7879}"/>
              </a:ext>
            </a:extLst>
          </p:cNvPr>
          <p:cNvGrpSpPr/>
          <p:nvPr/>
        </p:nvGrpSpPr>
        <p:grpSpPr>
          <a:xfrm>
            <a:off x="-148772" y="11456983"/>
            <a:ext cx="18545858" cy="656590"/>
            <a:chOff x="-148772" y="10029238"/>
            <a:chExt cx="18545858" cy="656590"/>
          </a:xfrm>
        </p:grpSpPr>
        <p:cxnSp>
          <p:nvCxnSpPr>
            <p:cNvPr id="10" name="Straight Arrow Connector 9">
              <a:extLst>
                <a:ext uri="{FF2B5EF4-FFF2-40B4-BE49-F238E27FC236}">
                  <a16:creationId xmlns:a16="http://schemas.microsoft.com/office/drawing/2014/main" id="{19A401D2-9F57-4231-9A4F-7DD67D0879E3}"/>
                </a:ext>
              </a:extLst>
            </p:cNvPr>
            <p:cNvCxnSpPr>
              <a:cxnSpLocks/>
            </p:cNvCxnSpPr>
            <p:nvPr/>
          </p:nvCxnSpPr>
          <p:spPr>
            <a:xfrm>
              <a:off x="495200" y="10399417"/>
              <a:ext cx="17250540" cy="44568"/>
            </a:xfrm>
            <a:prstGeom prst="straightConnector1">
              <a:avLst/>
            </a:prstGeom>
            <a:noFill/>
            <a:ln w="22225" cap="flat">
              <a:solidFill>
                <a:schemeClr val="tx1">
                  <a:lumMod val="85000"/>
                  <a:lumOff val="15000"/>
                </a:schemeClr>
              </a:solidFill>
              <a:prstDash val="solid"/>
              <a:miter lim="400000"/>
              <a:headEnd type="none"/>
              <a:tailEnd type="none"/>
            </a:ln>
            <a:effectLst/>
            <a:sp3d/>
          </p:spPr>
          <p:style>
            <a:lnRef idx="0">
              <a:scrgbClr r="0" g="0" b="0"/>
            </a:lnRef>
            <a:fillRef idx="0">
              <a:scrgbClr r="0" g="0" b="0"/>
            </a:fillRef>
            <a:effectRef idx="0">
              <a:scrgbClr r="0" g="0" b="0"/>
            </a:effectRef>
            <a:fontRef idx="none"/>
          </p:style>
        </p:cxnSp>
        <p:sp>
          <p:nvSpPr>
            <p:cNvPr id="13" name="TextBox 12">
              <a:extLst>
                <a:ext uri="{FF2B5EF4-FFF2-40B4-BE49-F238E27FC236}">
                  <a16:creationId xmlns:a16="http://schemas.microsoft.com/office/drawing/2014/main" id="{B70D9180-EC49-425F-A5E7-6753254644F4}"/>
                </a:ext>
              </a:extLst>
            </p:cNvPr>
            <p:cNvSpPr txBox="1"/>
            <p:nvPr/>
          </p:nvSpPr>
          <p:spPr>
            <a:xfrm>
              <a:off x="-148772" y="10029238"/>
              <a:ext cx="1302692"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3600" dirty="0">
                  <a:solidFill>
                    <a:schemeClr val="tx1">
                      <a:lumMod val="75000"/>
                      <a:lumOff val="25000"/>
                    </a:schemeClr>
                  </a:solidFill>
                  <a:latin typeface="+mn-lt"/>
                  <a:ea typeface="+mn-ea"/>
                  <a:cs typeface="+mn-cs"/>
                </a:rPr>
                <a:t>|</a:t>
              </a:r>
              <a:endParaRPr kumimoji="0" lang="en-US" sz="3600" b="0" i="0" u="none" strike="noStrike" cap="none" spc="0" normalizeH="0" baseline="0" dirty="0">
                <a:ln>
                  <a:noFill/>
                </a:ln>
                <a:solidFill>
                  <a:schemeClr val="tx1">
                    <a:lumMod val="75000"/>
                    <a:lumOff val="25000"/>
                  </a:schemeClr>
                </a:solidFill>
                <a:effectLst/>
                <a:uFillTx/>
                <a:latin typeface="+mn-lt"/>
                <a:ea typeface="+mn-ea"/>
                <a:cs typeface="+mn-cs"/>
                <a:sym typeface="Helvetica Light"/>
              </a:endParaRPr>
            </a:p>
          </p:txBody>
        </p:sp>
        <p:sp>
          <p:nvSpPr>
            <p:cNvPr id="34" name="TextBox 33">
              <a:extLst>
                <a:ext uri="{FF2B5EF4-FFF2-40B4-BE49-F238E27FC236}">
                  <a16:creationId xmlns:a16="http://schemas.microsoft.com/office/drawing/2014/main" id="{B29B6492-26CF-4F5B-AC7F-5BD66E3E7F77}"/>
                </a:ext>
              </a:extLst>
            </p:cNvPr>
            <p:cNvSpPr txBox="1"/>
            <p:nvPr/>
          </p:nvSpPr>
          <p:spPr>
            <a:xfrm>
              <a:off x="17094394" y="10029238"/>
              <a:ext cx="1302692"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3600" dirty="0">
                  <a:solidFill>
                    <a:schemeClr val="tx1">
                      <a:lumMod val="75000"/>
                      <a:lumOff val="25000"/>
                    </a:schemeClr>
                  </a:solidFill>
                  <a:latin typeface="+mn-lt"/>
                  <a:ea typeface="+mn-ea"/>
                  <a:cs typeface="+mn-cs"/>
                </a:rPr>
                <a:t>|</a:t>
              </a:r>
              <a:endParaRPr kumimoji="0" lang="en-US" sz="3600" b="0" i="0" u="none" strike="noStrike" cap="none" spc="0" normalizeH="0" baseline="0" dirty="0">
                <a:ln>
                  <a:noFill/>
                </a:ln>
                <a:solidFill>
                  <a:schemeClr val="tx1">
                    <a:lumMod val="75000"/>
                    <a:lumOff val="25000"/>
                  </a:schemeClr>
                </a:solidFill>
                <a:effectLst/>
                <a:uFillTx/>
                <a:latin typeface="+mn-lt"/>
                <a:ea typeface="+mn-ea"/>
                <a:cs typeface="+mn-cs"/>
                <a:sym typeface="Helvetica Light"/>
              </a:endParaRPr>
            </a:p>
          </p:txBody>
        </p:sp>
      </p:grpSp>
      <p:sp>
        <p:nvSpPr>
          <p:cNvPr id="28" name="Oval 27">
            <a:extLst>
              <a:ext uri="{FF2B5EF4-FFF2-40B4-BE49-F238E27FC236}">
                <a16:creationId xmlns:a16="http://schemas.microsoft.com/office/drawing/2014/main" id="{E271AB5C-5BE4-45CF-BFC8-CF0C92E40508}"/>
              </a:ext>
            </a:extLst>
          </p:cNvPr>
          <p:cNvSpPr/>
          <p:nvPr/>
        </p:nvSpPr>
        <p:spPr>
          <a:xfrm>
            <a:off x="280379" y="12873789"/>
            <a:ext cx="649705" cy="649705"/>
          </a:xfrm>
          <a:prstGeom prst="ellipse">
            <a:avLst/>
          </a:prstGeom>
          <a:solidFill>
            <a:srgbClr val="F1AD0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6" name="TextBox 35">
            <a:extLst>
              <a:ext uri="{FF2B5EF4-FFF2-40B4-BE49-F238E27FC236}">
                <a16:creationId xmlns:a16="http://schemas.microsoft.com/office/drawing/2014/main" id="{11164B17-DD59-4103-BDAF-A5127A84FBB6}"/>
              </a:ext>
            </a:extLst>
          </p:cNvPr>
          <p:cNvSpPr txBox="1"/>
          <p:nvPr/>
        </p:nvSpPr>
        <p:spPr>
          <a:xfrm>
            <a:off x="311606" y="12962679"/>
            <a:ext cx="58725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tx1">
                    <a:lumMod val="75000"/>
                    <a:lumOff val="25000"/>
                  </a:schemeClr>
                </a:solidFill>
                <a:effectLst/>
                <a:uFillTx/>
                <a:latin typeface="+mn-lt"/>
                <a:ea typeface="+mn-ea"/>
                <a:cs typeface="+mn-cs"/>
                <a:sym typeface="Helvetica Light"/>
              </a:rPr>
              <a:t>4</a:t>
            </a:r>
          </a:p>
        </p:txBody>
      </p:sp>
    </p:spTree>
    <p:extLst>
      <p:ext uri="{BB962C8B-B14F-4D97-AF65-F5344CB8AC3E}">
        <p14:creationId xmlns:p14="http://schemas.microsoft.com/office/powerpoint/2010/main" val="3328563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Circle">
            <a:extLst>
              <a:ext uri="{FF2B5EF4-FFF2-40B4-BE49-F238E27FC236}">
                <a16:creationId xmlns:a16="http://schemas.microsoft.com/office/drawing/2014/main" id="{1FE4AF1E-B62C-4D9A-89EB-DCFEAFC2CDCA}"/>
              </a:ext>
            </a:extLst>
          </p:cNvPr>
          <p:cNvSpPr>
            <a:spLocks noChangeArrowheads="1"/>
          </p:cNvSpPr>
          <p:nvPr/>
        </p:nvSpPr>
        <p:spPr bwMode="auto">
          <a:xfrm>
            <a:off x="10830320" y="5741149"/>
            <a:ext cx="2743200" cy="2743200"/>
          </a:xfrm>
          <a:prstGeom prst="ellipse">
            <a:avLst/>
          </a:prstGeom>
          <a:solidFill>
            <a:schemeClr val="accent5">
              <a:lumMod val="75000"/>
            </a:schemeClr>
          </a:solidFill>
          <a:ln>
            <a:noFill/>
          </a:ln>
          <a:extLst/>
        </p:spPr>
        <p:txBody>
          <a:bodyPr lIns="50800" tIns="50800" rIns="50800" bIns="50800" anchor="ct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endParaRPr lang="en-US" altLang="en-US" sz="3600">
              <a:solidFill>
                <a:srgbClr val="FFFFFF"/>
              </a:solidFill>
            </a:endParaRPr>
          </a:p>
        </p:txBody>
      </p:sp>
      <p:sp>
        <p:nvSpPr>
          <p:cNvPr id="33799" name="Circle">
            <a:extLst>
              <a:ext uri="{FF2B5EF4-FFF2-40B4-BE49-F238E27FC236}">
                <a16:creationId xmlns:a16="http://schemas.microsoft.com/office/drawing/2014/main" id="{C237E555-4FB8-4363-A9AA-6AC60E462143}"/>
              </a:ext>
            </a:extLst>
          </p:cNvPr>
          <p:cNvSpPr>
            <a:spLocks noChangeArrowheads="1"/>
          </p:cNvSpPr>
          <p:nvPr/>
        </p:nvSpPr>
        <p:spPr bwMode="auto">
          <a:xfrm>
            <a:off x="15926240" y="5741149"/>
            <a:ext cx="2743200" cy="2743200"/>
          </a:xfrm>
          <a:prstGeom prst="ellipse">
            <a:avLst/>
          </a:prstGeom>
          <a:solidFill>
            <a:schemeClr val="accent5">
              <a:lumMod val="75000"/>
            </a:schemeClr>
          </a:solidFill>
          <a:ln>
            <a:noFill/>
          </a:ln>
          <a:extLst/>
        </p:spPr>
        <p:txBody>
          <a:bodyPr lIns="50800" tIns="50800" rIns="50800" bIns="50800" anchor="ct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endParaRPr lang="en-US" altLang="en-US" sz="3600">
              <a:solidFill>
                <a:srgbClr val="FFFFFF"/>
              </a:solidFill>
            </a:endParaRPr>
          </a:p>
        </p:txBody>
      </p:sp>
      <p:sp>
        <p:nvSpPr>
          <p:cNvPr id="33797" name="Circle">
            <a:extLst>
              <a:ext uri="{FF2B5EF4-FFF2-40B4-BE49-F238E27FC236}">
                <a16:creationId xmlns:a16="http://schemas.microsoft.com/office/drawing/2014/main" id="{BA5934E6-1AE7-482A-B4DC-927DB8A92264}"/>
              </a:ext>
            </a:extLst>
          </p:cNvPr>
          <p:cNvSpPr>
            <a:spLocks noChangeArrowheads="1"/>
          </p:cNvSpPr>
          <p:nvPr/>
        </p:nvSpPr>
        <p:spPr bwMode="auto">
          <a:xfrm>
            <a:off x="5668323" y="5741149"/>
            <a:ext cx="2743200" cy="2743200"/>
          </a:xfrm>
          <a:prstGeom prst="ellipse">
            <a:avLst/>
          </a:prstGeom>
          <a:solidFill>
            <a:schemeClr val="accent5">
              <a:lumMod val="75000"/>
            </a:schemeClr>
          </a:solidFill>
          <a:ln>
            <a:noFill/>
          </a:ln>
          <a:extLst/>
        </p:spPr>
        <p:txBody>
          <a:bodyPr lIns="50800" tIns="50800" rIns="50800" bIns="50800" anchor="ct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endParaRPr lang="en-US" altLang="en-US" sz="3600">
              <a:solidFill>
                <a:srgbClr val="FFFFFF"/>
              </a:solidFill>
            </a:endParaRPr>
          </a:p>
        </p:txBody>
      </p:sp>
      <p:sp>
        <p:nvSpPr>
          <p:cNvPr id="23" name="Our Introduction">
            <a:extLst>
              <a:ext uri="{FF2B5EF4-FFF2-40B4-BE49-F238E27FC236}">
                <a16:creationId xmlns:a16="http://schemas.microsoft.com/office/drawing/2014/main" id="{2D2A6889-2041-49AF-8669-697EAEAD64CF}"/>
              </a:ext>
            </a:extLst>
          </p:cNvPr>
          <p:cNvSpPr txBox="1">
            <a:spLocks noChangeArrowheads="1"/>
          </p:cNvSpPr>
          <p:nvPr/>
        </p:nvSpPr>
        <p:spPr bwMode="auto">
          <a:xfrm>
            <a:off x="0" y="2378049"/>
            <a:ext cx="24384000" cy="187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r>
              <a:rPr lang="en-US" altLang="en-US" sz="11500" dirty="0">
                <a:solidFill>
                  <a:schemeClr val="tx1">
                    <a:lumMod val="75000"/>
                    <a:lumOff val="25000"/>
                  </a:schemeClr>
                </a:solidFill>
                <a:latin typeface="Lato Bold" pitchFamily="34" charset="0"/>
                <a:cs typeface="Lato Bold" pitchFamily="34" charset="0"/>
                <a:sym typeface="Lato Bold" pitchFamily="34" charset="0"/>
              </a:rPr>
              <a:t>THE DOWNTURN</a:t>
            </a:r>
          </a:p>
        </p:txBody>
      </p:sp>
      <p:pic>
        <p:nvPicPr>
          <p:cNvPr id="31" name="Picture 30">
            <a:extLst>
              <a:ext uri="{FF2B5EF4-FFF2-40B4-BE49-F238E27FC236}">
                <a16:creationId xmlns:a16="http://schemas.microsoft.com/office/drawing/2014/main" id="{B7C6E86D-537B-4120-A883-D66E5AEDF6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21926" flipH="1">
            <a:off x="16021514" y="6389087"/>
            <a:ext cx="2454662" cy="991824"/>
          </a:xfrm>
          <a:prstGeom prst="rect">
            <a:avLst/>
          </a:prstGeom>
        </p:spPr>
      </p:pic>
      <p:pic>
        <p:nvPicPr>
          <p:cNvPr id="4" name="Graphic 3" descr="Dollar">
            <a:extLst>
              <a:ext uri="{FF2B5EF4-FFF2-40B4-BE49-F238E27FC236}">
                <a16:creationId xmlns:a16="http://schemas.microsoft.com/office/drawing/2014/main" id="{79F55D26-BF8D-4B82-9463-11651296E9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32687" y="6005513"/>
            <a:ext cx="2214472" cy="2214472"/>
          </a:xfrm>
          <a:prstGeom prst="rect">
            <a:avLst/>
          </a:prstGeom>
        </p:spPr>
      </p:pic>
      <p:pic>
        <p:nvPicPr>
          <p:cNvPr id="7" name="Graphic 6" descr="Arrow: Rotate right">
            <a:extLst>
              <a:ext uri="{FF2B5EF4-FFF2-40B4-BE49-F238E27FC236}">
                <a16:creationId xmlns:a16="http://schemas.microsoft.com/office/drawing/2014/main" id="{4BD7E505-553E-4EE5-9541-B71C46D2EC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1317" y="5980578"/>
            <a:ext cx="2264341" cy="2264341"/>
          </a:xfrm>
          <a:prstGeom prst="rect">
            <a:avLst/>
          </a:prstGeom>
        </p:spPr>
      </p:pic>
      <p:sp>
        <p:nvSpPr>
          <p:cNvPr id="15" name="Clean Design template">
            <a:extLst>
              <a:ext uri="{FF2B5EF4-FFF2-40B4-BE49-F238E27FC236}">
                <a16:creationId xmlns:a16="http://schemas.microsoft.com/office/drawing/2014/main" id="{5DCF214A-56E7-4A48-8E1A-369D480DE823}"/>
              </a:ext>
            </a:extLst>
          </p:cNvPr>
          <p:cNvSpPr txBox="1"/>
          <p:nvPr/>
        </p:nvSpPr>
        <p:spPr>
          <a:xfrm>
            <a:off x="6129668" y="8871892"/>
            <a:ext cx="1929695" cy="533479"/>
          </a:xfrm>
          <a:prstGeom prst="rect">
            <a:avLst/>
          </a:prstGeom>
          <a:ln w="12700">
            <a:miter lim="400000"/>
          </a:ln>
          <a:extLst>
            <a:ext uri="{C572A759-6A51-4108-AA02-DFA0A04FC94B}"/>
          </a:extLst>
        </p:spPr>
        <p:txBody>
          <a:bodyPr wrap="none" lIns="50800" tIns="50800" rIns="50800" bIns="50800" anchor="ctr">
            <a:spAutoFit/>
          </a:bodyPr>
          <a:lstStyle>
            <a:lvl1pPr algn="l">
              <a:defRPr sz="2200" cap="all" spc="660">
                <a:latin typeface="Lato Regular"/>
                <a:ea typeface="Lato Regular"/>
                <a:cs typeface="Lato Regular"/>
                <a:sym typeface="Lato Regular"/>
              </a:defRPr>
            </a:lvl1pPr>
          </a:lstStyle>
          <a:p>
            <a:pPr algn="ctr" eaLnBrk="1" fontAlgn="auto">
              <a:spcBef>
                <a:spcPts val="0"/>
              </a:spcBef>
              <a:spcAft>
                <a:spcPts val="0"/>
              </a:spcAft>
              <a:defRPr/>
            </a:pPr>
            <a:r>
              <a:rPr lang="en-US" sz="2800" kern="0" dirty="0">
                <a:solidFill>
                  <a:schemeClr val="tx1">
                    <a:lumMod val="75000"/>
                    <a:lumOff val="25000"/>
                  </a:schemeClr>
                </a:solidFill>
              </a:rPr>
              <a:t>BUDGET</a:t>
            </a:r>
            <a:endParaRPr sz="2800" kern="0" dirty="0">
              <a:solidFill>
                <a:schemeClr val="tx1">
                  <a:lumMod val="75000"/>
                  <a:lumOff val="25000"/>
                </a:schemeClr>
              </a:solidFill>
            </a:endParaRPr>
          </a:p>
        </p:txBody>
      </p:sp>
      <p:sp>
        <p:nvSpPr>
          <p:cNvPr id="16" name="Clean Design template">
            <a:extLst>
              <a:ext uri="{FF2B5EF4-FFF2-40B4-BE49-F238E27FC236}">
                <a16:creationId xmlns:a16="http://schemas.microsoft.com/office/drawing/2014/main" id="{A7FF34C0-5D4D-4080-B1D4-76A2CE3C86A2}"/>
              </a:ext>
            </a:extLst>
          </p:cNvPr>
          <p:cNvSpPr txBox="1"/>
          <p:nvPr/>
        </p:nvSpPr>
        <p:spPr>
          <a:xfrm>
            <a:off x="10833597" y="8656448"/>
            <a:ext cx="2736647" cy="964367"/>
          </a:xfrm>
          <a:prstGeom prst="rect">
            <a:avLst/>
          </a:prstGeom>
          <a:ln w="12700">
            <a:miter lim="400000"/>
          </a:ln>
          <a:extLst>
            <a:ext uri="{C572A759-6A51-4108-AA02-DFA0A04FC94B}"/>
          </a:extLst>
        </p:spPr>
        <p:txBody>
          <a:bodyPr wrap="none" lIns="50800" tIns="50800" rIns="50800" bIns="50800" anchor="ctr">
            <a:spAutoFit/>
          </a:bodyPr>
          <a:lstStyle>
            <a:lvl1pPr algn="l">
              <a:defRPr sz="2200" cap="all" spc="660">
                <a:latin typeface="Lato Regular"/>
                <a:ea typeface="Lato Regular"/>
                <a:cs typeface="Lato Regular"/>
                <a:sym typeface="Lato Regular"/>
              </a:defRPr>
            </a:lvl1pPr>
          </a:lstStyle>
          <a:p>
            <a:pPr algn="ctr" eaLnBrk="1" fontAlgn="auto">
              <a:spcBef>
                <a:spcPts val="0"/>
              </a:spcBef>
              <a:spcAft>
                <a:spcPts val="0"/>
              </a:spcAft>
              <a:defRPr/>
            </a:pPr>
            <a:r>
              <a:rPr lang="en-US" sz="2800" kern="0" dirty="0">
                <a:solidFill>
                  <a:schemeClr val="tx1">
                    <a:lumMod val="75000"/>
                    <a:lumOff val="25000"/>
                  </a:schemeClr>
                </a:solidFill>
              </a:rPr>
              <a:t>SHRINKING</a:t>
            </a:r>
          </a:p>
          <a:p>
            <a:pPr algn="ctr" eaLnBrk="1" fontAlgn="auto">
              <a:spcBef>
                <a:spcPts val="0"/>
              </a:spcBef>
              <a:spcAft>
                <a:spcPts val="0"/>
              </a:spcAft>
              <a:defRPr/>
            </a:pPr>
            <a:r>
              <a:rPr lang="en-US" sz="2800" kern="0" dirty="0">
                <a:solidFill>
                  <a:schemeClr val="tx1">
                    <a:lumMod val="75000"/>
                    <a:lumOff val="25000"/>
                  </a:schemeClr>
                </a:solidFill>
              </a:rPr>
              <a:t>FOOTPRINT</a:t>
            </a:r>
            <a:endParaRPr sz="2800" kern="0" dirty="0">
              <a:solidFill>
                <a:schemeClr val="tx1">
                  <a:lumMod val="75000"/>
                  <a:lumOff val="25000"/>
                </a:schemeClr>
              </a:solidFill>
            </a:endParaRPr>
          </a:p>
        </p:txBody>
      </p:sp>
      <p:sp>
        <p:nvSpPr>
          <p:cNvPr id="17" name="Clean Design template">
            <a:extLst>
              <a:ext uri="{FF2B5EF4-FFF2-40B4-BE49-F238E27FC236}">
                <a16:creationId xmlns:a16="http://schemas.microsoft.com/office/drawing/2014/main" id="{34428795-98BD-4347-BF56-5AB78F1429BB}"/>
              </a:ext>
            </a:extLst>
          </p:cNvPr>
          <p:cNvSpPr txBox="1"/>
          <p:nvPr/>
        </p:nvSpPr>
        <p:spPr>
          <a:xfrm>
            <a:off x="16099916" y="8656448"/>
            <a:ext cx="2395849" cy="964367"/>
          </a:xfrm>
          <a:prstGeom prst="rect">
            <a:avLst/>
          </a:prstGeom>
          <a:ln w="12700">
            <a:miter lim="400000"/>
          </a:ln>
          <a:extLst>
            <a:ext uri="{C572A759-6A51-4108-AA02-DFA0A04FC94B}"/>
          </a:extLst>
        </p:spPr>
        <p:txBody>
          <a:bodyPr wrap="none" lIns="50800" tIns="50800" rIns="50800" bIns="50800" anchor="ctr">
            <a:spAutoFit/>
          </a:bodyPr>
          <a:lstStyle>
            <a:lvl1pPr algn="l">
              <a:defRPr sz="2200" cap="all" spc="660">
                <a:latin typeface="Lato Regular"/>
                <a:ea typeface="Lato Regular"/>
                <a:cs typeface="Lato Regular"/>
                <a:sym typeface="Lato Regular"/>
              </a:defRPr>
            </a:lvl1pPr>
          </a:lstStyle>
          <a:p>
            <a:pPr algn="ctr" eaLnBrk="1" fontAlgn="auto">
              <a:spcBef>
                <a:spcPts val="0"/>
              </a:spcBef>
              <a:spcAft>
                <a:spcPts val="0"/>
              </a:spcAft>
              <a:defRPr/>
            </a:pPr>
            <a:r>
              <a:rPr lang="en-US" sz="2800" kern="0" dirty="0">
                <a:solidFill>
                  <a:schemeClr val="tx1">
                    <a:lumMod val="75000"/>
                    <a:lumOff val="25000"/>
                  </a:schemeClr>
                </a:solidFill>
              </a:rPr>
              <a:t>PROGRAM</a:t>
            </a:r>
          </a:p>
          <a:p>
            <a:pPr algn="ctr" eaLnBrk="1" fontAlgn="auto">
              <a:spcBef>
                <a:spcPts val="0"/>
              </a:spcBef>
              <a:spcAft>
                <a:spcPts val="0"/>
              </a:spcAft>
              <a:defRPr/>
            </a:pPr>
            <a:r>
              <a:rPr lang="en-US" sz="2800" kern="0" dirty="0">
                <a:solidFill>
                  <a:schemeClr val="tx1">
                    <a:lumMod val="75000"/>
                    <a:lumOff val="25000"/>
                  </a:schemeClr>
                </a:solidFill>
              </a:rPr>
              <a:t>CUTS</a:t>
            </a:r>
            <a:endParaRPr sz="2800" kern="0" dirty="0">
              <a:solidFill>
                <a:schemeClr val="tx1">
                  <a:lumMod val="75000"/>
                  <a:lumOff val="25000"/>
                </a:schemeClr>
              </a:solidFill>
            </a:endParaRPr>
          </a:p>
        </p:txBody>
      </p:sp>
      <p:sp>
        <p:nvSpPr>
          <p:cNvPr id="14" name="Oval 13">
            <a:extLst>
              <a:ext uri="{FF2B5EF4-FFF2-40B4-BE49-F238E27FC236}">
                <a16:creationId xmlns:a16="http://schemas.microsoft.com/office/drawing/2014/main" id="{7A979961-4E2B-47F7-82E3-85EA37645E28}"/>
              </a:ext>
            </a:extLst>
          </p:cNvPr>
          <p:cNvSpPr/>
          <p:nvPr/>
        </p:nvSpPr>
        <p:spPr>
          <a:xfrm>
            <a:off x="280379" y="12873789"/>
            <a:ext cx="649705" cy="649705"/>
          </a:xfrm>
          <a:prstGeom prst="ellipse">
            <a:avLst/>
          </a:prstGeom>
          <a:solidFill>
            <a:srgbClr val="F1AD0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8" name="TextBox 17">
            <a:extLst>
              <a:ext uri="{FF2B5EF4-FFF2-40B4-BE49-F238E27FC236}">
                <a16:creationId xmlns:a16="http://schemas.microsoft.com/office/drawing/2014/main" id="{57191403-A442-4647-A675-9E849E16737E}"/>
              </a:ext>
            </a:extLst>
          </p:cNvPr>
          <p:cNvSpPr txBox="1"/>
          <p:nvPr/>
        </p:nvSpPr>
        <p:spPr>
          <a:xfrm>
            <a:off x="311606" y="12962679"/>
            <a:ext cx="58725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tx1">
                    <a:lumMod val="75000"/>
                    <a:lumOff val="25000"/>
                  </a:schemeClr>
                </a:solidFill>
                <a:effectLst/>
                <a:uFillTx/>
                <a:latin typeface="+mn-lt"/>
                <a:ea typeface="+mn-ea"/>
                <a:cs typeface="+mn-cs"/>
                <a:sym typeface="Helvetica Light"/>
              </a:rPr>
              <a:t>5</a:t>
            </a:r>
          </a:p>
        </p:txBody>
      </p:sp>
    </p:spTree>
    <p:extLst>
      <p:ext uri="{BB962C8B-B14F-4D97-AF65-F5344CB8AC3E}">
        <p14:creationId xmlns:p14="http://schemas.microsoft.com/office/powerpoint/2010/main" val="164034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8CBC4"/>
        </a:solidFill>
        <a:effectLst/>
      </p:bgPr>
    </p:bg>
    <p:spTree>
      <p:nvGrpSpPr>
        <p:cNvPr id="1" name=""/>
        <p:cNvGrpSpPr/>
        <p:nvPr/>
      </p:nvGrpSpPr>
      <p:grpSpPr>
        <a:xfrm>
          <a:off x="0" y="0"/>
          <a:ext cx="0" cy="0"/>
          <a:chOff x="0" y="0"/>
          <a:chExt cx="0" cy="0"/>
        </a:xfrm>
      </p:grpSpPr>
      <p:sp>
        <p:nvSpPr>
          <p:cNvPr id="28676" name="ERE">
            <a:extLst>
              <a:ext uri="{FF2B5EF4-FFF2-40B4-BE49-F238E27FC236}">
                <a16:creationId xmlns:a16="http://schemas.microsoft.com/office/drawing/2014/main" id="{BC936D73-174C-418E-8AEE-BE0DA9A1199C}"/>
              </a:ext>
            </a:extLst>
          </p:cNvPr>
          <p:cNvSpPr txBox="1">
            <a:spLocks noChangeArrowheads="1"/>
          </p:cNvSpPr>
          <p:nvPr/>
        </p:nvSpPr>
        <p:spPr bwMode="auto">
          <a:xfrm>
            <a:off x="1" y="622202"/>
            <a:ext cx="24383999" cy="133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r>
              <a:rPr lang="en-US" altLang="en-US" sz="8000" b="1" dirty="0">
                <a:solidFill>
                  <a:schemeClr val="bg1"/>
                </a:solidFill>
                <a:latin typeface="Lato Bold" pitchFamily="34" charset="0"/>
                <a:cs typeface="Lato Bold" pitchFamily="34" charset="0"/>
                <a:sym typeface="Lato Bold" pitchFamily="34" charset="0"/>
              </a:rPr>
              <a:t>ECONOMIC DEVELOPMENT INITIATIVES FUND</a:t>
            </a:r>
          </a:p>
        </p:txBody>
      </p:sp>
      <p:pic>
        <p:nvPicPr>
          <p:cNvPr id="3" name="Picture 2">
            <a:extLst>
              <a:ext uri="{FF2B5EF4-FFF2-40B4-BE49-F238E27FC236}">
                <a16:creationId xmlns:a16="http://schemas.microsoft.com/office/drawing/2014/main" id="{41E0B636-E865-495E-8683-7D6ACE0D4FA7}"/>
              </a:ext>
            </a:extLst>
          </p:cNvPr>
          <p:cNvPicPr>
            <a:picLocks noChangeAspect="1"/>
          </p:cNvPicPr>
          <p:nvPr/>
        </p:nvPicPr>
        <p:blipFill rotWithShape="1">
          <a:blip r:embed="rId2">
            <a:extLst>
              <a:ext uri="{28A0092B-C50C-407E-A947-70E740481C1C}">
                <a14:useLocalDpi xmlns:a14="http://schemas.microsoft.com/office/drawing/2010/main" val="0"/>
              </a:ext>
            </a:extLst>
          </a:blip>
          <a:srcRect l="12829"/>
          <a:stretch/>
        </p:blipFill>
        <p:spPr>
          <a:xfrm>
            <a:off x="2213811" y="1289051"/>
            <a:ext cx="21255788" cy="12053550"/>
          </a:xfrm>
          <a:prstGeom prst="rect">
            <a:avLst/>
          </a:prstGeom>
        </p:spPr>
      </p:pic>
      <p:sp>
        <p:nvSpPr>
          <p:cNvPr id="2" name="TextBox 1">
            <a:extLst>
              <a:ext uri="{FF2B5EF4-FFF2-40B4-BE49-F238E27FC236}">
                <a16:creationId xmlns:a16="http://schemas.microsoft.com/office/drawing/2014/main" id="{20FB4130-AB33-4C0F-B74E-26D7120B2E2E}"/>
              </a:ext>
            </a:extLst>
          </p:cNvPr>
          <p:cNvSpPr txBox="1"/>
          <p:nvPr/>
        </p:nvSpPr>
        <p:spPr>
          <a:xfrm>
            <a:off x="11325648" y="3570356"/>
            <a:ext cx="11629402" cy="2133918"/>
          </a:xfrm>
          <a:prstGeom prst="rect">
            <a:avLst/>
          </a:prstGeom>
          <a:noFill/>
          <a:ln w="12700" cap="flat">
            <a:noFill/>
            <a:miter lim="400000"/>
          </a:ln>
          <a:effectLst>
            <a:outerShdw blurRad="4445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600" b="1" dirty="0">
                <a:ln>
                  <a:solidFill>
                    <a:schemeClr val="accent5">
                      <a:lumMod val="50000"/>
                      <a:alpha val="14000"/>
                    </a:schemeClr>
                  </a:solidFill>
                </a:ln>
                <a:solidFill>
                  <a:schemeClr val="bg1"/>
                </a:solidFill>
                <a:latin typeface="Lato Bold"/>
                <a:ea typeface="+mn-ea"/>
                <a:cs typeface="+mn-cs"/>
              </a:rPr>
              <a:t>$20 Million Swept Into</a:t>
            </a:r>
          </a:p>
          <a:p>
            <a:pPr marL="0" marR="0" indent="0" algn="ctr" defTabSz="825500" rtl="0" fontAlgn="auto" latinLnBrk="0" hangingPunct="0">
              <a:lnSpc>
                <a:spcPct val="100000"/>
              </a:lnSpc>
              <a:spcBef>
                <a:spcPts val="0"/>
              </a:spcBef>
              <a:spcAft>
                <a:spcPts val="0"/>
              </a:spcAft>
              <a:buClrTx/>
              <a:buSzTx/>
              <a:buFontTx/>
              <a:buNone/>
              <a:tabLst/>
            </a:pPr>
            <a:r>
              <a:rPr lang="en-US" sz="6600" b="1" dirty="0">
                <a:ln>
                  <a:solidFill>
                    <a:schemeClr val="accent5">
                      <a:lumMod val="50000"/>
                      <a:alpha val="14000"/>
                    </a:schemeClr>
                  </a:solidFill>
                </a:ln>
                <a:solidFill>
                  <a:schemeClr val="bg1"/>
                </a:solidFill>
                <a:latin typeface="Lato Bold"/>
                <a:ea typeface="+mn-ea"/>
                <a:cs typeface="+mn-cs"/>
              </a:rPr>
              <a:t> State General Fund Annually</a:t>
            </a:r>
            <a:endParaRPr kumimoji="0" lang="en-US" sz="6600" b="1" i="0" u="none" strike="noStrike" cap="none" spc="0" normalizeH="0" baseline="0" dirty="0">
              <a:ln>
                <a:solidFill>
                  <a:schemeClr val="accent5">
                    <a:lumMod val="50000"/>
                    <a:alpha val="14000"/>
                  </a:schemeClr>
                </a:solidFill>
              </a:ln>
              <a:solidFill>
                <a:schemeClr val="bg1"/>
              </a:solidFill>
              <a:effectLst/>
              <a:uFillTx/>
              <a:latin typeface="Lato Bold"/>
              <a:ea typeface="+mn-ea"/>
              <a:cs typeface="+mn-cs"/>
              <a:sym typeface="Helvetica Light"/>
            </a:endParaRPr>
          </a:p>
        </p:txBody>
      </p:sp>
      <p:sp>
        <p:nvSpPr>
          <p:cNvPr id="8" name="Oval 7">
            <a:extLst>
              <a:ext uri="{FF2B5EF4-FFF2-40B4-BE49-F238E27FC236}">
                <a16:creationId xmlns:a16="http://schemas.microsoft.com/office/drawing/2014/main" id="{6F6C4C99-C93E-49E9-AFF8-873C2C0079B3}"/>
              </a:ext>
            </a:extLst>
          </p:cNvPr>
          <p:cNvSpPr/>
          <p:nvPr/>
        </p:nvSpPr>
        <p:spPr>
          <a:xfrm>
            <a:off x="280379" y="12873789"/>
            <a:ext cx="649705" cy="649705"/>
          </a:xfrm>
          <a:prstGeom prst="ellipse">
            <a:avLst/>
          </a:prstGeom>
          <a:solidFill>
            <a:srgbClr val="F1AD0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9" name="TextBox 8">
            <a:extLst>
              <a:ext uri="{FF2B5EF4-FFF2-40B4-BE49-F238E27FC236}">
                <a16:creationId xmlns:a16="http://schemas.microsoft.com/office/drawing/2014/main" id="{2D127CBC-432F-4929-9D04-A3E73CE2F9AC}"/>
              </a:ext>
            </a:extLst>
          </p:cNvPr>
          <p:cNvSpPr txBox="1"/>
          <p:nvPr/>
        </p:nvSpPr>
        <p:spPr>
          <a:xfrm>
            <a:off x="311606" y="12962679"/>
            <a:ext cx="58725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tx1">
                    <a:lumMod val="75000"/>
                    <a:lumOff val="25000"/>
                  </a:schemeClr>
                </a:solidFill>
                <a:effectLst/>
                <a:uFillTx/>
                <a:latin typeface="+mn-lt"/>
                <a:ea typeface="+mn-ea"/>
                <a:cs typeface="+mn-cs"/>
                <a:sym typeface="Helvetica Light"/>
              </a:rPr>
              <a:t>6</a:t>
            </a:r>
          </a:p>
        </p:txBody>
      </p:sp>
    </p:spTree>
    <p:extLst>
      <p:ext uri="{BB962C8B-B14F-4D97-AF65-F5344CB8AC3E}">
        <p14:creationId xmlns:p14="http://schemas.microsoft.com/office/powerpoint/2010/main" val="3434271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Our Introduction">
            <a:extLst>
              <a:ext uri="{FF2B5EF4-FFF2-40B4-BE49-F238E27FC236}">
                <a16:creationId xmlns:a16="http://schemas.microsoft.com/office/drawing/2014/main" id="{4FFB0925-1B8E-443E-90E9-0C19CFDA3531}"/>
              </a:ext>
            </a:extLst>
          </p:cNvPr>
          <p:cNvSpPr txBox="1">
            <a:spLocks noChangeArrowheads="1"/>
          </p:cNvSpPr>
          <p:nvPr/>
        </p:nvSpPr>
        <p:spPr bwMode="auto">
          <a:xfrm>
            <a:off x="857" y="960911"/>
            <a:ext cx="24384000" cy="187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r>
              <a:rPr lang="en-US" altLang="en-US" sz="11500" b="1" dirty="0">
                <a:solidFill>
                  <a:schemeClr val="tx1">
                    <a:lumMod val="75000"/>
                    <a:lumOff val="25000"/>
                  </a:schemeClr>
                </a:solidFill>
                <a:latin typeface="Lato Bold" pitchFamily="34" charset="0"/>
                <a:cs typeface="Lato Bold" pitchFamily="34" charset="0"/>
                <a:sym typeface="Lato Bold" pitchFamily="34" charset="0"/>
              </a:rPr>
              <a:t>BUSINESS RECRUITMENT</a:t>
            </a:r>
          </a:p>
        </p:txBody>
      </p:sp>
      <p:grpSp>
        <p:nvGrpSpPr>
          <p:cNvPr id="4" name="Group 3">
            <a:extLst>
              <a:ext uri="{FF2B5EF4-FFF2-40B4-BE49-F238E27FC236}">
                <a16:creationId xmlns:a16="http://schemas.microsoft.com/office/drawing/2014/main" id="{C1D18A3D-CCCE-4DCE-961E-764C387F5DEB}"/>
              </a:ext>
            </a:extLst>
          </p:cNvPr>
          <p:cNvGrpSpPr/>
          <p:nvPr/>
        </p:nvGrpSpPr>
        <p:grpSpPr>
          <a:xfrm>
            <a:off x="8126690" y="5628690"/>
            <a:ext cx="8132335" cy="2743200"/>
            <a:chOff x="7944858" y="5628690"/>
            <a:chExt cx="8132335" cy="2743200"/>
          </a:xfrm>
        </p:grpSpPr>
        <p:grpSp>
          <p:nvGrpSpPr>
            <p:cNvPr id="2" name="Group 1">
              <a:extLst>
                <a:ext uri="{FF2B5EF4-FFF2-40B4-BE49-F238E27FC236}">
                  <a16:creationId xmlns:a16="http://schemas.microsoft.com/office/drawing/2014/main" id="{EDB08F89-7230-44D9-B0B2-C7FB80BB2EAB}"/>
                </a:ext>
              </a:extLst>
            </p:cNvPr>
            <p:cNvGrpSpPr/>
            <p:nvPr/>
          </p:nvGrpSpPr>
          <p:grpSpPr>
            <a:xfrm>
              <a:off x="7944858" y="5628690"/>
              <a:ext cx="2743200" cy="2743200"/>
              <a:chOff x="7944858" y="5628690"/>
              <a:chExt cx="2743200" cy="2743200"/>
            </a:xfrm>
          </p:grpSpPr>
          <p:sp>
            <p:nvSpPr>
              <p:cNvPr id="28" name="Circle">
                <a:extLst>
                  <a:ext uri="{FF2B5EF4-FFF2-40B4-BE49-F238E27FC236}">
                    <a16:creationId xmlns:a16="http://schemas.microsoft.com/office/drawing/2014/main" id="{682C3EB9-17BB-4072-AE52-54A77A523098}"/>
                  </a:ext>
                </a:extLst>
              </p:cNvPr>
              <p:cNvSpPr>
                <a:spLocks noChangeArrowheads="1"/>
              </p:cNvSpPr>
              <p:nvPr/>
            </p:nvSpPr>
            <p:spPr bwMode="auto">
              <a:xfrm>
                <a:off x="7944858" y="5628690"/>
                <a:ext cx="2743200" cy="2743200"/>
              </a:xfrm>
              <a:prstGeom prst="ellipse">
                <a:avLst/>
              </a:prstGeom>
              <a:solidFill>
                <a:schemeClr val="accent5">
                  <a:lumMod val="75000"/>
                </a:schemeClr>
              </a:solidFill>
              <a:ln>
                <a:noFill/>
              </a:ln>
              <a:extLst/>
            </p:spPr>
            <p:txBody>
              <a:bodyPr lIns="50800" tIns="50800" rIns="50800" bIns="50800" anchor="ct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endParaRPr lang="en-US" altLang="en-US" sz="3600">
                  <a:solidFill>
                    <a:schemeClr val="tx1">
                      <a:lumMod val="75000"/>
                      <a:lumOff val="25000"/>
                    </a:schemeClr>
                  </a:solidFill>
                </a:endParaRPr>
              </a:p>
            </p:txBody>
          </p:sp>
          <p:pic>
            <p:nvPicPr>
              <p:cNvPr id="8" name="Picture 7">
                <a:extLst>
                  <a:ext uri="{FF2B5EF4-FFF2-40B4-BE49-F238E27FC236}">
                    <a16:creationId xmlns:a16="http://schemas.microsoft.com/office/drawing/2014/main" id="{4F3C1D08-8701-4E9B-971F-DC995EA220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7479" y="6307509"/>
                <a:ext cx="2236449" cy="1385563"/>
              </a:xfrm>
              <a:prstGeom prst="rect">
                <a:avLst/>
              </a:prstGeom>
            </p:spPr>
          </p:pic>
        </p:grpSp>
        <p:grpSp>
          <p:nvGrpSpPr>
            <p:cNvPr id="3" name="Group 2">
              <a:extLst>
                <a:ext uri="{FF2B5EF4-FFF2-40B4-BE49-F238E27FC236}">
                  <a16:creationId xmlns:a16="http://schemas.microsoft.com/office/drawing/2014/main" id="{6C02B17F-1B28-4674-81A5-8271ADD64BD6}"/>
                </a:ext>
              </a:extLst>
            </p:cNvPr>
            <p:cNvGrpSpPr/>
            <p:nvPr/>
          </p:nvGrpSpPr>
          <p:grpSpPr>
            <a:xfrm>
              <a:off x="13333993" y="5628690"/>
              <a:ext cx="2743200" cy="2743200"/>
              <a:chOff x="13333993" y="5628690"/>
              <a:chExt cx="2743200" cy="2743200"/>
            </a:xfrm>
          </p:grpSpPr>
          <p:sp>
            <p:nvSpPr>
              <p:cNvPr id="27" name="Circle">
                <a:extLst>
                  <a:ext uri="{FF2B5EF4-FFF2-40B4-BE49-F238E27FC236}">
                    <a16:creationId xmlns:a16="http://schemas.microsoft.com/office/drawing/2014/main" id="{2535BE8A-44B1-468C-9225-A6AB6204B495}"/>
                  </a:ext>
                </a:extLst>
              </p:cNvPr>
              <p:cNvSpPr>
                <a:spLocks noChangeArrowheads="1"/>
              </p:cNvSpPr>
              <p:nvPr/>
            </p:nvSpPr>
            <p:spPr bwMode="auto">
              <a:xfrm>
                <a:off x="13333993" y="5628690"/>
                <a:ext cx="2743200" cy="2743200"/>
              </a:xfrm>
              <a:prstGeom prst="ellipse">
                <a:avLst/>
              </a:prstGeom>
              <a:solidFill>
                <a:schemeClr val="accent5">
                  <a:lumMod val="75000"/>
                </a:schemeClr>
              </a:solidFill>
              <a:ln>
                <a:noFill/>
              </a:ln>
              <a:extLst/>
            </p:spPr>
            <p:txBody>
              <a:bodyPr lIns="50800" tIns="50800" rIns="50800" bIns="50800" anchor="ct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endParaRPr lang="en-US" altLang="en-US" sz="3600">
                  <a:solidFill>
                    <a:schemeClr val="tx1">
                      <a:lumMod val="75000"/>
                      <a:lumOff val="25000"/>
                    </a:schemeClr>
                  </a:solidFill>
                </a:endParaRPr>
              </a:p>
            </p:txBody>
          </p:sp>
          <p:pic>
            <p:nvPicPr>
              <p:cNvPr id="10" name="Picture 9">
                <a:extLst>
                  <a:ext uri="{FF2B5EF4-FFF2-40B4-BE49-F238E27FC236}">
                    <a16:creationId xmlns:a16="http://schemas.microsoft.com/office/drawing/2014/main" id="{62C2EF4F-8768-4AE7-B0D3-A4A9BA79969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533545" y="6394997"/>
                <a:ext cx="2344095" cy="1210587"/>
              </a:xfrm>
              <a:prstGeom prst="rect">
                <a:avLst/>
              </a:prstGeom>
            </p:spPr>
          </p:pic>
        </p:grpSp>
      </p:grpSp>
      <p:sp>
        <p:nvSpPr>
          <p:cNvPr id="11" name="Clean Design template">
            <a:extLst>
              <a:ext uri="{FF2B5EF4-FFF2-40B4-BE49-F238E27FC236}">
                <a16:creationId xmlns:a16="http://schemas.microsoft.com/office/drawing/2014/main" id="{3DDD70D1-C4C1-4217-A605-27163275B564}"/>
              </a:ext>
            </a:extLst>
          </p:cNvPr>
          <p:cNvSpPr txBox="1"/>
          <p:nvPr/>
        </p:nvSpPr>
        <p:spPr>
          <a:xfrm>
            <a:off x="8276070" y="8783969"/>
            <a:ext cx="2502929" cy="533479"/>
          </a:xfrm>
          <a:prstGeom prst="rect">
            <a:avLst/>
          </a:prstGeom>
          <a:ln w="12700">
            <a:miter lim="400000"/>
          </a:ln>
          <a:extLst>
            <a:ext uri="{C572A759-6A51-4108-AA02-DFA0A04FC94B}"/>
          </a:extLst>
        </p:spPr>
        <p:txBody>
          <a:bodyPr wrap="none" lIns="50800" tIns="50800" rIns="50800" bIns="50800" anchor="ctr">
            <a:spAutoFit/>
          </a:bodyPr>
          <a:lstStyle>
            <a:lvl1pPr algn="l">
              <a:defRPr sz="2200" cap="all" spc="660">
                <a:latin typeface="Lato Regular"/>
                <a:ea typeface="Lato Regular"/>
                <a:cs typeface="Lato Regular"/>
                <a:sym typeface="Lato Regular"/>
              </a:defRPr>
            </a:lvl1pPr>
          </a:lstStyle>
          <a:p>
            <a:pPr algn="ctr" eaLnBrk="1" fontAlgn="auto">
              <a:spcBef>
                <a:spcPts val="0"/>
              </a:spcBef>
              <a:spcAft>
                <a:spcPts val="0"/>
              </a:spcAft>
              <a:defRPr/>
            </a:pPr>
            <a:r>
              <a:rPr lang="en-US" sz="2800" kern="0" dirty="0">
                <a:solidFill>
                  <a:schemeClr val="tx1">
                    <a:lumMod val="75000"/>
                    <a:lumOff val="25000"/>
                  </a:schemeClr>
                </a:solidFill>
              </a:rPr>
              <a:t>DOMESTIC</a:t>
            </a:r>
            <a:endParaRPr sz="2800" kern="0" dirty="0">
              <a:solidFill>
                <a:schemeClr val="tx1">
                  <a:lumMod val="75000"/>
                  <a:lumOff val="25000"/>
                </a:schemeClr>
              </a:solidFill>
            </a:endParaRPr>
          </a:p>
        </p:txBody>
      </p:sp>
      <p:sp>
        <p:nvSpPr>
          <p:cNvPr id="12" name="Clean Design template">
            <a:extLst>
              <a:ext uri="{FF2B5EF4-FFF2-40B4-BE49-F238E27FC236}">
                <a16:creationId xmlns:a16="http://schemas.microsoft.com/office/drawing/2014/main" id="{B8FDB4EE-3B8F-4084-B6A7-4A9AA07D66DF}"/>
              </a:ext>
            </a:extLst>
          </p:cNvPr>
          <p:cNvSpPr txBox="1"/>
          <p:nvPr/>
        </p:nvSpPr>
        <p:spPr>
          <a:xfrm>
            <a:off x="13140353" y="8783969"/>
            <a:ext cx="3875100" cy="533479"/>
          </a:xfrm>
          <a:prstGeom prst="rect">
            <a:avLst/>
          </a:prstGeom>
          <a:ln w="12700">
            <a:miter lim="400000"/>
          </a:ln>
          <a:extLst>
            <a:ext uri="{C572A759-6A51-4108-AA02-DFA0A04FC94B}"/>
          </a:extLst>
        </p:spPr>
        <p:txBody>
          <a:bodyPr wrap="none" lIns="50800" tIns="50800" rIns="50800" bIns="50800" anchor="ctr">
            <a:spAutoFit/>
          </a:bodyPr>
          <a:lstStyle>
            <a:lvl1pPr algn="l">
              <a:defRPr sz="2200" cap="all" spc="660">
                <a:latin typeface="Lato Regular"/>
                <a:ea typeface="Lato Regular"/>
                <a:cs typeface="Lato Regular"/>
                <a:sym typeface="Lato Regular"/>
              </a:defRPr>
            </a:lvl1pPr>
          </a:lstStyle>
          <a:p>
            <a:pPr algn="ctr" eaLnBrk="1" fontAlgn="auto">
              <a:spcBef>
                <a:spcPts val="0"/>
              </a:spcBef>
              <a:spcAft>
                <a:spcPts val="0"/>
              </a:spcAft>
              <a:defRPr/>
            </a:pPr>
            <a:r>
              <a:rPr lang="en-US" sz="2800" kern="0" dirty="0">
                <a:solidFill>
                  <a:schemeClr val="tx1">
                    <a:lumMod val="75000"/>
                    <a:lumOff val="25000"/>
                  </a:schemeClr>
                </a:solidFill>
              </a:rPr>
              <a:t>INTERNATIONAL</a:t>
            </a:r>
            <a:endParaRPr sz="2800" kern="0" dirty="0">
              <a:solidFill>
                <a:schemeClr val="tx1">
                  <a:lumMod val="75000"/>
                  <a:lumOff val="25000"/>
                </a:schemeClr>
              </a:solidFill>
            </a:endParaRPr>
          </a:p>
        </p:txBody>
      </p:sp>
      <p:sp>
        <p:nvSpPr>
          <p:cNvPr id="15" name="Oval 14">
            <a:extLst>
              <a:ext uri="{FF2B5EF4-FFF2-40B4-BE49-F238E27FC236}">
                <a16:creationId xmlns:a16="http://schemas.microsoft.com/office/drawing/2014/main" id="{4F68BB2C-2353-4C86-9963-2017C451A53E}"/>
              </a:ext>
            </a:extLst>
          </p:cNvPr>
          <p:cNvSpPr/>
          <p:nvPr/>
        </p:nvSpPr>
        <p:spPr>
          <a:xfrm>
            <a:off x="280379" y="12873789"/>
            <a:ext cx="649705" cy="649705"/>
          </a:xfrm>
          <a:prstGeom prst="ellipse">
            <a:avLst/>
          </a:prstGeom>
          <a:solidFill>
            <a:srgbClr val="F1AD0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6" name="TextBox 15">
            <a:extLst>
              <a:ext uri="{FF2B5EF4-FFF2-40B4-BE49-F238E27FC236}">
                <a16:creationId xmlns:a16="http://schemas.microsoft.com/office/drawing/2014/main" id="{84A5615C-AB6F-4E14-A706-2FB108690C11}"/>
              </a:ext>
            </a:extLst>
          </p:cNvPr>
          <p:cNvSpPr txBox="1"/>
          <p:nvPr/>
        </p:nvSpPr>
        <p:spPr>
          <a:xfrm>
            <a:off x="311606" y="12962679"/>
            <a:ext cx="58725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tx1">
                    <a:lumMod val="75000"/>
                    <a:lumOff val="25000"/>
                  </a:schemeClr>
                </a:solidFill>
                <a:effectLst/>
                <a:uFillTx/>
                <a:latin typeface="+mn-lt"/>
                <a:ea typeface="+mn-ea"/>
                <a:cs typeface="+mn-cs"/>
                <a:sym typeface="Helvetica Light"/>
              </a:rPr>
              <a:t>7</a:t>
            </a:r>
          </a:p>
        </p:txBody>
      </p:sp>
    </p:spTree>
    <p:extLst>
      <p:ext uri="{BB962C8B-B14F-4D97-AF65-F5344CB8AC3E}">
        <p14:creationId xmlns:p14="http://schemas.microsoft.com/office/powerpoint/2010/main" val="127448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572746-D571-49F6-ADB3-5703237E0E11}"/>
              </a:ext>
            </a:extLst>
          </p:cNvPr>
          <p:cNvSpPr/>
          <p:nvPr/>
        </p:nvSpPr>
        <p:spPr>
          <a:xfrm>
            <a:off x="0" y="0"/>
            <a:ext cx="24383999" cy="13716000"/>
          </a:xfrm>
          <a:prstGeom prst="rect">
            <a:avLst/>
          </a:prstGeom>
          <a:solidFill>
            <a:schemeClr val="accent5">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Helvetica Light"/>
            </a:endParaRPr>
          </a:p>
        </p:txBody>
      </p:sp>
      <p:sp>
        <p:nvSpPr>
          <p:cNvPr id="30724" name="Welcome Message">
            <a:extLst>
              <a:ext uri="{FF2B5EF4-FFF2-40B4-BE49-F238E27FC236}">
                <a16:creationId xmlns:a16="http://schemas.microsoft.com/office/drawing/2014/main" id="{42E401B1-F208-4CDF-A3B8-98254245122D}"/>
              </a:ext>
            </a:extLst>
          </p:cNvPr>
          <p:cNvSpPr>
            <a:spLocks noChangeArrowheads="1"/>
          </p:cNvSpPr>
          <p:nvPr/>
        </p:nvSpPr>
        <p:spPr bwMode="auto">
          <a:xfrm>
            <a:off x="8905185" y="2096040"/>
            <a:ext cx="6216318" cy="87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r>
              <a:rPr lang="en-US" altLang="en-US" dirty="0">
                <a:solidFill>
                  <a:schemeClr val="bg1"/>
                </a:solidFill>
                <a:latin typeface="Lato Bold" pitchFamily="34" charset="0"/>
                <a:cs typeface="Lato Bold" pitchFamily="34" charset="0"/>
                <a:sym typeface="Lato Bold" pitchFamily="34" charset="0"/>
              </a:rPr>
              <a:t>FULL STAFFING LEVEL</a:t>
            </a:r>
          </a:p>
        </p:txBody>
      </p:sp>
      <p:sp>
        <p:nvSpPr>
          <p:cNvPr id="10" name="ERE">
            <a:extLst>
              <a:ext uri="{FF2B5EF4-FFF2-40B4-BE49-F238E27FC236}">
                <a16:creationId xmlns:a16="http://schemas.microsoft.com/office/drawing/2014/main" id="{552C5D23-8824-4CA3-AD86-59C326F88470}"/>
              </a:ext>
            </a:extLst>
          </p:cNvPr>
          <p:cNvSpPr txBox="1">
            <a:spLocks noChangeArrowheads="1"/>
          </p:cNvSpPr>
          <p:nvPr/>
        </p:nvSpPr>
        <p:spPr bwMode="auto">
          <a:xfrm>
            <a:off x="1" y="352899"/>
            <a:ext cx="24383999" cy="187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r>
              <a:rPr lang="en-US" altLang="en-US" sz="11500" b="1" dirty="0">
                <a:solidFill>
                  <a:schemeClr val="bg1"/>
                </a:solidFill>
                <a:latin typeface="Lato Bold" pitchFamily="34" charset="0"/>
                <a:cs typeface="Lato Bold" pitchFamily="34" charset="0"/>
                <a:sym typeface="Lato Bold" pitchFamily="34" charset="0"/>
              </a:rPr>
              <a:t>BUSINESS RECRUITMENT</a:t>
            </a:r>
          </a:p>
        </p:txBody>
      </p:sp>
      <p:pic>
        <p:nvPicPr>
          <p:cNvPr id="9" name="Picture 8">
            <a:extLst>
              <a:ext uri="{FF2B5EF4-FFF2-40B4-BE49-F238E27FC236}">
                <a16:creationId xmlns:a16="http://schemas.microsoft.com/office/drawing/2014/main" id="{DD2D5595-D927-4066-BAAA-C31653730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585" y="3206447"/>
            <a:ext cx="15590223" cy="9622656"/>
          </a:xfrm>
          <a:prstGeom prst="rect">
            <a:avLst/>
          </a:prstGeom>
        </p:spPr>
      </p:pic>
      <p:grpSp>
        <p:nvGrpSpPr>
          <p:cNvPr id="6" name="Group 5">
            <a:extLst>
              <a:ext uri="{FF2B5EF4-FFF2-40B4-BE49-F238E27FC236}">
                <a16:creationId xmlns:a16="http://schemas.microsoft.com/office/drawing/2014/main" id="{EABDAD6D-1155-4F7C-804B-8E6A276AED4D}"/>
              </a:ext>
            </a:extLst>
          </p:cNvPr>
          <p:cNvGrpSpPr/>
          <p:nvPr/>
        </p:nvGrpSpPr>
        <p:grpSpPr>
          <a:xfrm>
            <a:off x="1814917" y="5060209"/>
            <a:ext cx="20060248" cy="2781587"/>
            <a:chOff x="1814917" y="5060209"/>
            <a:chExt cx="20060248" cy="2781587"/>
          </a:xfrm>
        </p:grpSpPr>
        <p:grpSp>
          <p:nvGrpSpPr>
            <p:cNvPr id="24" name="Group 23">
              <a:extLst>
                <a:ext uri="{FF2B5EF4-FFF2-40B4-BE49-F238E27FC236}">
                  <a16:creationId xmlns:a16="http://schemas.microsoft.com/office/drawing/2014/main" id="{41715A42-D7C1-476F-B4DE-7071FCE1E0DF}"/>
                </a:ext>
              </a:extLst>
            </p:cNvPr>
            <p:cNvGrpSpPr/>
            <p:nvPr/>
          </p:nvGrpSpPr>
          <p:grpSpPr>
            <a:xfrm>
              <a:off x="16659726" y="5081009"/>
              <a:ext cx="5215439" cy="441146"/>
              <a:chOff x="16659726" y="5081009"/>
              <a:chExt cx="5215439" cy="441146"/>
            </a:xfrm>
          </p:grpSpPr>
          <p:sp>
            <p:nvSpPr>
              <p:cNvPr id="516" name="Creative Presentation Template">
                <a:extLst>
                  <a:ext uri="{FF2B5EF4-FFF2-40B4-BE49-F238E27FC236}">
                    <a16:creationId xmlns:a16="http://schemas.microsoft.com/office/drawing/2014/main" id="{C00932A1-173D-478A-AE21-0AAF6BC70D8C}"/>
                  </a:ext>
                </a:extLst>
              </p:cNvPr>
              <p:cNvSpPr txBox="1"/>
              <p:nvPr/>
            </p:nvSpPr>
            <p:spPr>
              <a:xfrm>
                <a:off x="17602200" y="5081009"/>
                <a:ext cx="4272965" cy="441146"/>
              </a:xfrm>
              <a:prstGeom prst="rect">
                <a:avLst/>
              </a:prstGeom>
              <a:ln w="12700">
                <a:miter lim="400000"/>
              </a:ln>
              <a:extLst>
                <a:ext uri="{C572A759-6A51-4108-AA02-DFA0A04FC94B}"/>
              </a:extLst>
            </p:spPr>
            <p:txBody>
              <a:bodyPr wrap="none" lIns="50800" tIns="50800" rIns="50800" bIns="50800" anchor="ctr">
                <a:spAutoFit/>
              </a:bodyPr>
              <a:lstStyle>
                <a:lvl1pPr algn="l">
                  <a:defRPr sz="2200" cap="all" spc="660">
                    <a:latin typeface="Lato Regular"/>
                    <a:ea typeface="Lato Regular"/>
                    <a:cs typeface="Lato Regular"/>
                    <a:sym typeface="Lato Regular"/>
                  </a:defRPr>
                </a:lvl1pPr>
              </a:lstStyle>
              <a:p>
                <a:pPr eaLnBrk="1" fontAlgn="auto">
                  <a:spcBef>
                    <a:spcPts val="0"/>
                  </a:spcBef>
                  <a:spcAft>
                    <a:spcPts val="0"/>
                  </a:spcAft>
                  <a:defRPr/>
                </a:pPr>
                <a:r>
                  <a:rPr lang="en-US" kern="0" dirty="0">
                    <a:solidFill>
                      <a:schemeClr val="bg1"/>
                    </a:solidFill>
                  </a:rPr>
                  <a:t>WEST COAST REGION</a:t>
                </a:r>
                <a:endParaRPr kern="0" dirty="0">
                  <a:solidFill>
                    <a:schemeClr val="bg1"/>
                  </a:solidFill>
                </a:endParaRPr>
              </a:p>
            </p:txBody>
          </p:sp>
          <p:sp>
            <p:nvSpPr>
              <p:cNvPr id="11" name="Flowchart: Process 10">
                <a:extLst>
                  <a:ext uri="{FF2B5EF4-FFF2-40B4-BE49-F238E27FC236}">
                    <a16:creationId xmlns:a16="http://schemas.microsoft.com/office/drawing/2014/main" id="{B6E74C8E-1C46-4A44-960D-8EBD43896CD6}"/>
                  </a:ext>
                </a:extLst>
              </p:cNvPr>
              <p:cNvSpPr/>
              <p:nvPr/>
            </p:nvSpPr>
            <p:spPr>
              <a:xfrm>
                <a:off x="16659726" y="5081009"/>
                <a:ext cx="697832" cy="441146"/>
              </a:xfrm>
              <a:prstGeom prst="flowChartProcess">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Helvetica Light"/>
                </a:endParaRPr>
              </a:p>
            </p:txBody>
          </p:sp>
        </p:grpSp>
        <p:pic>
          <p:nvPicPr>
            <p:cNvPr id="26" name="Picture 25">
              <a:extLst>
                <a:ext uri="{FF2B5EF4-FFF2-40B4-BE49-F238E27FC236}">
                  <a16:creationId xmlns:a16="http://schemas.microsoft.com/office/drawing/2014/main" id="{BD9B2687-A73C-4472-856B-4F6061E644F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814917" y="5060209"/>
              <a:ext cx="2781587" cy="2781587"/>
            </a:xfrm>
            <a:prstGeom prst="rect">
              <a:avLst/>
            </a:prstGeom>
            <a:effectLst>
              <a:innerShdw blurRad="63500" dist="88900" dir="13500000">
                <a:prstClr val="black">
                  <a:alpha val="50000"/>
                </a:prstClr>
              </a:innerShdw>
              <a:softEdge rad="0"/>
            </a:effectLst>
          </p:spPr>
        </p:pic>
      </p:grpSp>
      <p:grpSp>
        <p:nvGrpSpPr>
          <p:cNvPr id="5" name="Group 4">
            <a:extLst>
              <a:ext uri="{FF2B5EF4-FFF2-40B4-BE49-F238E27FC236}">
                <a16:creationId xmlns:a16="http://schemas.microsoft.com/office/drawing/2014/main" id="{261E9932-74C7-4F8C-A13C-6E772662C722}"/>
              </a:ext>
            </a:extLst>
          </p:cNvPr>
          <p:cNvGrpSpPr/>
          <p:nvPr/>
        </p:nvGrpSpPr>
        <p:grpSpPr>
          <a:xfrm>
            <a:off x="13214248" y="7316759"/>
            <a:ext cx="8580766" cy="2779776"/>
            <a:chOff x="13214248" y="7316759"/>
            <a:chExt cx="8580766" cy="2779776"/>
          </a:xfrm>
        </p:grpSpPr>
        <p:grpSp>
          <p:nvGrpSpPr>
            <p:cNvPr id="12" name="Group 11">
              <a:extLst>
                <a:ext uri="{FF2B5EF4-FFF2-40B4-BE49-F238E27FC236}">
                  <a16:creationId xmlns:a16="http://schemas.microsoft.com/office/drawing/2014/main" id="{DCB43E74-A940-41A4-98CC-2CAE931CBEF4}"/>
                </a:ext>
              </a:extLst>
            </p:cNvPr>
            <p:cNvGrpSpPr/>
            <p:nvPr/>
          </p:nvGrpSpPr>
          <p:grpSpPr>
            <a:xfrm>
              <a:off x="16659726" y="9655389"/>
              <a:ext cx="5135288" cy="441146"/>
              <a:chOff x="16659726" y="9655389"/>
              <a:chExt cx="5135288" cy="441146"/>
            </a:xfrm>
          </p:grpSpPr>
          <p:sp>
            <p:nvSpPr>
              <p:cNvPr id="18" name="Creative Presentation Template">
                <a:extLst>
                  <a:ext uri="{FF2B5EF4-FFF2-40B4-BE49-F238E27FC236}">
                    <a16:creationId xmlns:a16="http://schemas.microsoft.com/office/drawing/2014/main" id="{10D48859-9C9C-4E68-BF35-BAC5031698A9}"/>
                  </a:ext>
                </a:extLst>
              </p:cNvPr>
              <p:cNvSpPr txBox="1"/>
              <p:nvPr/>
            </p:nvSpPr>
            <p:spPr>
              <a:xfrm>
                <a:off x="17602200" y="9655389"/>
                <a:ext cx="4192814" cy="441146"/>
              </a:xfrm>
              <a:prstGeom prst="rect">
                <a:avLst/>
              </a:prstGeom>
              <a:ln w="12700">
                <a:miter lim="400000"/>
              </a:ln>
              <a:extLst>
                <a:ext uri="{C572A759-6A51-4108-AA02-DFA0A04FC94B}"/>
              </a:extLst>
            </p:spPr>
            <p:txBody>
              <a:bodyPr wrap="none" lIns="50800" tIns="50800" rIns="50800" bIns="50800" anchor="ctr">
                <a:spAutoFit/>
              </a:bodyPr>
              <a:lstStyle>
                <a:lvl1pPr algn="l">
                  <a:defRPr sz="2200" cap="all" spc="660">
                    <a:latin typeface="Lato Regular"/>
                    <a:ea typeface="Lato Regular"/>
                    <a:cs typeface="Lato Regular"/>
                    <a:sym typeface="Lato Regular"/>
                  </a:defRPr>
                </a:lvl1pPr>
              </a:lstStyle>
              <a:p>
                <a:pPr eaLnBrk="1" fontAlgn="auto">
                  <a:spcBef>
                    <a:spcPts val="0"/>
                  </a:spcBef>
                  <a:spcAft>
                    <a:spcPts val="0"/>
                  </a:spcAft>
                  <a:defRPr/>
                </a:pPr>
                <a:r>
                  <a:rPr lang="en-US" kern="0" dirty="0">
                    <a:solidFill>
                      <a:schemeClr val="bg1"/>
                    </a:solidFill>
                  </a:rPr>
                  <a:t>EAST COAST REGION</a:t>
                </a:r>
                <a:endParaRPr kern="0" dirty="0">
                  <a:solidFill>
                    <a:schemeClr val="bg1"/>
                  </a:solidFill>
                </a:endParaRPr>
              </a:p>
            </p:txBody>
          </p:sp>
          <p:sp>
            <p:nvSpPr>
              <p:cNvPr id="22" name="Flowchart: Process 21">
                <a:extLst>
                  <a:ext uri="{FF2B5EF4-FFF2-40B4-BE49-F238E27FC236}">
                    <a16:creationId xmlns:a16="http://schemas.microsoft.com/office/drawing/2014/main" id="{06CBEFCC-F1FB-42FD-BC8C-5B9CC07FEAF0}"/>
                  </a:ext>
                </a:extLst>
              </p:cNvPr>
              <p:cNvSpPr/>
              <p:nvPr/>
            </p:nvSpPr>
            <p:spPr>
              <a:xfrm>
                <a:off x="16659726" y="9655389"/>
                <a:ext cx="697832" cy="441146"/>
              </a:xfrm>
              <a:prstGeom prst="flowChartProcess">
                <a:avLst/>
              </a:prstGeom>
              <a:solidFill>
                <a:srgbClr val="A7CB5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Helvetica Light"/>
                </a:endParaRPr>
              </a:p>
            </p:txBody>
          </p:sp>
        </p:grpSp>
        <p:pic>
          <p:nvPicPr>
            <p:cNvPr id="28" name="Picture 27">
              <a:extLst>
                <a:ext uri="{FF2B5EF4-FFF2-40B4-BE49-F238E27FC236}">
                  <a16:creationId xmlns:a16="http://schemas.microsoft.com/office/drawing/2014/main" id="{EA36519B-0145-4BF2-8959-EF27C7ECF0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214248" y="7316759"/>
              <a:ext cx="2707574" cy="2779776"/>
            </a:xfrm>
            <a:prstGeom prst="rect">
              <a:avLst/>
            </a:prstGeom>
            <a:effectLst>
              <a:innerShdw blurRad="63500" dist="88900" dir="13500000">
                <a:prstClr val="black">
                  <a:alpha val="50000"/>
                </a:prstClr>
              </a:innerShdw>
            </a:effectLst>
          </p:spPr>
        </p:pic>
      </p:grpSp>
      <p:grpSp>
        <p:nvGrpSpPr>
          <p:cNvPr id="2" name="Group 1">
            <a:extLst>
              <a:ext uri="{FF2B5EF4-FFF2-40B4-BE49-F238E27FC236}">
                <a16:creationId xmlns:a16="http://schemas.microsoft.com/office/drawing/2014/main" id="{488499C8-40B8-4432-96B2-93C0D04C35B4}"/>
              </a:ext>
            </a:extLst>
          </p:cNvPr>
          <p:cNvGrpSpPr/>
          <p:nvPr/>
        </p:nvGrpSpPr>
        <p:grpSpPr>
          <a:xfrm>
            <a:off x="10134887" y="3642889"/>
            <a:ext cx="11860182" cy="3022861"/>
            <a:chOff x="10134887" y="3642889"/>
            <a:chExt cx="11860182" cy="3022861"/>
          </a:xfrm>
        </p:grpSpPr>
        <p:grpSp>
          <p:nvGrpSpPr>
            <p:cNvPr id="19" name="Group 18">
              <a:extLst>
                <a:ext uri="{FF2B5EF4-FFF2-40B4-BE49-F238E27FC236}">
                  <a16:creationId xmlns:a16="http://schemas.microsoft.com/office/drawing/2014/main" id="{674CA77C-9D7D-491B-9D09-E84B9C9604D1}"/>
                </a:ext>
              </a:extLst>
            </p:cNvPr>
            <p:cNvGrpSpPr/>
            <p:nvPr/>
          </p:nvGrpSpPr>
          <p:grpSpPr>
            <a:xfrm>
              <a:off x="16659726" y="6224604"/>
              <a:ext cx="5335343" cy="441146"/>
              <a:chOff x="16659726" y="6224604"/>
              <a:chExt cx="5335343" cy="441146"/>
            </a:xfrm>
          </p:grpSpPr>
          <p:sp>
            <p:nvSpPr>
              <p:cNvPr id="15" name="Creative Presentation Template">
                <a:extLst>
                  <a:ext uri="{FF2B5EF4-FFF2-40B4-BE49-F238E27FC236}">
                    <a16:creationId xmlns:a16="http://schemas.microsoft.com/office/drawing/2014/main" id="{6A5F4FA1-66E6-4684-8F53-84D85954B6C8}"/>
                  </a:ext>
                </a:extLst>
              </p:cNvPr>
              <p:cNvSpPr txBox="1"/>
              <p:nvPr/>
            </p:nvSpPr>
            <p:spPr>
              <a:xfrm>
                <a:off x="17602200" y="6224604"/>
                <a:ext cx="4392869" cy="441146"/>
              </a:xfrm>
              <a:prstGeom prst="rect">
                <a:avLst/>
              </a:prstGeom>
              <a:ln w="12700">
                <a:miter lim="400000"/>
              </a:ln>
              <a:extLst>
                <a:ext uri="{C572A759-6A51-4108-AA02-DFA0A04FC94B}"/>
              </a:extLst>
            </p:spPr>
            <p:txBody>
              <a:bodyPr wrap="none" lIns="50800" tIns="50800" rIns="50800" bIns="50800" anchor="ctr">
                <a:spAutoFit/>
              </a:bodyPr>
              <a:lstStyle>
                <a:lvl1pPr algn="l">
                  <a:defRPr sz="2200" cap="all" spc="660">
                    <a:latin typeface="Lato Regular"/>
                    <a:ea typeface="Lato Regular"/>
                    <a:cs typeface="Lato Regular"/>
                    <a:sym typeface="Lato Regular"/>
                  </a:defRPr>
                </a:lvl1pPr>
              </a:lstStyle>
              <a:p>
                <a:pPr eaLnBrk="1" fontAlgn="auto">
                  <a:spcBef>
                    <a:spcPts val="0"/>
                  </a:spcBef>
                  <a:spcAft>
                    <a:spcPts val="0"/>
                  </a:spcAft>
                  <a:defRPr/>
                </a:pPr>
                <a:r>
                  <a:rPr lang="en-US" kern="0" dirty="0">
                    <a:solidFill>
                      <a:schemeClr val="bg1"/>
                    </a:solidFill>
                  </a:rPr>
                  <a:t>GREAT LAKES REGION</a:t>
                </a:r>
                <a:endParaRPr kern="0" dirty="0">
                  <a:solidFill>
                    <a:schemeClr val="bg1"/>
                  </a:solidFill>
                </a:endParaRPr>
              </a:p>
            </p:txBody>
          </p:sp>
          <p:sp>
            <p:nvSpPr>
              <p:cNvPr id="23" name="Flowchart: Process 22">
                <a:extLst>
                  <a:ext uri="{FF2B5EF4-FFF2-40B4-BE49-F238E27FC236}">
                    <a16:creationId xmlns:a16="http://schemas.microsoft.com/office/drawing/2014/main" id="{7DA17E42-9F9A-4BDD-827B-1CCB8D06A3F6}"/>
                  </a:ext>
                </a:extLst>
              </p:cNvPr>
              <p:cNvSpPr/>
              <p:nvPr/>
            </p:nvSpPr>
            <p:spPr>
              <a:xfrm>
                <a:off x="16659726" y="6224604"/>
                <a:ext cx="697832" cy="441146"/>
              </a:xfrm>
              <a:prstGeom prst="flowChartProcess">
                <a:avLst/>
              </a:prstGeom>
              <a:solidFill>
                <a:srgbClr val="81589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Helvetica Light"/>
                </a:endParaRPr>
              </a:p>
            </p:txBody>
          </p:sp>
        </p:grpSp>
        <p:pic>
          <p:nvPicPr>
            <p:cNvPr id="32" name="Picture 31">
              <a:extLst>
                <a:ext uri="{FF2B5EF4-FFF2-40B4-BE49-F238E27FC236}">
                  <a16:creationId xmlns:a16="http://schemas.microsoft.com/office/drawing/2014/main" id="{4472148F-C3C4-4CDC-889D-A12B0FCFB2E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10134887" y="3642889"/>
              <a:ext cx="2376207" cy="2834640"/>
            </a:xfrm>
            <a:prstGeom prst="rect">
              <a:avLst/>
            </a:prstGeom>
            <a:effectLst>
              <a:innerShdw blurRad="63500" dist="101600" dir="13500000">
                <a:schemeClr val="bg1">
                  <a:alpha val="50000"/>
                </a:schemeClr>
              </a:innerShdw>
            </a:effectLst>
          </p:spPr>
        </p:pic>
      </p:grpSp>
      <p:grpSp>
        <p:nvGrpSpPr>
          <p:cNvPr id="3" name="Group 2">
            <a:extLst>
              <a:ext uri="{FF2B5EF4-FFF2-40B4-BE49-F238E27FC236}">
                <a16:creationId xmlns:a16="http://schemas.microsoft.com/office/drawing/2014/main" id="{BFFB48C3-C858-4D1F-BB55-CAA4C485A611}"/>
              </a:ext>
            </a:extLst>
          </p:cNvPr>
          <p:cNvGrpSpPr/>
          <p:nvPr/>
        </p:nvGrpSpPr>
        <p:grpSpPr>
          <a:xfrm>
            <a:off x="8911436" y="7368199"/>
            <a:ext cx="13197447" cy="5287539"/>
            <a:chOff x="8911436" y="7368199"/>
            <a:chExt cx="13197447" cy="5287539"/>
          </a:xfrm>
        </p:grpSpPr>
        <p:grpSp>
          <p:nvGrpSpPr>
            <p:cNvPr id="14" name="Group 13">
              <a:extLst>
                <a:ext uri="{FF2B5EF4-FFF2-40B4-BE49-F238E27FC236}">
                  <a16:creationId xmlns:a16="http://schemas.microsoft.com/office/drawing/2014/main" id="{286416B8-1805-46BA-9EDD-CFC7F2435A1C}"/>
                </a:ext>
              </a:extLst>
            </p:cNvPr>
            <p:cNvGrpSpPr/>
            <p:nvPr/>
          </p:nvGrpSpPr>
          <p:grpSpPr>
            <a:xfrm>
              <a:off x="16659726" y="7368199"/>
              <a:ext cx="5449157" cy="441146"/>
              <a:chOff x="16659726" y="7368199"/>
              <a:chExt cx="5449157" cy="441146"/>
            </a:xfrm>
          </p:grpSpPr>
          <p:sp>
            <p:nvSpPr>
              <p:cNvPr id="16" name="Creative Presentation Template">
                <a:extLst>
                  <a:ext uri="{FF2B5EF4-FFF2-40B4-BE49-F238E27FC236}">
                    <a16:creationId xmlns:a16="http://schemas.microsoft.com/office/drawing/2014/main" id="{634FC713-A55B-4D03-A18B-8E7A0515EC99}"/>
                  </a:ext>
                </a:extLst>
              </p:cNvPr>
              <p:cNvSpPr txBox="1"/>
              <p:nvPr/>
            </p:nvSpPr>
            <p:spPr>
              <a:xfrm>
                <a:off x="17602200" y="7368199"/>
                <a:ext cx="4506683" cy="441146"/>
              </a:xfrm>
              <a:prstGeom prst="rect">
                <a:avLst/>
              </a:prstGeom>
              <a:ln w="12700">
                <a:miter lim="400000"/>
              </a:ln>
              <a:extLst>
                <a:ext uri="{C572A759-6A51-4108-AA02-DFA0A04FC94B}"/>
              </a:extLst>
            </p:spPr>
            <p:txBody>
              <a:bodyPr wrap="none" lIns="50800" tIns="50800" rIns="50800" bIns="50800" anchor="ctr">
                <a:spAutoFit/>
              </a:bodyPr>
              <a:lstStyle>
                <a:lvl1pPr algn="l">
                  <a:defRPr sz="2200" cap="all" spc="660">
                    <a:latin typeface="Lato Regular"/>
                    <a:ea typeface="Lato Regular"/>
                    <a:cs typeface="Lato Regular"/>
                    <a:sym typeface="Lato Regular"/>
                  </a:defRPr>
                </a:lvl1pPr>
              </a:lstStyle>
              <a:p>
                <a:pPr eaLnBrk="1" fontAlgn="auto">
                  <a:spcBef>
                    <a:spcPts val="0"/>
                  </a:spcBef>
                  <a:spcAft>
                    <a:spcPts val="0"/>
                  </a:spcAft>
                  <a:defRPr/>
                </a:pPr>
                <a:r>
                  <a:rPr lang="en-US" kern="0" dirty="0">
                    <a:solidFill>
                      <a:schemeClr val="bg1"/>
                    </a:solidFill>
                  </a:rPr>
                  <a:t>MID-CENTRAL REGION</a:t>
                </a:r>
                <a:endParaRPr kern="0" dirty="0">
                  <a:solidFill>
                    <a:schemeClr val="bg1"/>
                  </a:solidFill>
                </a:endParaRPr>
              </a:p>
            </p:txBody>
          </p:sp>
          <p:sp>
            <p:nvSpPr>
              <p:cNvPr id="21" name="Flowchart: Process 20">
                <a:extLst>
                  <a:ext uri="{FF2B5EF4-FFF2-40B4-BE49-F238E27FC236}">
                    <a16:creationId xmlns:a16="http://schemas.microsoft.com/office/drawing/2014/main" id="{2ABB54DB-8A01-435E-B861-1A63B7E44E9A}"/>
                  </a:ext>
                </a:extLst>
              </p:cNvPr>
              <p:cNvSpPr/>
              <p:nvPr/>
            </p:nvSpPr>
            <p:spPr>
              <a:xfrm>
                <a:off x="16659726" y="7368199"/>
                <a:ext cx="697832" cy="441146"/>
              </a:xfrm>
              <a:prstGeom prst="flowChartProcess">
                <a:avLst/>
              </a:prstGeom>
              <a:solidFill>
                <a:srgbClr val="F1AD0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Helvetica Light"/>
                </a:endParaRPr>
              </a:p>
            </p:txBody>
          </p:sp>
        </p:grpSp>
        <p:pic>
          <p:nvPicPr>
            <p:cNvPr id="34" name="Picture 33">
              <a:extLst>
                <a:ext uri="{FF2B5EF4-FFF2-40B4-BE49-F238E27FC236}">
                  <a16:creationId xmlns:a16="http://schemas.microsoft.com/office/drawing/2014/main" id="{A27562EE-819B-4082-8C12-420F2CD451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11436" y="9875962"/>
              <a:ext cx="2730625" cy="2779776"/>
            </a:xfrm>
            <a:prstGeom prst="rect">
              <a:avLst/>
            </a:prstGeom>
            <a:effectLst>
              <a:innerShdw blurRad="63500" dist="88900" dir="13500000">
                <a:prstClr val="black">
                  <a:alpha val="50000"/>
                </a:prstClr>
              </a:innerShdw>
            </a:effectLst>
            <a:scene3d>
              <a:camera prst="orthographicFront"/>
              <a:lightRig rig="threePt" dir="t"/>
            </a:scene3d>
            <a:sp3d/>
          </p:spPr>
        </p:pic>
      </p:grpSp>
      <p:grpSp>
        <p:nvGrpSpPr>
          <p:cNvPr id="4" name="Group 3">
            <a:extLst>
              <a:ext uri="{FF2B5EF4-FFF2-40B4-BE49-F238E27FC236}">
                <a16:creationId xmlns:a16="http://schemas.microsoft.com/office/drawing/2014/main" id="{3F2902CA-0B6E-4899-92F7-4068DB772ED8}"/>
              </a:ext>
            </a:extLst>
          </p:cNvPr>
          <p:cNvGrpSpPr/>
          <p:nvPr/>
        </p:nvGrpSpPr>
        <p:grpSpPr>
          <a:xfrm>
            <a:off x="5933262" y="4894206"/>
            <a:ext cx="17122977" cy="4117794"/>
            <a:chOff x="5933262" y="4894206"/>
            <a:chExt cx="17122977" cy="4117794"/>
          </a:xfrm>
        </p:grpSpPr>
        <p:grpSp>
          <p:nvGrpSpPr>
            <p:cNvPr id="13" name="Group 12">
              <a:extLst>
                <a:ext uri="{FF2B5EF4-FFF2-40B4-BE49-F238E27FC236}">
                  <a16:creationId xmlns:a16="http://schemas.microsoft.com/office/drawing/2014/main" id="{A2219154-BB9A-4A4B-B0DA-AC008E92B483}"/>
                </a:ext>
              </a:extLst>
            </p:cNvPr>
            <p:cNvGrpSpPr/>
            <p:nvPr/>
          </p:nvGrpSpPr>
          <p:grpSpPr>
            <a:xfrm>
              <a:off x="16633739" y="8570854"/>
              <a:ext cx="6422500" cy="441146"/>
              <a:chOff x="16659726" y="8511794"/>
              <a:chExt cx="6422500" cy="441146"/>
            </a:xfrm>
          </p:grpSpPr>
          <p:sp>
            <p:nvSpPr>
              <p:cNvPr id="17" name="Creative Presentation Template">
                <a:extLst>
                  <a:ext uri="{FF2B5EF4-FFF2-40B4-BE49-F238E27FC236}">
                    <a16:creationId xmlns:a16="http://schemas.microsoft.com/office/drawing/2014/main" id="{09E6AB6E-7043-4FED-85C9-0E57042073C7}"/>
                  </a:ext>
                </a:extLst>
              </p:cNvPr>
              <p:cNvSpPr txBox="1"/>
              <p:nvPr/>
            </p:nvSpPr>
            <p:spPr>
              <a:xfrm>
                <a:off x="17602200" y="8511794"/>
                <a:ext cx="5480026" cy="441146"/>
              </a:xfrm>
              <a:prstGeom prst="rect">
                <a:avLst/>
              </a:prstGeom>
              <a:ln w="12700">
                <a:miter lim="400000"/>
              </a:ln>
              <a:extLst>
                <a:ext uri="{C572A759-6A51-4108-AA02-DFA0A04FC94B}"/>
              </a:extLst>
            </p:spPr>
            <p:txBody>
              <a:bodyPr wrap="none" lIns="50800" tIns="50800" rIns="50800" bIns="50800" anchor="ctr">
                <a:spAutoFit/>
              </a:bodyPr>
              <a:lstStyle>
                <a:lvl1pPr algn="l">
                  <a:defRPr sz="2200" cap="all" spc="660">
                    <a:latin typeface="Lato Regular"/>
                    <a:ea typeface="Lato Regular"/>
                    <a:cs typeface="Lato Regular"/>
                    <a:sym typeface="Lato Regular"/>
                  </a:defRPr>
                </a:lvl1pPr>
              </a:lstStyle>
              <a:p>
                <a:pPr eaLnBrk="1" fontAlgn="auto">
                  <a:spcBef>
                    <a:spcPts val="0"/>
                  </a:spcBef>
                  <a:spcAft>
                    <a:spcPts val="0"/>
                  </a:spcAft>
                  <a:defRPr/>
                </a:pPr>
                <a:r>
                  <a:rPr lang="en-US" kern="0" dirty="0">
                    <a:solidFill>
                      <a:schemeClr val="bg1"/>
                    </a:solidFill>
                  </a:rPr>
                  <a:t>KANSAS/MISSOURI REGION</a:t>
                </a:r>
                <a:endParaRPr kern="0" dirty="0">
                  <a:solidFill>
                    <a:schemeClr val="bg1"/>
                  </a:solidFill>
                </a:endParaRPr>
              </a:p>
            </p:txBody>
          </p:sp>
          <p:sp>
            <p:nvSpPr>
              <p:cNvPr id="20" name="Flowchart: Process 19">
                <a:extLst>
                  <a:ext uri="{FF2B5EF4-FFF2-40B4-BE49-F238E27FC236}">
                    <a16:creationId xmlns:a16="http://schemas.microsoft.com/office/drawing/2014/main" id="{31C53BB0-67ED-414E-8D54-A74643B4A34A}"/>
                  </a:ext>
                </a:extLst>
              </p:cNvPr>
              <p:cNvSpPr/>
              <p:nvPr/>
            </p:nvSpPr>
            <p:spPr>
              <a:xfrm>
                <a:off x="16659726" y="8511794"/>
                <a:ext cx="697832" cy="441146"/>
              </a:xfrm>
              <a:prstGeom prst="flowChartProcess">
                <a:avLst/>
              </a:prstGeom>
              <a:solidFill>
                <a:srgbClr val="FF66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Helvetica Light"/>
                </a:endParaRPr>
              </a:p>
            </p:txBody>
          </p:sp>
        </p:grpSp>
        <p:pic>
          <p:nvPicPr>
            <p:cNvPr id="41" name="Picture 40">
              <a:extLst>
                <a:ext uri="{FF2B5EF4-FFF2-40B4-BE49-F238E27FC236}">
                  <a16:creationId xmlns:a16="http://schemas.microsoft.com/office/drawing/2014/main" id="{38D019BE-9065-40DA-88E8-C538681F01D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933262" y="4894206"/>
              <a:ext cx="2725616" cy="2834640"/>
            </a:xfrm>
            <a:prstGeom prst="rect">
              <a:avLst/>
            </a:prstGeom>
            <a:effectLst>
              <a:innerShdw blurRad="63500" dist="88900" dir="16200000">
                <a:prstClr val="black">
                  <a:alpha val="50000"/>
                </a:prstClr>
              </a:innerShdw>
            </a:effectLst>
          </p:spPr>
        </p:pic>
      </p:grpSp>
      <p:sp>
        <p:nvSpPr>
          <p:cNvPr id="30" name="Welcome Message">
            <a:extLst>
              <a:ext uri="{FF2B5EF4-FFF2-40B4-BE49-F238E27FC236}">
                <a16:creationId xmlns:a16="http://schemas.microsoft.com/office/drawing/2014/main" id="{EB94351F-5C9D-4295-8391-8490FE50BF87}"/>
              </a:ext>
            </a:extLst>
          </p:cNvPr>
          <p:cNvSpPr>
            <a:spLocks noChangeArrowheads="1"/>
          </p:cNvSpPr>
          <p:nvPr/>
        </p:nvSpPr>
        <p:spPr bwMode="auto">
          <a:xfrm>
            <a:off x="0" y="2068382"/>
            <a:ext cx="24384000" cy="87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r>
              <a:rPr lang="en-US" altLang="en-US" b="1" dirty="0">
                <a:solidFill>
                  <a:srgbClr val="C00000"/>
                </a:solidFill>
                <a:latin typeface="Lato Bold" pitchFamily="34" charset="0"/>
                <a:cs typeface="Lato Bold" pitchFamily="34" charset="0"/>
                <a:sym typeface="Lato Bold" pitchFamily="34" charset="0"/>
              </a:rPr>
              <a:t>ONE REPRESENTATIVE FOR ENTIRE UNITED STATES</a:t>
            </a:r>
          </a:p>
        </p:txBody>
      </p:sp>
      <p:sp>
        <p:nvSpPr>
          <p:cNvPr id="36" name="Oval 35">
            <a:extLst>
              <a:ext uri="{FF2B5EF4-FFF2-40B4-BE49-F238E27FC236}">
                <a16:creationId xmlns:a16="http://schemas.microsoft.com/office/drawing/2014/main" id="{B8AC82B3-7D89-4349-B58C-B2116FC08023}"/>
              </a:ext>
            </a:extLst>
          </p:cNvPr>
          <p:cNvSpPr/>
          <p:nvPr/>
        </p:nvSpPr>
        <p:spPr>
          <a:xfrm>
            <a:off x="280379" y="12873789"/>
            <a:ext cx="649705" cy="649705"/>
          </a:xfrm>
          <a:prstGeom prst="ellipse">
            <a:avLst/>
          </a:prstGeom>
          <a:solidFill>
            <a:srgbClr val="F1AD0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7" name="TextBox 36">
            <a:extLst>
              <a:ext uri="{FF2B5EF4-FFF2-40B4-BE49-F238E27FC236}">
                <a16:creationId xmlns:a16="http://schemas.microsoft.com/office/drawing/2014/main" id="{B97C44F3-8E66-4B03-AE0B-E0034F154080}"/>
              </a:ext>
            </a:extLst>
          </p:cNvPr>
          <p:cNvSpPr txBox="1"/>
          <p:nvPr/>
        </p:nvSpPr>
        <p:spPr>
          <a:xfrm>
            <a:off x="311606" y="12962679"/>
            <a:ext cx="58725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tx1">
                    <a:lumMod val="75000"/>
                    <a:lumOff val="25000"/>
                  </a:schemeClr>
                </a:solidFill>
                <a:effectLst/>
                <a:uFillTx/>
                <a:latin typeface="+mn-lt"/>
                <a:ea typeface="+mn-ea"/>
                <a:cs typeface="+mn-cs"/>
                <a:sym typeface="Helvetica Light"/>
              </a:rPr>
              <a:t>8</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nodeType="afterEffect">
                                  <p:stCondLst>
                                    <p:cond delay="1000"/>
                                  </p:stCondLst>
                                  <p:childTnLst>
                                    <p:set>
                                      <p:cBhvr>
                                        <p:cTn id="9" dur="1" fill="hold">
                                          <p:stCondLst>
                                            <p:cond delay="0"/>
                                          </p:stCondLst>
                                        </p:cTn>
                                        <p:tgtEl>
                                          <p:spTgt spid="2"/>
                                        </p:tgtEl>
                                        <p:attrNameLst>
                                          <p:attrName>style.visibility</p:attrName>
                                        </p:attrNameLst>
                                      </p:cBhvr>
                                      <p:to>
                                        <p:strVal val="hidden"/>
                                      </p:to>
                                    </p:set>
                                  </p:childTnLst>
                                </p:cTn>
                              </p:par>
                            </p:childTnLst>
                          </p:cTn>
                        </p:par>
                        <p:par>
                          <p:cTn id="10" fill="hold">
                            <p:stCondLst>
                              <p:cond delay="1000"/>
                            </p:stCondLst>
                            <p:childTnLst>
                              <p:par>
                                <p:cTn id="11" presetID="1" presetClass="exit" presetSubtype="0" fill="hold" nodeType="afterEffect">
                                  <p:stCondLst>
                                    <p:cond delay="1000"/>
                                  </p:stCondLst>
                                  <p:childTnLst>
                                    <p:set>
                                      <p:cBhvr>
                                        <p:cTn id="12" dur="1" fill="hold">
                                          <p:stCondLst>
                                            <p:cond delay="0"/>
                                          </p:stCondLst>
                                        </p:cTn>
                                        <p:tgtEl>
                                          <p:spTgt spid="3"/>
                                        </p:tgtEl>
                                        <p:attrNameLst>
                                          <p:attrName>style.visibility</p:attrName>
                                        </p:attrNameLst>
                                      </p:cBhvr>
                                      <p:to>
                                        <p:strVal val="hidden"/>
                                      </p:to>
                                    </p:set>
                                  </p:childTnLst>
                                </p:cTn>
                              </p:par>
                            </p:childTnLst>
                          </p:cTn>
                        </p:par>
                        <p:par>
                          <p:cTn id="13" fill="hold">
                            <p:stCondLst>
                              <p:cond delay="2000"/>
                            </p:stCondLst>
                            <p:childTnLst>
                              <p:par>
                                <p:cTn id="14" presetID="1" presetClass="exit" presetSubtype="0" fill="hold" nodeType="afterEffect">
                                  <p:stCondLst>
                                    <p:cond delay="1000"/>
                                  </p:stCondLst>
                                  <p:childTnLst>
                                    <p:set>
                                      <p:cBhvr>
                                        <p:cTn id="15" dur="1" fill="hold">
                                          <p:stCondLst>
                                            <p:cond delay="0"/>
                                          </p:stCondLst>
                                        </p:cTn>
                                        <p:tgtEl>
                                          <p:spTgt spid="5"/>
                                        </p:tgtEl>
                                        <p:attrNameLst>
                                          <p:attrName>style.visibility</p:attrName>
                                        </p:attrNameLst>
                                      </p:cBhvr>
                                      <p:to>
                                        <p:strVal val="hidden"/>
                                      </p:to>
                                    </p:set>
                                  </p:childTnLst>
                                </p:cTn>
                              </p:par>
                            </p:childTnLst>
                          </p:cTn>
                        </p:par>
                        <p:par>
                          <p:cTn id="16" fill="hold">
                            <p:stCondLst>
                              <p:cond delay="3000"/>
                            </p:stCondLst>
                            <p:childTnLst>
                              <p:par>
                                <p:cTn id="17" presetID="1" presetClass="exit" presetSubtype="0" fill="hold" grpId="0" nodeType="afterEffect">
                                  <p:stCondLst>
                                    <p:cond delay="0"/>
                                  </p:stCondLst>
                                  <p:childTnLst>
                                    <p:set>
                                      <p:cBhvr>
                                        <p:cTn id="18" dur="1" fill="hold">
                                          <p:stCondLst>
                                            <p:cond delay="0"/>
                                          </p:stCondLst>
                                        </p:cTn>
                                        <p:tgtEl>
                                          <p:spTgt spid="30724"/>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99D2C28B-4418-4C41-A554-73C38C6CCDF3}"/>
              </a:ext>
            </a:extLst>
          </p:cNvPr>
          <p:cNvSpPr/>
          <p:nvPr/>
        </p:nvSpPr>
        <p:spPr>
          <a:xfrm>
            <a:off x="0" y="0"/>
            <a:ext cx="24383999" cy="13716000"/>
          </a:xfrm>
          <a:prstGeom prst="rect">
            <a:avLst/>
          </a:prstGeom>
          <a:solidFill>
            <a:schemeClr val="accent5">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Helvetica Light"/>
            </a:endParaRPr>
          </a:p>
        </p:txBody>
      </p:sp>
      <p:sp>
        <p:nvSpPr>
          <p:cNvPr id="30724" name="Welcome Message">
            <a:extLst>
              <a:ext uri="{FF2B5EF4-FFF2-40B4-BE49-F238E27FC236}">
                <a16:creationId xmlns:a16="http://schemas.microsoft.com/office/drawing/2014/main" id="{42E401B1-F208-4CDF-A3B8-98254245122D}"/>
              </a:ext>
            </a:extLst>
          </p:cNvPr>
          <p:cNvSpPr>
            <a:spLocks noChangeArrowheads="1"/>
          </p:cNvSpPr>
          <p:nvPr/>
        </p:nvSpPr>
        <p:spPr bwMode="auto">
          <a:xfrm>
            <a:off x="8674627" y="2061367"/>
            <a:ext cx="6216318" cy="87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r>
              <a:rPr lang="en-US" altLang="en-US" dirty="0">
                <a:solidFill>
                  <a:schemeClr val="bg1"/>
                </a:solidFill>
                <a:latin typeface="Lato Bold" pitchFamily="34" charset="0"/>
                <a:cs typeface="Lato Bold" pitchFamily="34" charset="0"/>
                <a:sym typeface="Lato Bold" pitchFamily="34" charset="0"/>
              </a:rPr>
              <a:t>FULL STAFFING LEVEL</a:t>
            </a:r>
          </a:p>
        </p:txBody>
      </p:sp>
      <p:sp>
        <p:nvSpPr>
          <p:cNvPr id="10" name="ERE">
            <a:extLst>
              <a:ext uri="{FF2B5EF4-FFF2-40B4-BE49-F238E27FC236}">
                <a16:creationId xmlns:a16="http://schemas.microsoft.com/office/drawing/2014/main" id="{552C5D23-8824-4CA3-AD86-59C326F88470}"/>
              </a:ext>
            </a:extLst>
          </p:cNvPr>
          <p:cNvSpPr txBox="1">
            <a:spLocks noChangeArrowheads="1"/>
          </p:cNvSpPr>
          <p:nvPr/>
        </p:nvSpPr>
        <p:spPr bwMode="auto">
          <a:xfrm>
            <a:off x="1" y="622202"/>
            <a:ext cx="24383999" cy="133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r>
              <a:rPr lang="en-US" altLang="en-US" sz="8000" b="1" dirty="0">
                <a:solidFill>
                  <a:schemeClr val="bg1"/>
                </a:solidFill>
                <a:latin typeface="Lato Bold" pitchFamily="34" charset="0"/>
                <a:cs typeface="Lato Bold" pitchFamily="34" charset="0"/>
                <a:sym typeface="Lato Bold" pitchFamily="34" charset="0"/>
              </a:rPr>
              <a:t>INTERNATIONAL BUSINESS RECRUITMENT</a:t>
            </a:r>
          </a:p>
        </p:txBody>
      </p:sp>
      <p:pic>
        <p:nvPicPr>
          <p:cNvPr id="3" name="Picture 2">
            <a:extLst>
              <a:ext uri="{FF2B5EF4-FFF2-40B4-BE49-F238E27FC236}">
                <a16:creationId xmlns:a16="http://schemas.microsoft.com/office/drawing/2014/main" id="{9F594085-08BA-4E44-A4CF-171874B2F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55" y="3992518"/>
            <a:ext cx="15986793" cy="8263145"/>
          </a:xfrm>
          <a:prstGeom prst="rect">
            <a:avLst/>
          </a:prstGeom>
        </p:spPr>
      </p:pic>
      <p:sp>
        <p:nvSpPr>
          <p:cNvPr id="47" name="Welcome Message">
            <a:extLst>
              <a:ext uri="{FF2B5EF4-FFF2-40B4-BE49-F238E27FC236}">
                <a16:creationId xmlns:a16="http://schemas.microsoft.com/office/drawing/2014/main" id="{7A32F634-7AED-4898-8692-5468F56D3F7F}"/>
              </a:ext>
            </a:extLst>
          </p:cNvPr>
          <p:cNvSpPr>
            <a:spLocks noChangeArrowheads="1"/>
          </p:cNvSpPr>
          <p:nvPr/>
        </p:nvSpPr>
        <p:spPr bwMode="auto">
          <a:xfrm>
            <a:off x="17449041" y="3135230"/>
            <a:ext cx="5677645" cy="6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eaLnBrk="1"/>
            <a:r>
              <a:rPr lang="en-US" altLang="en-US" sz="3600" b="1" dirty="0">
                <a:solidFill>
                  <a:srgbClr val="FFC000"/>
                </a:solidFill>
                <a:latin typeface="Lato Bold" pitchFamily="34" charset="0"/>
                <a:cs typeface="Lato Bold" pitchFamily="34" charset="0"/>
                <a:sym typeface="Lato Bold" pitchFamily="34" charset="0"/>
              </a:rPr>
              <a:t>INTERNATIONAL OFFICES</a:t>
            </a:r>
          </a:p>
        </p:txBody>
      </p:sp>
      <p:sp>
        <p:nvSpPr>
          <p:cNvPr id="48" name="Welcome Message">
            <a:extLst>
              <a:ext uri="{FF2B5EF4-FFF2-40B4-BE49-F238E27FC236}">
                <a16:creationId xmlns:a16="http://schemas.microsoft.com/office/drawing/2014/main" id="{043916A3-9600-4E3C-83FC-31704857D88D}"/>
              </a:ext>
            </a:extLst>
          </p:cNvPr>
          <p:cNvSpPr>
            <a:spLocks noChangeArrowheads="1"/>
          </p:cNvSpPr>
          <p:nvPr/>
        </p:nvSpPr>
        <p:spPr bwMode="auto">
          <a:xfrm>
            <a:off x="17449041" y="7732409"/>
            <a:ext cx="6384568" cy="6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r>
              <a:rPr lang="en-US" altLang="en-US" sz="3600" b="1" dirty="0">
                <a:solidFill>
                  <a:srgbClr val="FFC000"/>
                </a:solidFill>
                <a:latin typeface="Lato Bold" pitchFamily="34" charset="0"/>
                <a:cs typeface="Lato Bold" pitchFamily="34" charset="0"/>
                <a:sym typeface="Lato Bold" pitchFamily="34" charset="0"/>
              </a:rPr>
              <a:t>INTERNATIONAL STRINGERS</a:t>
            </a:r>
          </a:p>
        </p:txBody>
      </p:sp>
      <p:sp>
        <p:nvSpPr>
          <p:cNvPr id="5" name="Star: 5 Points 4">
            <a:extLst>
              <a:ext uri="{FF2B5EF4-FFF2-40B4-BE49-F238E27FC236}">
                <a16:creationId xmlns:a16="http://schemas.microsoft.com/office/drawing/2014/main" id="{C7BDA8E8-7EF3-4EB0-A22A-6A7730A67974}"/>
              </a:ext>
            </a:extLst>
          </p:cNvPr>
          <p:cNvSpPr/>
          <p:nvPr/>
        </p:nvSpPr>
        <p:spPr>
          <a:xfrm>
            <a:off x="2848710" y="6473616"/>
            <a:ext cx="457200" cy="435201"/>
          </a:xfrm>
          <a:prstGeom prst="star5">
            <a:avLst>
              <a:gd name="adj" fmla="val 19098"/>
              <a:gd name="hf" fmla="val 105146"/>
              <a:gd name="vf" fmla="val 110557"/>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Helvetica Light"/>
            </a:endParaRPr>
          </a:p>
        </p:txBody>
      </p:sp>
      <p:sp>
        <p:nvSpPr>
          <p:cNvPr id="49" name="Star: 5 Points 48">
            <a:extLst>
              <a:ext uri="{FF2B5EF4-FFF2-40B4-BE49-F238E27FC236}">
                <a16:creationId xmlns:a16="http://schemas.microsoft.com/office/drawing/2014/main" id="{29D40CAD-2250-4C8B-8903-7A51D2ACF3BA}"/>
              </a:ext>
            </a:extLst>
          </p:cNvPr>
          <p:cNvSpPr/>
          <p:nvPr/>
        </p:nvSpPr>
        <p:spPr>
          <a:xfrm>
            <a:off x="867295" y="11852780"/>
            <a:ext cx="538442" cy="441146"/>
          </a:xfrm>
          <a:prstGeom prst="star5">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Helvetica Light"/>
            </a:endParaRPr>
          </a:p>
        </p:txBody>
      </p:sp>
      <p:sp>
        <p:nvSpPr>
          <p:cNvPr id="50" name="Creative Presentation Template">
            <a:extLst>
              <a:ext uri="{FF2B5EF4-FFF2-40B4-BE49-F238E27FC236}">
                <a16:creationId xmlns:a16="http://schemas.microsoft.com/office/drawing/2014/main" id="{2CA434F3-A6F9-4A61-9C3A-A8179676ADDF}"/>
              </a:ext>
            </a:extLst>
          </p:cNvPr>
          <p:cNvSpPr txBox="1"/>
          <p:nvPr/>
        </p:nvSpPr>
        <p:spPr>
          <a:xfrm>
            <a:off x="1557549" y="11891042"/>
            <a:ext cx="1652375" cy="441146"/>
          </a:xfrm>
          <a:prstGeom prst="rect">
            <a:avLst/>
          </a:prstGeom>
          <a:ln w="12700">
            <a:miter lim="400000"/>
          </a:ln>
          <a:extLst>
            <a:ext uri="{C572A759-6A51-4108-AA02-DFA0A04FC94B}"/>
          </a:extLst>
        </p:spPr>
        <p:txBody>
          <a:bodyPr wrap="none" lIns="50800" tIns="50800" rIns="50800" bIns="50800" anchor="ctr">
            <a:spAutoFit/>
          </a:bodyPr>
          <a:lstStyle>
            <a:lvl1pPr algn="l">
              <a:defRPr sz="2200" cap="all" spc="660">
                <a:latin typeface="Lato Regular"/>
                <a:ea typeface="Lato Regular"/>
                <a:cs typeface="Lato Regular"/>
                <a:sym typeface="Lato Regular"/>
              </a:defRPr>
            </a:lvl1pPr>
          </a:lstStyle>
          <a:p>
            <a:pPr eaLnBrk="1" fontAlgn="auto">
              <a:spcBef>
                <a:spcPts val="0"/>
              </a:spcBef>
              <a:spcAft>
                <a:spcPts val="0"/>
              </a:spcAft>
              <a:defRPr/>
            </a:pPr>
            <a:r>
              <a:rPr lang="en-US" kern="0" dirty="0">
                <a:solidFill>
                  <a:schemeClr val="bg1"/>
                </a:solidFill>
              </a:rPr>
              <a:t>Kansas</a:t>
            </a:r>
          </a:p>
        </p:txBody>
      </p:sp>
      <p:pic>
        <p:nvPicPr>
          <p:cNvPr id="58" name="Picture 57">
            <a:extLst>
              <a:ext uri="{FF2B5EF4-FFF2-40B4-BE49-F238E27FC236}">
                <a16:creationId xmlns:a16="http://schemas.microsoft.com/office/drawing/2014/main" id="{4E5905AB-2F70-4124-8279-79A6D77B433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869847" y="4463235"/>
            <a:ext cx="2527272" cy="2572763"/>
          </a:xfrm>
          <a:prstGeom prst="rect">
            <a:avLst/>
          </a:prstGeom>
        </p:spPr>
      </p:pic>
      <p:grpSp>
        <p:nvGrpSpPr>
          <p:cNvPr id="521" name="Group 520">
            <a:extLst>
              <a:ext uri="{FF2B5EF4-FFF2-40B4-BE49-F238E27FC236}">
                <a16:creationId xmlns:a16="http://schemas.microsoft.com/office/drawing/2014/main" id="{71E2D7B1-DEE1-4D3D-BC60-91C15BB2425E}"/>
              </a:ext>
            </a:extLst>
          </p:cNvPr>
          <p:cNvGrpSpPr/>
          <p:nvPr/>
        </p:nvGrpSpPr>
        <p:grpSpPr>
          <a:xfrm>
            <a:off x="13196019" y="4227021"/>
            <a:ext cx="9002720" cy="2830229"/>
            <a:chOff x="13196019" y="4227021"/>
            <a:chExt cx="9002720" cy="2830229"/>
          </a:xfrm>
        </p:grpSpPr>
        <p:sp>
          <p:nvSpPr>
            <p:cNvPr id="33" name="Creative Presentation Template">
              <a:extLst>
                <a:ext uri="{FF2B5EF4-FFF2-40B4-BE49-F238E27FC236}">
                  <a16:creationId xmlns:a16="http://schemas.microsoft.com/office/drawing/2014/main" id="{8CE0E140-BE9F-43C9-AEC0-6CBA84F00F8A}"/>
                </a:ext>
              </a:extLst>
            </p:cNvPr>
            <p:cNvSpPr txBox="1"/>
            <p:nvPr/>
          </p:nvSpPr>
          <p:spPr>
            <a:xfrm>
              <a:off x="17449041" y="4227021"/>
              <a:ext cx="4749698" cy="441146"/>
            </a:xfrm>
            <a:prstGeom prst="rect">
              <a:avLst/>
            </a:prstGeom>
            <a:ln w="12700">
              <a:miter lim="400000"/>
            </a:ln>
            <a:extLst>
              <a:ext uri="{C572A759-6A51-4108-AA02-DFA0A04FC94B}"/>
            </a:extLst>
          </p:spPr>
          <p:txBody>
            <a:bodyPr wrap="none" lIns="50800" tIns="50800" rIns="50800" bIns="50800" anchor="ctr">
              <a:spAutoFit/>
            </a:bodyPr>
            <a:lstStyle>
              <a:lvl1pPr algn="l">
                <a:defRPr sz="2200" cap="all" spc="660">
                  <a:latin typeface="Lato Regular"/>
                  <a:ea typeface="Lato Regular"/>
                  <a:cs typeface="Lato Regular"/>
                  <a:sym typeface="Lato Regular"/>
                </a:defRPr>
              </a:lvl1pPr>
            </a:lstStyle>
            <a:p>
              <a:pPr eaLnBrk="1" fontAlgn="auto">
                <a:spcBef>
                  <a:spcPts val="0"/>
                </a:spcBef>
                <a:spcAft>
                  <a:spcPts val="0"/>
                </a:spcAft>
                <a:defRPr/>
              </a:pPr>
              <a:r>
                <a:rPr lang="en-US" kern="0" dirty="0">
                  <a:solidFill>
                    <a:schemeClr val="bg1"/>
                  </a:solidFill>
                </a:rPr>
                <a:t>JAPAN OFFICE - TOKYO</a:t>
              </a:r>
              <a:endParaRPr kern="0" dirty="0">
                <a:solidFill>
                  <a:schemeClr val="bg1"/>
                </a:solidFill>
              </a:endParaRPr>
            </a:p>
          </p:txBody>
        </p:sp>
        <p:grpSp>
          <p:nvGrpSpPr>
            <p:cNvPr id="518" name="Group 517">
              <a:extLst>
                <a:ext uri="{FF2B5EF4-FFF2-40B4-BE49-F238E27FC236}">
                  <a16:creationId xmlns:a16="http://schemas.microsoft.com/office/drawing/2014/main" id="{FC907BB6-4C6B-43A1-8195-A3A30A222F61}"/>
                </a:ext>
              </a:extLst>
            </p:cNvPr>
            <p:cNvGrpSpPr/>
            <p:nvPr/>
          </p:nvGrpSpPr>
          <p:grpSpPr>
            <a:xfrm>
              <a:off x="13196019" y="4283300"/>
              <a:ext cx="4083421" cy="2773950"/>
              <a:chOff x="13196019" y="4283300"/>
              <a:chExt cx="4083421" cy="2773950"/>
            </a:xfrm>
          </p:grpSpPr>
          <p:pic>
            <p:nvPicPr>
              <p:cNvPr id="56" name="Picture 55">
                <a:extLst>
                  <a:ext uri="{FF2B5EF4-FFF2-40B4-BE49-F238E27FC236}">
                    <a16:creationId xmlns:a16="http://schemas.microsoft.com/office/drawing/2014/main" id="{D5CD6903-3A27-4432-ABE0-331D31194C1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3196019" y="4337395"/>
                <a:ext cx="3011786" cy="2719855"/>
              </a:xfrm>
              <a:prstGeom prst="rect">
                <a:avLst/>
              </a:prstGeom>
            </p:spPr>
          </p:pic>
          <p:sp>
            <p:nvSpPr>
              <p:cNvPr id="59" name="Rectangle 58">
                <a:extLst>
                  <a:ext uri="{FF2B5EF4-FFF2-40B4-BE49-F238E27FC236}">
                    <a16:creationId xmlns:a16="http://schemas.microsoft.com/office/drawing/2014/main" id="{BFB9B934-C577-4CB5-8AE2-60AB1FA283EF}"/>
                  </a:ext>
                </a:extLst>
              </p:cNvPr>
              <p:cNvSpPr/>
              <p:nvPr/>
            </p:nvSpPr>
            <p:spPr>
              <a:xfrm>
                <a:off x="16791964" y="4283300"/>
                <a:ext cx="487476" cy="384867"/>
              </a:xfrm>
              <a:prstGeom prst="rect">
                <a:avLst/>
              </a:prstGeom>
              <a:solidFill>
                <a:srgbClr val="81589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grpSp>
      </p:grpSp>
      <p:grpSp>
        <p:nvGrpSpPr>
          <p:cNvPr id="519" name="Group 518">
            <a:extLst>
              <a:ext uri="{FF2B5EF4-FFF2-40B4-BE49-F238E27FC236}">
                <a16:creationId xmlns:a16="http://schemas.microsoft.com/office/drawing/2014/main" id="{1F3521BC-11B8-4A92-B075-768537A880CF}"/>
              </a:ext>
            </a:extLst>
          </p:cNvPr>
          <p:cNvGrpSpPr/>
          <p:nvPr/>
        </p:nvGrpSpPr>
        <p:grpSpPr>
          <a:xfrm>
            <a:off x="6101865" y="4283300"/>
            <a:ext cx="16735831" cy="2572762"/>
            <a:chOff x="6101865" y="4283300"/>
            <a:chExt cx="16735831" cy="2572762"/>
          </a:xfrm>
        </p:grpSpPr>
        <p:pic>
          <p:nvPicPr>
            <p:cNvPr id="52" name="Picture 51">
              <a:extLst>
                <a:ext uri="{FF2B5EF4-FFF2-40B4-BE49-F238E27FC236}">
                  <a16:creationId xmlns:a16="http://schemas.microsoft.com/office/drawing/2014/main" id="{61C8C200-7ED0-4AFC-A72C-45341F931C0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01865" y="4283300"/>
              <a:ext cx="2572762" cy="2572762"/>
            </a:xfrm>
            <a:prstGeom prst="rect">
              <a:avLst/>
            </a:prstGeom>
          </p:spPr>
        </p:pic>
        <p:sp>
          <p:nvSpPr>
            <p:cNvPr id="36" name="Creative Presentation Template">
              <a:extLst>
                <a:ext uri="{FF2B5EF4-FFF2-40B4-BE49-F238E27FC236}">
                  <a16:creationId xmlns:a16="http://schemas.microsoft.com/office/drawing/2014/main" id="{38EA7666-B739-4838-A6A7-55B074C26B1B}"/>
                </a:ext>
              </a:extLst>
            </p:cNvPr>
            <p:cNvSpPr txBox="1"/>
            <p:nvPr/>
          </p:nvSpPr>
          <p:spPr>
            <a:xfrm>
              <a:off x="17449041" y="5103368"/>
              <a:ext cx="5388655" cy="441146"/>
            </a:xfrm>
            <a:prstGeom prst="rect">
              <a:avLst/>
            </a:prstGeom>
            <a:ln w="12700">
              <a:miter lim="400000"/>
            </a:ln>
            <a:extLst>
              <a:ext uri="{C572A759-6A51-4108-AA02-DFA0A04FC94B}"/>
            </a:extLst>
          </p:spPr>
          <p:txBody>
            <a:bodyPr wrap="none" lIns="50800" tIns="50800" rIns="50800" bIns="50800" anchor="ctr">
              <a:spAutoFit/>
            </a:bodyPr>
            <a:lstStyle>
              <a:lvl1pPr algn="l">
                <a:defRPr sz="2200" cap="all" spc="660">
                  <a:latin typeface="Lato Regular"/>
                  <a:ea typeface="Lato Regular"/>
                  <a:cs typeface="Lato Regular"/>
                  <a:sym typeface="Lato Regular"/>
                </a:defRPr>
              </a:lvl1pPr>
            </a:lstStyle>
            <a:p>
              <a:pPr eaLnBrk="1" fontAlgn="auto">
                <a:spcBef>
                  <a:spcPts val="0"/>
                </a:spcBef>
                <a:spcAft>
                  <a:spcPts val="0"/>
                </a:spcAft>
                <a:defRPr/>
              </a:pPr>
              <a:r>
                <a:rPr lang="en-US" kern="0" dirty="0">
                  <a:solidFill>
                    <a:schemeClr val="bg1"/>
                  </a:solidFill>
                </a:rPr>
                <a:t>EUROPE OFFICE - LONDON</a:t>
              </a:r>
              <a:endParaRPr kern="0" dirty="0">
                <a:solidFill>
                  <a:schemeClr val="bg1"/>
                </a:solidFill>
              </a:endParaRPr>
            </a:p>
          </p:txBody>
        </p:sp>
        <p:sp>
          <p:nvSpPr>
            <p:cNvPr id="62" name="Rectangle 61">
              <a:extLst>
                <a:ext uri="{FF2B5EF4-FFF2-40B4-BE49-F238E27FC236}">
                  <a16:creationId xmlns:a16="http://schemas.microsoft.com/office/drawing/2014/main" id="{B8006BE7-4F55-484D-AE68-6DD25241FFE8}"/>
                </a:ext>
              </a:extLst>
            </p:cNvPr>
            <p:cNvSpPr/>
            <p:nvPr/>
          </p:nvSpPr>
          <p:spPr>
            <a:xfrm>
              <a:off x="16791964" y="5132265"/>
              <a:ext cx="487476" cy="384867"/>
            </a:xfrm>
            <a:prstGeom prst="rect">
              <a:avLst/>
            </a:prstGeom>
            <a:solidFill>
              <a:srgbClr val="88CBC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grpSp>
      <p:grpSp>
        <p:nvGrpSpPr>
          <p:cNvPr id="520" name="Group 519">
            <a:extLst>
              <a:ext uri="{FF2B5EF4-FFF2-40B4-BE49-F238E27FC236}">
                <a16:creationId xmlns:a16="http://schemas.microsoft.com/office/drawing/2014/main" id="{1D5C0361-64E2-4B37-B5B7-BCE943096E14}"/>
              </a:ext>
            </a:extLst>
          </p:cNvPr>
          <p:cNvGrpSpPr/>
          <p:nvPr/>
        </p:nvGrpSpPr>
        <p:grpSpPr>
          <a:xfrm>
            <a:off x="10873384" y="3879928"/>
            <a:ext cx="11571576" cy="3073254"/>
            <a:chOff x="10873384" y="3879928"/>
            <a:chExt cx="11571576" cy="3073254"/>
          </a:xfrm>
        </p:grpSpPr>
        <p:sp>
          <p:nvSpPr>
            <p:cNvPr id="40" name="Creative Presentation Template">
              <a:extLst>
                <a:ext uri="{FF2B5EF4-FFF2-40B4-BE49-F238E27FC236}">
                  <a16:creationId xmlns:a16="http://schemas.microsoft.com/office/drawing/2014/main" id="{9C0B9B4B-C99B-444A-949E-482E54035B19}"/>
                </a:ext>
              </a:extLst>
            </p:cNvPr>
            <p:cNvSpPr txBox="1"/>
            <p:nvPr/>
          </p:nvSpPr>
          <p:spPr>
            <a:xfrm>
              <a:off x="17449041" y="5979715"/>
              <a:ext cx="4995919" cy="441146"/>
            </a:xfrm>
            <a:prstGeom prst="rect">
              <a:avLst/>
            </a:prstGeom>
            <a:ln w="12700">
              <a:miter lim="400000"/>
            </a:ln>
            <a:extLst>
              <a:ext uri="{C572A759-6A51-4108-AA02-DFA0A04FC94B}"/>
            </a:extLst>
          </p:spPr>
          <p:txBody>
            <a:bodyPr wrap="none" lIns="50800" tIns="50800" rIns="50800" bIns="50800" anchor="ctr">
              <a:spAutoFit/>
            </a:bodyPr>
            <a:lstStyle>
              <a:lvl1pPr algn="l">
                <a:defRPr sz="2200" cap="all" spc="660">
                  <a:latin typeface="Lato Regular"/>
                  <a:ea typeface="Lato Regular"/>
                  <a:cs typeface="Lato Regular"/>
                  <a:sym typeface="Lato Regular"/>
                </a:defRPr>
              </a:lvl1pPr>
            </a:lstStyle>
            <a:p>
              <a:pPr eaLnBrk="1" fontAlgn="auto">
                <a:spcBef>
                  <a:spcPts val="0"/>
                </a:spcBef>
                <a:spcAft>
                  <a:spcPts val="0"/>
                </a:spcAft>
                <a:defRPr/>
              </a:pPr>
              <a:r>
                <a:rPr lang="en-US" kern="0" dirty="0">
                  <a:solidFill>
                    <a:schemeClr val="bg1"/>
                  </a:solidFill>
                </a:rPr>
                <a:t>CHINA OFFICE - BEIJING</a:t>
              </a:r>
              <a:endParaRPr kern="0" dirty="0">
                <a:solidFill>
                  <a:schemeClr val="bg1"/>
                </a:solidFill>
              </a:endParaRPr>
            </a:p>
          </p:txBody>
        </p:sp>
        <p:pic>
          <p:nvPicPr>
            <p:cNvPr id="31" name="Picture 30">
              <a:extLst>
                <a:ext uri="{FF2B5EF4-FFF2-40B4-BE49-F238E27FC236}">
                  <a16:creationId xmlns:a16="http://schemas.microsoft.com/office/drawing/2014/main" id="{85F9C24D-AE40-4BFF-90BC-7424E761987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873384" y="3879928"/>
              <a:ext cx="2637232" cy="3073254"/>
            </a:xfrm>
            <a:prstGeom prst="rect">
              <a:avLst/>
            </a:prstGeom>
          </p:spPr>
        </p:pic>
        <p:sp>
          <p:nvSpPr>
            <p:cNvPr id="63" name="Rectangle 62">
              <a:extLst>
                <a:ext uri="{FF2B5EF4-FFF2-40B4-BE49-F238E27FC236}">
                  <a16:creationId xmlns:a16="http://schemas.microsoft.com/office/drawing/2014/main" id="{D4B6673F-1522-4D1E-A389-88158E46E3D6}"/>
                </a:ext>
              </a:extLst>
            </p:cNvPr>
            <p:cNvSpPr/>
            <p:nvPr/>
          </p:nvSpPr>
          <p:spPr>
            <a:xfrm>
              <a:off x="16791964" y="6025361"/>
              <a:ext cx="487476" cy="384867"/>
            </a:xfrm>
            <a:prstGeom prst="rect">
              <a:avLst/>
            </a:prstGeom>
            <a:solidFill>
              <a:srgbClr val="FF66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grpSp>
      <p:grpSp>
        <p:nvGrpSpPr>
          <p:cNvPr id="513" name="Group 512">
            <a:extLst>
              <a:ext uri="{FF2B5EF4-FFF2-40B4-BE49-F238E27FC236}">
                <a16:creationId xmlns:a16="http://schemas.microsoft.com/office/drawing/2014/main" id="{5AE1CB34-DD99-4F71-B3AF-9D6BBA486CDE}"/>
              </a:ext>
            </a:extLst>
          </p:cNvPr>
          <p:cNvGrpSpPr/>
          <p:nvPr/>
        </p:nvGrpSpPr>
        <p:grpSpPr>
          <a:xfrm>
            <a:off x="867295" y="6691216"/>
            <a:ext cx="22904952" cy="2627105"/>
            <a:chOff x="867295" y="6691216"/>
            <a:chExt cx="22904952" cy="2627105"/>
          </a:xfrm>
        </p:grpSpPr>
        <p:sp>
          <p:nvSpPr>
            <p:cNvPr id="43" name="Creative Presentation Template">
              <a:extLst>
                <a:ext uri="{FF2B5EF4-FFF2-40B4-BE49-F238E27FC236}">
                  <a16:creationId xmlns:a16="http://schemas.microsoft.com/office/drawing/2014/main" id="{6B40F2C5-6A33-45B9-98B0-56977E5E19BA}"/>
                </a:ext>
              </a:extLst>
            </p:cNvPr>
            <p:cNvSpPr txBox="1"/>
            <p:nvPr/>
          </p:nvSpPr>
          <p:spPr>
            <a:xfrm>
              <a:off x="17449041" y="6856062"/>
              <a:ext cx="6323206" cy="441146"/>
            </a:xfrm>
            <a:prstGeom prst="rect">
              <a:avLst/>
            </a:prstGeom>
            <a:ln w="12700">
              <a:miter lim="400000"/>
            </a:ln>
            <a:extLst>
              <a:ext uri="{C572A759-6A51-4108-AA02-DFA0A04FC94B}"/>
            </a:extLst>
          </p:spPr>
          <p:txBody>
            <a:bodyPr wrap="none" lIns="50800" tIns="50800" rIns="50800" bIns="50800" anchor="ctr">
              <a:spAutoFit/>
            </a:bodyPr>
            <a:lstStyle>
              <a:lvl1pPr algn="l">
                <a:defRPr sz="2200" cap="all" spc="660">
                  <a:latin typeface="Lato Regular"/>
                  <a:ea typeface="Lato Regular"/>
                  <a:cs typeface="Lato Regular"/>
                  <a:sym typeface="Lato Regular"/>
                </a:defRPr>
              </a:lvl1pPr>
            </a:lstStyle>
            <a:p>
              <a:pPr eaLnBrk="1" fontAlgn="auto">
                <a:spcBef>
                  <a:spcPts val="0"/>
                </a:spcBef>
                <a:spcAft>
                  <a:spcPts val="0"/>
                </a:spcAft>
                <a:defRPr/>
              </a:pPr>
              <a:r>
                <a:rPr lang="en-US" kern="0" dirty="0">
                  <a:solidFill>
                    <a:schemeClr val="bg1"/>
                  </a:solidFill>
                </a:rPr>
                <a:t>MEXICO OFFICE – MEXICO CITY</a:t>
              </a:r>
              <a:endParaRPr kern="0" dirty="0">
                <a:solidFill>
                  <a:schemeClr val="bg1"/>
                </a:solidFill>
              </a:endParaRPr>
            </a:p>
          </p:txBody>
        </p:sp>
        <p:pic>
          <p:nvPicPr>
            <p:cNvPr id="7" name="Picture 6">
              <a:extLst>
                <a:ext uri="{FF2B5EF4-FFF2-40B4-BE49-F238E27FC236}">
                  <a16:creationId xmlns:a16="http://schemas.microsoft.com/office/drawing/2014/main" id="{F0042188-FCBB-4D74-847B-6E6C7005D1E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67295" y="6691216"/>
              <a:ext cx="2627105" cy="2627105"/>
            </a:xfrm>
            <a:prstGeom prst="rect">
              <a:avLst/>
            </a:prstGeom>
          </p:spPr>
        </p:pic>
        <p:sp>
          <p:nvSpPr>
            <p:cNvPr id="64" name="Rectangle 63">
              <a:extLst>
                <a:ext uri="{FF2B5EF4-FFF2-40B4-BE49-F238E27FC236}">
                  <a16:creationId xmlns:a16="http://schemas.microsoft.com/office/drawing/2014/main" id="{1DE77DA2-6F2F-4A67-9AF9-5F3F4CBBBE87}"/>
                </a:ext>
              </a:extLst>
            </p:cNvPr>
            <p:cNvSpPr/>
            <p:nvPr/>
          </p:nvSpPr>
          <p:spPr>
            <a:xfrm>
              <a:off x="16791964" y="6918250"/>
              <a:ext cx="487476" cy="384867"/>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grpSp>
      <p:grpSp>
        <p:nvGrpSpPr>
          <p:cNvPr id="524" name="Group 523">
            <a:extLst>
              <a:ext uri="{FF2B5EF4-FFF2-40B4-BE49-F238E27FC236}">
                <a16:creationId xmlns:a16="http://schemas.microsoft.com/office/drawing/2014/main" id="{86E673A0-A6D7-49E1-9E81-61C205D6F3BD}"/>
              </a:ext>
            </a:extLst>
          </p:cNvPr>
          <p:cNvGrpSpPr/>
          <p:nvPr/>
        </p:nvGrpSpPr>
        <p:grpSpPr>
          <a:xfrm>
            <a:off x="12429217" y="3584960"/>
            <a:ext cx="6416040" cy="5693090"/>
            <a:chOff x="12429217" y="3584960"/>
            <a:chExt cx="6416040" cy="5693090"/>
          </a:xfrm>
        </p:grpSpPr>
        <p:sp>
          <p:nvSpPr>
            <p:cNvPr id="44" name="Creative Presentation Template">
              <a:extLst>
                <a:ext uri="{FF2B5EF4-FFF2-40B4-BE49-F238E27FC236}">
                  <a16:creationId xmlns:a16="http://schemas.microsoft.com/office/drawing/2014/main" id="{589BADB7-CBD6-4D0E-B241-922B7D2FA66F}"/>
                </a:ext>
              </a:extLst>
            </p:cNvPr>
            <p:cNvSpPr txBox="1"/>
            <p:nvPr/>
          </p:nvSpPr>
          <p:spPr>
            <a:xfrm>
              <a:off x="17449041" y="8824200"/>
              <a:ext cx="1396216" cy="441146"/>
            </a:xfrm>
            <a:prstGeom prst="rect">
              <a:avLst/>
            </a:prstGeom>
            <a:ln w="12700">
              <a:miter lim="400000"/>
            </a:ln>
            <a:extLst>
              <a:ext uri="{C572A759-6A51-4108-AA02-DFA0A04FC94B}"/>
            </a:extLst>
          </p:spPr>
          <p:txBody>
            <a:bodyPr wrap="none" lIns="50800" tIns="50800" rIns="50800" bIns="50800" anchor="ctr">
              <a:spAutoFit/>
            </a:bodyPr>
            <a:lstStyle>
              <a:lvl1pPr algn="l">
                <a:defRPr sz="2200" cap="all" spc="660">
                  <a:latin typeface="Lato Regular"/>
                  <a:ea typeface="Lato Regular"/>
                  <a:cs typeface="Lato Regular"/>
                  <a:sym typeface="Lato Regular"/>
                </a:defRPr>
              </a:lvl1pPr>
            </a:lstStyle>
            <a:p>
              <a:pPr eaLnBrk="1" fontAlgn="auto">
                <a:spcBef>
                  <a:spcPts val="0"/>
                </a:spcBef>
                <a:spcAft>
                  <a:spcPts val="0"/>
                </a:spcAft>
                <a:defRPr/>
              </a:pPr>
              <a:r>
                <a:rPr lang="en-US" kern="0" dirty="0">
                  <a:solidFill>
                    <a:schemeClr val="bg1"/>
                  </a:solidFill>
                </a:rPr>
                <a:t>KOREA</a:t>
              </a:r>
              <a:endParaRPr kern="0" dirty="0">
                <a:solidFill>
                  <a:schemeClr val="bg1"/>
                </a:solidFill>
              </a:endParaRPr>
            </a:p>
          </p:txBody>
        </p:sp>
        <p:grpSp>
          <p:nvGrpSpPr>
            <p:cNvPr id="514" name="Group 513">
              <a:extLst>
                <a:ext uri="{FF2B5EF4-FFF2-40B4-BE49-F238E27FC236}">
                  <a16:creationId xmlns:a16="http://schemas.microsoft.com/office/drawing/2014/main" id="{34D135FF-EA81-4509-BD89-5866B54C3E44}"/>
                </a:ext>
              </a:extLst>
            </p:cNvPr>
            <p:cNvGrpSpPr/>
            <p:nvPr/>
          </p:nvGrpSpPr>
          <p:grpSpPr>
            <a:xfrm>
              <a:off x="12429217" y="3584960"/>
              <a:ext cx="4850223" cy="5693090"/>
              <a:chOff x="12429217" y="3584960"/>
              <a:chExt cx="4850223" cy="5693090"/>
            </a:xfrm>
          </p:grpSpPr>
          <p:pic>
            <p:nvPicPr>
              <p:cNvPr id="54" name="Picture 53">
                <a:extLst>
                  <a:ext uri="{FF2B5EF4-FFF2-40B4-BE49-F238E27FC236}">
                    <a16:creationId xmlns:a16="http://schemas.microsoft.com/office/drawing/2014/main" id="{8B2DB7CD-AA6E-4226-8BC1-5DA3BB884DE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2429217" y="3584960"/>
                <a:ext cx="2637232" cy="2637232"/>
              </a:xfrm>
              <a:prstGeom prst="rect">
                <a:avLst/>
              </a:prstGeom>
            </p:spPr>
          </p:pic>
          <p:sp>
            <p:nvSpPr>
              <p:cNvPr id="65" name="Rectangle 64">
                <a:extLst>
                  <a:ext uri="{FF2B5EF4-FFF2-40B4-BE49-F238E27FC236}">
                    <a16:creationId xmlns:a16="http://schemas.microsoft.com/office/drawing/2014/main" id="{7769D1FA-D8A4-4DC3-8CB0-67414194BC46}"/>
                  </a:ext>
                </a:extLst>
              </p:cNvPr>
              <p:cNvSpPr/>
              <p:nvPr/>
            </p:nvSpPr>
            <p:spPr>
              <a:xfrm>
                <a:off x="16791964" y="8893183"/>
                <a:ext cx="487476" cy="384867"/>
              </a:xfrm>
              <a:prstGeom prst="rect">
                <a:avLst/>
              </a:prstGeom>
              <a:solidFill>
                <a:schemeClr val="accent5">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grpSp>
      </p:grpSp>
      <p:grpSp>
        <p:nvGrpSpPr>
          <p:cNvPr id="515" name="Group 514">
            <a:extLst>
              <a:ext uri="{FF2B5EF4-FFF2-40B4-BE49-F238E27FC236}">
                <a16:creationId xmlns:a16="http://schemas.microsoft.com/office/drawing/2014/main" id="{A6EDC1D5-4EA5-4868-B1B9-D3D6395EE4B2}"/>
              </a:ext>
            </a:extLst>
          </p:cNvPr>
          <p:cNvGrpSpPr/>
          <p:nvPr/>
        </p:nvGrpSpPr>
        <p:grpSpPr>
          <a:xfrm>
            <a:off x="2747840" y="9045886"/>
            <a:ext cx="15953147" cy="2632269"/>
            <a:chOff x="2747840" y="9045886"/>
            <a:chExt cx="15953147" cy="2632269"/>
          </a:xfrm>
        </p:grpSpPr>
        <p:sp>
          <p:nvSpPr>
            <p:cNvPr id="45" name="Creative Presentation Template">
              <a:extLst>
                <a:ext uri="{FF2B5EF4-FFF2-40B4-BE49-F238E27FC236}">
                  <a16:creationId xmlns:a16="http://schemas.microsoft.com/office/drawing/2014/main" id="{C8721E3C-99E7-46B5-A2CF-7C21EDAE7382}"/>
                </a:ext>
              </a:extLst>
            </p:cNvPr>
            <p:cNvSpPr txBox="1"/>
            <p:nvPr/>
          </p:nvSpPr>
          <p:spPr>
            <a:xfrm>
              <a:off x="17449041" y="9700547"/>
              <a:ext cx="1251946" cy="441146"/>
            </a:xfrm>
            <a:prstGeom prst="rect">
              <a:avLst/>
            </a:prstGeom>
            <a:ln w="12700">
              <a:miter lim="400000"/>
            </a:ln>
            <a:extLst>
              <a:ext uri="{C572A759-6A51-4108-AA02-DFA0A04FC94B}"/>
            </a:extLst>
          </p:spPr>
          <p:txBody>
            <a:bodyPr wrap="none" lIns="50800" tIns="50800" rIns="50800" bIns="50800" anchor="ctr">
              <a:spAutoFit/>
            </a:bodyPr>
            <a:lstStyle>
              <a:lvl1pPr algn="l">
                <a:defRPr sz="2200" cap="all" spc="660">
                  <a:latin typeface="Lato Regular"/>
                  <a:ea typeface="Lato Regular"/>
                  <a:cs typeface="Lato Regular"/>
                  <a:sym typeface="Lato Regular"/>
                </a:defRPr>
              </a:lvl1pPr>
            </a:lstStyle>
            <a:p>
              <a:pPr eaLnBrk="1" fontAlgn="auto">
                <a:spcBef>
                  <a:spcPts val="0"/>
                </a:spcBef>
                <a:spcAft>
                  <a:spcPts val="0"/>
                </a:spcAft>
                <a:defRPr/>
              </a:pPr>
              <a:r>
                <a:rPr lang="en-US" kern="0" dirty="0">
                  <a:solidFill>
                    <a:schemeClr val="bg1"/>
                  </a:solidFill>
                </a:rPr>
                <a:t>CHILE</a:t>
              </a:r>
              <a:endParaRPr kern="0" dirty="0">
                <a:solidFill>
                  <a:schemeClr val="bg1"/>
                </a:solidFill>
              </a:endParaRPr>
            </a:p>
          </p:txBody>
        </p:sp>
        <p:pic>
          <p:nvPicPr>
            <p:cNvPr id="29" name="Picture 28">
              <a:extLst>
                <a:ext uri="{FF2B5EF4-FFF2-40B4-BE49-F238E27FC236}">
                  <a16:creationId xmlns:a16="http://schemas.microsoft.com/office/drawing/2014/main" id="{C81F5864-794D-40D8-A13B-E3346F919ED6}"/>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747840" y="9045886"/>
              <a:ext cx="2632269" cy="2632269"/>
            </a:xfrm>
            <a:prstGeom prst="rect">
              <a:avLst/>
            </a:prstGeom>
          </p:spPr>
        </p:pic>
        <p:sp>
          <p:nvSpPr>
            <p:cNvPr id="66" name="Rectangle 65">
              <a:extLst>
                <a:ext uri="{FF2B5EF4-FFF2-40B4-BE49-F238E27FC236}">
                  <a16:creationId xmlns:a16="http://schemas.microsoft.com/office/drawing/2014/main" id="{A8FC42D5-90FE-4144-AB26-D6770454D036}"/>
                </a:ext>
              </a:extLst>
            </p:cNvPr>
            <p:cNvSpPr/>
            <p:nvPr/>
          </p:nvSpPr>
          <p:spPr>
            <a:xfrm>
              <a:off x="16791964" y="9756826"/>
              <a:ext cx="487476" cy="384867"/>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grpSp>
      <p:grpSp>
        <p:nvGrpSpPr>
          <p:cNvPr id="522" name="Group 521">
            <a:extLst>
              <a:ext uri="{FF2B5EF4-FFF2-40B4-BE49-F238E27FC236}">
                <a16:creationId xmlns:a16="http://schemas.microsoft.com/office/drawing/2014/main" id="{1A97D6AF-3982-428A-9A80-D9E4DCBEE8A8}"/>
              </a:ext>
            </a:extLst>
          </p:cNvPr>
          <p:cNvGrpSpPr/>
          <p:nvPr/>
        </p:nvGrpSpPr>
        <p:grpSpPr>
          <a:xfrm>
            <a:off x="4633549" y="7727275"/>
            <a:ext cx="14307567" cy="3290768"/>
            <a:chOff x="4633549" y="7727275"/>
            <a:chExt cx="14307567" cy="3290768"/>
          </a:xfrm>
        </p:grpSpPr>
        <p:pic>
          <p:nvPicPr>
            <p:cNvPr id="25" name="Picture 24">
              <a:extLst>
                <a:ext uri="{FF2B5EF4-FFF2-40B4-BE49-F238E27FC236}">
                  <a16:creationId xmlns:a16="http://schemas.microsoft.com/office/drawing/2014/main" id="{CBA84263-A67D-4F71-94EB-38B916300B87}"/>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633549" y="7727275"/>
              <a:ext cx="2627105" cy="2627105"/>
            </a:xfrm>
            <a:prstGeom prst="rect">
              <a:avLst/>
            </a:prstGeom>
          </p:spPr>
        </p:pic>
        <p:grpSp>
          <p:nvGrpSpPr>
            <p:cNvPr id="517" name="Group 516">
              <a:extLst>
                <a:ext uri="{FF2B5EF4-FFF2-40B4-BE49-F238E27FC236}">
                  <a16:creationId xmlns:a16="http://schemas.microsoft.com/office/drawing/2014/main" id="{A0F9358E-7BED-460F-B37D-975C114CBFDC}"/>
                </a:ext>
              </a:extLst>
            </p:cNvPr>
            <p:cNvGrpSpPr/>
            <p:nvPr/>
          </p:nvGrpSpPr>
          <p:grpSpPr>
            <a:xfrm>
              <a:off x="16791964" y="10576897"/>
              <a:ext cx="2149152" cy="441146"/>
              <a:chOff x="16791964" y="10576897"/>
              <a:chExt cx="2149152" cy="441146"/>
            </a:xfrm>
          </p:grpSpPr>
          <p:sp>
            <p:nvSpPr>
              <p:cNvPr id="46" name="Creative Presentation Template">
                <a:extLst>
                  <a:ext uri="{FF2B5EF4-FFF2-40B4-BE49-F238E27FC236}">
                    <a16:creationId xmlns:a16="http://schemas.microsoft.com/office/drawing/2014/main" id="{F29642C8-B722-4185-A634-3435BCCFD2AC}"/>
                  </a:ext>
                </a:extLst>
              </p:cNvPr>
              <p:cNvSpPr txBox="1"/>
              <p:nvPr/>
            </p:nvSpPr>
            <p:spPr>
              <a:xfrm>
                <a:off x="17449041" y="10576897"/>
                <a:ext cx="1492075" cy="441146"/>
              </a:xfrm>
              <a:prstGeom prst="rect">
                <a:avLst/>
              </a:prstGeom>
              <a:ln w="12700">
                <a:miter lim="400000"/>
              </a:ln>
              <a:extLst>
                <a:ext uri="{C572A759-6A51-4108-AA02-DFA0A04FC94B}"/>
              </a:extLst>
            </p:spPr>
            <p:txBody>
              <a:bodyPr wrap="none" lIns="50800" tIns="50800" rIns="50800" bIns="50800" anchor="ctr">
                <a:spAutoFit/>
              </a:bodyPr>
              <a:lstStyle>
                <a:lvl1pPr algn="l">
                  <a:defRPr sz="2200" cap="all" spc="660">
                    <a:latin typeface="Lato Regular"/>
                    <a:ea typeface="Lato Regular"/>
                    <a:cs typeface="Lato Regular"/>
                    <a:sym typeface="Lato Regular"/>
                  </a:defRPr>
                </a:lvl1pPr>
              </a:lstStyle>
              <a:p>
                <a:pPr eaLnBrk="1" fontAlgn="auto">
                  <a:spcBef>
                    <a:spcPts val="0"/>
                  </a:spcBef>
                  <a:spcAft>
                    <a:spcPts val="0"/>
                  </a:spcAft>
                  <a:defRPr/>
                </a:pPr>
                <a:r>
                  <a:rPr lang="en-US" kern="0" dirty="0">
                    <a:solidFill>
                      <a:schemeClr val="bg1"/>
                    </a:solidFill>
                  </a:rPr>
                  <a:t>BRAZIL</a:t>
                </a:r>
                <a:endParaRPr kern="0" dirty="0">
                  <a:solidFill>
                    <a:schemeClr val="bg1"/>
                  </a:solidFill>
                </a:endParaRPr>
              </a:p>
            </p:txBody>
          </p:sp>
          <p:sp>
            <p:nvSpPr>
              <p:cNvPr id="67" name="Rectangle 66">
                <a:extLst>
                  <a:ext uri="{FF2B5EF4-FFF2-40B4-BE49-F238E27FC236}">
                    <a16:creationId xmlns:a16="http://schemas.microsoft.com/office/drawing/2014/main" id="{E029E517-9E66-49FD-97E3-9E125D0FEFF1}"/>
                  </a:ext>
                </a:extLst>
              </p:cNvPr>
              <p:cNvSpPr/>
              <p:nvPr/>
            </p:nvSpPr>
            <p:spPr>
              <a:xfrm>
                <a:off x="16791964" y="10626302"/>
                <a:ext cx="487476" cy="384867"/>
              </a:xfrm>
              <a:prstGeom prst="rect">
                <a:avLst/>
              </a:prstGeom>
              <a:solidFill>
                <a:srgbClr val="00B05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grpSp>
      </p:grpSp>
      <p:sp>
        <p:nvSpPr>
          <p:cNvPr id="82" name="Welcome Message">
            <a:extLst>
              <a:ext uri="{FF2B5EF4-FFF2-40B4-BE49-F238E27FC236}">
                <a16:creationId xmlns:a16="http://schemas.microsoft.com/office/drawing/2014/main" id="{914E107E-E133-4E87-AEF0-3E44B764AA4D}"/>
              </a:ext>
            </a:extLst>
          </p:cNvPr>
          <p:cNvSpPr>
            <a:spLocks noChangeArrowheads="1"/>
          </p:cNvSpPr>
          <p:nvPr/>
        </p:nvSpPr>
        <p:spPr bwMode="auto">
          <a:xfrm>
            <a:off x="3840992" y="2077264"/>
            <a:ext cx="17438941" cy="87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r>
              <a:rPr lang="en-US" altLang="en-US" b="1" dirty="0">
                <a:solidFill>
                  <a:srgbClr val="C00000"/>
                </a:solidFill>
                <a:latin typeface="Lato Bold" pitchFamily="34" charset="0"/>
                <a:cs typeface="Lato Bold" pitchFamily="34" charset="0"/>
                <a:sym typeface="Lato Bold" pitchFamily="34" charset="0"/>
              </a:rPr>
              <a:t>TWO PEOPLE TO REPRESENT KANSAS INTERNATIONALLY</a:t>
            </a:r>
          </a:p>
        </p:txBody>
      </p:sp>
      <p:sp>
        <p:nvSpPr>
          <p:cNvPr id="57" name="Oval 56">
            <a:extLst>
              <a:ext uri="{FF2B5EF4-FFF2-40B4-BE49-F238E27FC236}">
                <a16:creationId xmlns:a16="http://schemas.microsoft.com/office/drawing/2014/main" id="{4A0094CF-2C38-4B7B-8DD5-4EC91622C1FA}"/>
              </a:ext>
            </a:extLst>
          </p:cNvPr>
          <p:cNvSpPr/>
          <p:nvPr/>
        </p:nvSpPr>
        <p:spPr>
          <a:xfrm>
            <a:off x="280379" y="12873789"/>
            <a:ext cx="649705" cy="649705"/>
          </a:xfrm>
          <a:prstGeom prst="ellipse">
            <a:avLst/>
          </a:prstGeom>
          <a:solidFill>
            <a:srgbClr val="F1AD0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60" name="TextBox 59">
            <a:extLst>
              <a:ext uri="{FF2B5EF4-FFF2-40B4-BE49-F238E27FC236}">
                <a16:creationId xmlns:a16="http://schemas.microsoft.com/office/drawing/2014/main" id="{AE2EF847-40CF-4447-8851-53E77411C60F}"/>
              </a:ext>
            </a:extLst>
          </p:cNvPr>
          <p:cNvSpPr txBox="1"/>
          <p:nvPr/>
        </p:nvSpPr>
        <p:spPr>
          <a:xfrm>
            <a:off x="311606" y="12962679"/>
            <a:ext cx="58725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tx1">
                    <a:lumMod val="75000"/>
                    <a:lumOff val="25000"/>
                  </a:schemeClr>
                </a:solidFill>
                <a:effectLst/>
                <a:uFillTx/>
                <a:latin typeface="+mn-lt"/>
                <a:ea typeface="+mn-ea"/>
                <a:cs typeface="+mn-cs"/>
                <a:sym typeface="Helvetica Light"/>
              </a:rPr>
              <a:t>9</a:t>
            </a:r>
          </a:p>
        </p:txBody>
      </p:sp>
    </p:spTree>
    <p:extLst>
      <p:ext uri="{BB962C8B-B14F-4D97-AF65-F5344CB8AC3E}">
        <p14:creationId xmlns:p14="http://schemas.microsoft.com/office/powerpoint/2010/main" val="446428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21"/>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nodeType="afterEffect">
                                  <p:stCondLst>
                                    <p:cond delay="1000"/>
                                  </p:stCondLst>
                                  <p:childTnLst>
                                    <p:set>
                                      <p:cBhvr>
                                        <p:cTn id="9" dur="1" fill="hold">
                                          <p:stCondLst>
                                            <p:cond delay="0"/>
                                          </p:stCondLst>
                                        </p:cTn>
                                        <p:tgtEl>
                                          <p:spTgt spid="519"/>
                                        </p:tgtEl>
                                        <p:attrNameLst>
                                          <p:attrName>style.visibility</p:attrName>
                                        </p:attrNameLst>
                                      </p:cBhvr>
                                      <p:to>
                                        <p:strVal val="hidden"/>
                                      </p:to>
                                    </p:set>
                                  </p:childTnLst>
                                </p:cTn>
                              </p:par>
                            </p:childTnLst>
                          </p:cTn>
                        </p:par>
                        <p:par>
                          <p:cTn id="10" fill="hold">
                            <p:stCondLst>
                              <p:cond delay="1000"/>
                            </p:stCondLst>
                            <p:childTnLst>
                              <p:par>
                                <p:cTn id="11" presetID="1" presetClass="exit" presetSubtype="0" fill="hold" nodeType="afterEffect">
                                  <p:stCondLst>
                                    <p:cond delay="1000"/>
                                  </p:stCondLst>
                                  <p:childTnLst>
                                    <p:set>
                                      <p:cBhvr>
                                        <p:cTn id="12" dur="1" fill="hold">
                                          <p:stCondLst>
                                            <p:cond delay="0"/>
                                          </p:stCondLst>
                                        </p:cTn>
                                        <p:tgtEl>
                                          <p:spTgt spid="520"/>
                                        </p:tgtEl>
                                        <p:attrNameLst>
                                          <p:attrName>style.visibility</p:attrName>
                                        </p:attrNameLst>
                                      </p:cBhvr>
                                      <p:to>
                                        <p:strVal val="hidden"/>
                                      </p:to>
                                    </p:set>
                                  </p:childTnLst>
                                </p:cTn>
                              </p:par>
                            </p:childTnLst>
                          </p:cTn>
                        </p:par>
                        <p:par>
                          <p:cTn id="13" fill="hold">
                            <p:stCondLst>
                              <p:cond delay="2000"/>
                            </p:stCondLst>
                            <p:childTnLst>
                              <p:par>
                                <p:cTn id="14" presetID="1" presetClass="exit" presetSubtype="0" fill="hold" nodeType="afterEffect">
                                  <p:stCondLst>
                                    <p:cond delay="1000"/>
                                  </p:stCondLst>
                                  <p:childTnLst>
                                    <p:set>
                                      <p:cBhvr>
                                        <p:cTn id="15" dur="1" fill="hold">
                                          <p:stCondLst>
                                            <p:cond delay="0"/>
                                          </p:stCondLst>
                                        </p:cTn>
                                        <p:tgtEl>
                                          <p:spTgt spid="524"/>
                                        </p:tgtEl>
                                        <p:attrNameLst>
                                          <p:attrName>style.visibility</p:attrName>
                                        </p:attrNameLst>
                                      </p:cBhvr>
                                      <p:to>
                                        <p:strVal val="hidden"/>
                                      </p:to>
                                    </p:set>
                                  </p:childTnLst>
                                </p:cTn>
                              </p:par>
                            </p:childTnLst>
                          </p:cTn>
                        </p:par>
                        <p:par>
                          <p:cTn id="16" fill="hold">
                            <p:stCondLst>
                              <p:cond delay="3000"/>
                            </p:stCondLst>
                            <p:childTnLst>
                              <p:par>
                                <p:cTn id="17" presetID="1" presetClass="exit" presetSubtype="0" fill="hold" nodeType="afterEffect">
                                  <p:stCondLst>
                                    <p:cond delay="1000"/>
                                  </p:stCondLst>
                                  <p:childTnLst>
                                    <p:set>
                                      <p:cBhvr>
                                        <p:cTn id="18" dur="1" fill="hold">
                                          <p:stCondLst>
                                            <p:cond delay="0"/>
                                          </p:stCondLst>
                                        </p:cTn>
                                        <p:tgtEl>
                                          <p:spTgt spid="515"/>
                                        </p:tgtEl>
                                        <p:attrNameLst>
                                          <p:attrName>style.visibility</p:attrName>
                                        </p:attrNameLst>
                                      </p:cBhvr>
                                      <p:to>
                                        <p:strVal val="hidden"/>
                                      </p:to>
                                    </p:set>
                                  </p:childTnLst>
                                </p:cTn>
                              </p:par>
                            </p:childTnLst>
                          </p:cTn>
                        </p:par>
                        <p:par>
                          <p:cTn id="19" fill="hold">
                            <p:stCondLst>
                              <p:cond delay="4000"/>
                            </p:stCondLst>
                            <p:childTnLst>
                              <p:par>
                                <p:cTn id="20" presetID="1" presetClass="exit" presetSubtype="0" fill="hold" nodeType="afterEffect">
                                  <p:stCondLst>
                                    <p:cond delay="1000"/>
                                  </p:stCondLst>
                                  <p:childTnLst>
                                    <p:set>
                                      <p:cBhvr>
                                        <p:cTn id="21" dur="1" fill="hold">
                                          <p:stCondLst>
                                            <p:cond delay="0"/>
                                          </p:stCondLst>
                                        </p:cTn>
                                        <p:tgtEl>
                                          <p:spTgt spid="522"/>
                                        </p:tgtEl>
                                        <p:attrNameLst>
                                          <p:attrName>style.visibility</p:attrName>
                                        </p:attrNameLst>
                                      </p:cBhvr>
                                      <p:to>
                                        <p:strVal val="hidden"/>
                                      </p:to>
                                    </p:set>
                                  </p:childTnLst>
                                </p:cTn>
                              </p:par>
                            </p:childTnLst>
                          </p:cTn>
                        </p:par>
                        <p:par>
                          <p:cTn id="22" fill="hold">
                            <p:stCondLst>
                              <p:cond delay="5000"/>
                            </p:stCondLst>
                            <p:childTnLst>
                              <p:par>
                                <p:cTn id="23" presetID="1" presetClass="exit" presetSubtype="0" fill="hold" grpId="0" nodeType="afterEffect">
                                  <p:stCondLst>
                                    <p:cond delay="1000"/>
                                  </p:stCondLst>
                                  <p:childTnLst>
                                    <p:set>
                                      <p:cBhvr>
                                        <p:cTn id="24" dur="1" fill="hold">
                                          <p:stCondLst>
                                            <p:cond delay="0"/>
                                          </p:stCondLst>
                                        </p:cTn>
                                        <p:tgtEl>
                                          <p:spTgt spid="30724"/>
                                        </p:tgtEl>
                                        <p:attrNameLst>
                                          <p:attrName>style.visibility</p:attrName>
                                        </p:attrNameLst>
                                      </p:cBhvr>
                                      <p:to>
                                        <p:strVal val="hidden"/>
                                      </p:to>
                                    </p:set>
                                  </p:childTnLst>
                                </p:cTn>
                              </p:par>
                              <p:par>
                                <p:cTn id="25" presetID="1" presetClass="entr" presetSubtype="0" fill="hold" grpId="0" nodeType="withEffect">
                                  <p:stCondLst>
                                    <p:cond delay="1000"/>
                                  </p:stCondLst>
                                  <p:childTnLst>
                                    <p:set>
                                      <p:cBhvr>
                                        <p:cTn id="26"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P spid="82" grpId="0"/>
    </p:bldLst>
  </p:timing>
</p:sld>
</file>

<file path=ppt/theme/theme1.xml><?xml version="1.0" encoding="utf-8"?>
<a:theme xmlns:a="http://schemas.openxmlformats.org/drawingml/2006/main" name="White">
  <a:themeElements>
    <a:clrScheme name="Custom 1">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8CBC4"/>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Custom 1">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8CBC4"/>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White">
  <a:themeElements>
    <a:clrScheme name="Custom 1">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8CBC4"/>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8CBC4"/>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FF116017237842BB0A3B2F9AB72A7E" ma:contentTypeVersion="10" ma:contentTypeDescription="Create a new document." ma:contentTypeScope="" ma:versionID="3ba8daf1ed8a3c1a390ee2318009da2e">
  <xsd:schema xmlns:xsd="http://www.w3.org/2001/XMLSchema" xmlns:xs="http://www.w3.org/2001/XMLSchema" xmlns:p="http://schemas.microsoft.com/office/2006/metadata/properties" xmlns:ns2="e687258a-6e96-418a-829f-766673d7569a" xmlns:ns3="8f5bec68-18f2-4c43-8063-dcd09ad907fe" targetNamespace="http://schemas.microsoft.com/office/2006/metadata/properties" ma:root="true" ma:fieldsID="a0ee8a909d66f082d1098ce5a1e78a73" ns2:_="" ns3:_="">
    <xsd:import namespace="e687258a-6e96-418a-829f-766673d7569a"/>
    <xsd:import namespace="8f5bec68-18f2-4c43-8063-dcd09ad907f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87258a-6e96-418a-829f-766673d756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f5bec68-18f2-4c43-8063-dcd09ad907f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8171315-2A39-4619-B832-2BEE4F82E735}"/>
</file>

<file path=customXml/itemProps2.xml><?xml version="1.0" encoding="utf-8"?>
<ds:datastoreItem xmlns:ds="http://schemas.openxmlformats.org/officeDocument/2006/customXml" ds:itemID="{73F929AB-0BE4-41FC-8E1C-10286571EC1F}">
  <ds:schemaRefs>
    <ds:schemaRef ds:uri="http://schemas.microsoft.com/sharepoint/v3/contenttype/forms"/>
  </ds:schemaRefs>
</ds:datastoreItem>
</file>

<file path=customXml/itemProps3.xml><?xml version="1.0" encoding="utf-8"?>
<ds:datastoreItem xmlns:ds="http://schemas.openxmlformats.org/officeDocument/2006/customXml" ds:itemID="{60D9260F-13A9-49E4-99AE-5AC8769DCC98}">
  <ds:schemaRefs>
    <ds:schemaRef ds:uri="http://schemas.microsoft.com/office/2006/metadata/properties"/>
    <ds:schemaRef ds:uri="http://schemas.microsoft.com/office/2006/documentManagement/types"/>
    <ds:schemaRef ds:uri="http://schemas.microsoft.com/office/infopath/2007/PartnerControls"/>
    <ds:schemaRef ds:uri="http://purl.org/dc/terms/"/>
    <ds:schemaRef ds:uri="http://purl.org/dc/dcmitype/"/>
    <ds:schemaRef ds:uri="http://schemas.openxmlformats.org/package/2006/metadata/core-properties"/>
    <ds:schemaRef ds:uri="19ee3268-c943-4c50-9486-4453b9bc1751"/>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0</TotalTime>
  <Words>1194</Words>
  <Application>Microsoft Office PowerPoint</Application>
  <PresentationFormat>Custom</PresentationFormat>
  <Paragraphs>263</Paragraphs>
  <Slides>31</Slides>
  <Notes>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31</vt:i4>
      </vt:variant>
    </vt:vector>
  </HeadingPairs>
  <TitlesOfParts>
    <vt:vector size="42" baseType="lpstr">
      <vt:lpstr>Arial</vt:lpstr>
      <vt:lpstr>Calibri</vt:lpstr>
      <vt:lpstr>Franklin Gothic Demi</vt:lpstr>
      <vt:lpstr>Helvetica Light</vt:lpstr>
      <vt:lpstr>Helvetica Neue</vt:lpstr>
      <vt:lpstr>Lato Bold</vt:lpstr>
      <vt:lpstr>Lato Light</vt:lpstr>
      <vt:lpstr>Lato Regular</vt:lpstr>
      <vt:lpstr>White</vt:lpstr>
      <vt:lpstr>1_White</vt:lpstr>
      <vt:lpstr>2_White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2019-08-21T19:47:58Z</dcterms:created>
  <dcterms:modified xsi:type="dcterms:W3CDTF">2019-09-23T23:39:39Z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0x01010076FF116017237842BB0A3B2F9AB72A7E</vt:lpwstr>
  </property>
</Properties>
</file>